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7" r:id="rId4"/>
  </p:sldMasterIdLst>
  <p:notesMasterIdLst>
    <p:notesMasterId r:id="rId30"/>
  </p:notesMasterIdLst>
  <p:handoutMasterIdLst>
    <p:handoutMasterId r:id="rId31"/>
  </p:handoutMasterIdLst>
  <p:sldIdLst>
    <p:sldId id="268" r:id="rId5"/>
    <p:sldId id="271" r:id="rId6"/>
    <p:sldId id="278" r:id="rId7"/>
    <p:sldId id="277" r:id="rId8"/>
    <p:sldId id="279" r:id="rId9"/>
    <p:sldId id="276" r:id="rId10"/>
    <p:sldId id="280" r:id="rId11"/>
    <p:sldId id="282" r:id="rId12"/>
    <p:sldId id="295" r:id="rId13"/>
    <p:sldId id="288" r:id="rId14"/>
    <p:sldId id="292" r:id="rId15"/>
    <p:sldId id="269" r:id="rId16"/>
    <p:sldId id="283" r:id="rId17"/>
    <p:sldId id="285" r:id="rId18"/>
    <p:sldId id="287" r:id="rId19"/>
    <p:sldId id="284" r:id="rId20"/>
    <p:sldId id="291" r:id="rId21"/>
    <p:sldId id="290" r:id="rId22"/>
    <p:sldId id="274" r:id="rId23"/>
    <p:sldId id="273" r:id="rId24"/>
    <p:sldId id="296" r:id="rId25"/>
    <p:sldId id="286" r:id="rId26"/>
    <p:sldId id="293" r:id="rId27"/>
    <p:sldId id="294" r:id="rId28"/>
    <p:sldId id="26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59" autoAdjust="0"/>
    <p:restoredTop sz="94343" autoAdjust="0"/>
  </p:normalViewPr>
  <p:slideViewPr>
    <p:cSldViewPr snapToGrid="0" snapToObjects="1">
      <p:cViewPr varScale="1">
        <p:scale>
          <a:sx n="69" d="100"/>
          <a:sy n="69" d="100"/>
        </p:scale>
        <p:origin x="516" y="66"/>
      </p:cViewPr>
      <p:guideLst/>
    </p:cSldViewPr>
  </p:slideViewPr>
  <p:notesTextViewPr>
    <p:cViewPr>
      <p:scale>
        <a:sx n="1" d="1"/>
        <a:sy n="1" d="1"/>
      </p:scale>
      <p:origin x="0" y="0"/>
    </p:cViewPr>
  </p:notesTextViewPr>
  <p:sorterViewPr>
    <p:cViewPr>
      <p:scale>
        <a:sx n="110" d="100"/>
        <a:sy n="110" d="100"/>
      </p:scale>
      <p:origin x="0" y="-7404"/>
    </p:cViewPr>
  </p:sorterViewPr>
  <p:notesViewPr>
    <p:cSldViewPr snapToGrid="0" snapToObjects="1">
      <p:cViewPr>
        <p:scale>
          <a:sx n="100" d="100"/>
          <a:sy n="100" d="100"/>
        </p:scale>
        <p:origin x="2592" y="-84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dgm:spPr/>
      <dgm:t>
        <a:bodyPr/>
        <a:lstStyle/>
        <a:p>
          <a:pPr algn="ctr">
            <a:lnSpc>
              <a:spcPct val="100000"/>
            </a:lnSpc>
            <a:spcAft>
              <a:spcPts val="0"/>
            </a:spcAft>
          </a:pPr>
          <a:r>
            <a:rPr lang="en-US" b="0" dirty="0" smtClean="0">
              <a:latin typeface="Open Sans" panose="020B0606030504020204" pitchFamily="34" charset="0"/>
              <a:ea typeface="Open Sans" panose="020B0606030504020204" pitchFamily="34" charset="0"/>
              <a:cs typeface="Open Sans" panose="020B0606030504020204" pitchFamily="34" charset="0"/>
            </a:rPr>
            <a:t>This year we had 61 families join the congregation, bringing our membership to 868 family units.</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0BEED663-FC38-4EAD-940F-4C475D2C87DB}" type="parTrans" cxnId="{C5E94186-9CB6-4C42-92B3-C546CC53A7B9}">
      <dgm:prSet/>
      <dgm:spPr/>
      <dgm:t>
        <a:bodyPr/>
        <a:lstStyle/>
        <a:p>
          <a:pPr algn="ctr">
            <a:lnSpc>
              <a:spcPct val="100000"/>
            </a:lnSpc>
            <a:spcAft>
              <a:spcPts val="0"/>
            </a:spcAft>
          </a:pPr>
          <a:endParaRPr lang="en-US" sz="700" b="0">
            <a:latin typeface="Open Sans" panose="020B0606030504020204" pitchFamily="34" charset="0"/>
            <a:ea typeface="Open Sans" panose="020B0606030504020204" pitchFamily="34" charset="0"/>
            <a:cs typeface="Open Sans" panose="020B0606030504020204" pitchFamily="34" charset="0"/>
          </a:endParaRPr>
        </a:p>
      </dgm:t>
    </dgm:pt>
    <dgm:pt modelId="{808B76D0-8EC7-469A-93AC-7A6017188A9D}" type="sibTrans" cxnId="{C5E94186-9CB6-4C42-92B3-C546CC53A7B9}">
      <dgm:prSet phldrT="1"/>
      <dgm:spPr/>
      <dgm:t>
        <a:bodyPr/>
        <a:lstStyle/>
        <a:p>
          <a:pPr algn="ctr">
            <a:lnSpc>
              <a:spcPct val="100000"/>
            </a:lnSpc>
            <a:spcAft>
              <a:spcPts val="0"/>
            </a:spcAft>
          </a:pPr>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4E8D2E69-0173-4BD3-B96A-7A9C5DD12B47}">
      <dgm:prSet/>
      <dgm:spPr/>
      <dgm:t>
        <a:bodyPr/>
        <a:lstStyle/>
        <a:p>
          <a:pPr algn="ctr">
            <a:lnSpc>
              <a:spcPct val="100000"/>
            </a:lnSpc>
            <a:spcAft>
              <a:spcPts val="0"/>
            </a:spcAft>
          </a:pPr>
          <a:r>
            <a:rPr lang="en-US" b="0" dirty="0" smtClean="0">
              <a:latin typeface="Open Sans" panose="020B0606030504020204" pitchFamily="34" charset="0"/>
              <a:ea typeface="Open Sans" panose="020B0606030504020204" pitchFamily="34" charset="0"/>
              <a:cs typeface="Open Sans" panose="020B0606030504020204" pitchFamily="34" charset="0"/>
            </a:rPr>
            <a:t>38 new families had children. Most new member children were 6 or 7 years old.</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B954BF22-E3B3-4A1C-802E-590228BE2D9C}" type="parTrans" cxnId="{0F866C41-EB5F-47BD-A2CD-A58671F15B67}">
      <dgm:prSet/>
      <dgm:spPr/>
      <dgm:t>
        <a:bodyPr/>
        <a:lstStyle/>
        <a:p>
          <a:pPr algn="ctr">
            <a:lnSpc>
              <a:spcPct val="100000"/>
            </a:lnSpc>
            <a:spcAft>
              <a:spcPts val="0"/>
            </a:spcAft>
          </a:pPr>
          <a:endParaRPr lang="en-US" sz="700" b="0">
            <a:latin typeface="Open Sans" panose="020B0606030504020204" pitchFamily="34" charset="0"/>
            <a:ea typeface="Open Sans" panose="020B0606030504020204" pitchFamily="34" charset="0"/>
            <a:cs typeface="Open Sans" panose="020B0606030504020204" pitchFamily="34" charset="0"/>
          </a:endParaRPr>
        </a:p>
      </dgm:t>
    </dgm:pt>
    <dgm:pt modelId="{FEF1E80E-8A9E-4B0A-817C-2A4CFDCF3FB2}" type="sibTrans" cxnId="{0F866C41-EB5F-47BD-A2CD-A58671F15B67}">
      <dgm:prSet phldrT="2"/>
      <dgm:spPr/>
      <dgm:t>
        <a:bodyPr/>
        <a:lstStyle/>
        <a:p>
          <a:pPr algn="ctr">
            <a:lnSpc>
              <a:spcPct val="100000"/>
            </a:lnSpc>
            <a:spcAft>
              <a:spcPts val="0"/>
            </a:spcAft>
          </a:pPr>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93A6A030-ABAB-4EFA-B539-0FDB3E07C1EF}">
      <dgm:prSet/>
      <dgm:spPr/>
      <dgm:t>
        <a:bodyPr/>
        <a:lstStyle/>
        <a:p>
          <a:pPr algn="ctr">
            <a:lnSpc>
              <a:spcPct val="100000"/>
            </a:lnSpc>
            <a:spcAft>
              <a:spcPts val="0"/>
            </a:spcAft>
          </a:pPr>
          <a:r>
            <a:rPr lang="en-US" b="0" dirty="0" smtClean="0">
              <a:latin typeface="Open Sans" panose="020B0606030504020204" pitchFamily="34" charset="0"/>
              <a:ea typeface="Open Sans" panose="020B0606030504020204" pitchFamily="34" charset="0"/>
              <a:cs typeface="Open Sans" panose="020B0606030504020204" pitchFamily="34" charset="0"/>
            </a:rPr>
            <a:t>The fastest growing demographic are families with adults in their mid 30’s to mid 40’s with children. </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3D674B97-6DC6-4A12-85BA-0976D3064237}" type="parTrans" cxnId="{4B40C8DC-6B57-4F5B-8440-7241C649700B}">
      <dgm:prSet/>
      <dgm:spPr/>
      <dgm:t>
        <a:bodyPr/>
        <a:lstStyle/>
        <a:p>
          <a:pPr algn="ctr">
            <a:lnSpc>
              <a:spcPct val="100000"/>
            </a:lnSpc>
            <a:spcAft>
              <a:spcPts val="0"/>
            </a:spcAft>
          </a:pPr>
          <a:endParaRPr lang="en-US" sz="700" b="0">
            <a:latin typeface="Open Sans" panose="020B0606030504020204" pitchFamily="34" charset="0"/>
            <a:ea typeface="Open Sans" panose="020B0606030504020204" pitchFamily="34" charset="0"/>
            <a:cs typeface="Open Sans" panose="020B0606030504020204" pitchFamily="34" charset="0"/>
          </a:endParaRPr>
        </a:p>
      </dgm:t>
    </dgm:pt>
    <dgm:pt modelId="{BFE0749E-E343-4A6F-BD09-2810EE6B4BD7}" type="sibTrans" cxnId="{4B40C8DC-6B57-4F5B-8440-7241C649700B}">
      <dgm:prSet phldrT="3"/>
      <dgm:spPr/>
      <dgm:t>
        <a:bodyPr/>
        <a:lstStyle/>
        <a:p>
          <a:pPr algn="ctr">
            <a:lnSpc>
              <a:spcPct val="100000"/>
            </a:lnSpc>
            <a:spcAft>
              <a:spcPts val="0"/>
            </a:spcAft>
          </a:pPr>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39D38F23-6676-4842-BE14-B7120E4A296A}">
      <dgm:prSet/>
      <dgm:spPr/>
      <dgm:t>
        <a:bodyPr/>
        <a:lstStyle/>
        <a:p>
          <a:pPr algn="ctr">
            <a:lnSpc>
              <a:spcPct val="100000"/>
            </a:lnSpc>
            <a:spcAft>
              <a:spcPts val="0"/>
            </a:spcAft>
          </a:pPr>
          <a:r>
            <a:rPr lang="en-US" b="0" dirty="0" smtClean="0">
              <a:latin typeface="Open Sans" panose="020B0606030504020204" pitchFamily="34" charset="0"/>
              <a:ea typeface="Open Sans" panose="020B0606030504020204" pitchFamily="34" charset="0"/>
              <a:cs typeface="Open Sans" panose="020B0606030504020204" pitchFamily="34" charset="0"/>
            </a:rPr>
            <a:t>26 new members are age 65 or older. </a:t>
          </a:r>
        </a:p>
      </dgm:t>
    </dgm:pt>
    <dgm:pt modelId="{55F2626C-0417-4530-8275-D0C385F3C4F6}" type="parTrans" cxnId="{FEBF7CEF-9193-4631-9E45-35DD8277FE65}">
      <dgm:prSet/>
      <dgm:spPr/>
      <dgm:t>
        <a:bodyPr/>
        <a:lstStyle/>
        <a:p>
          <a:pPr algn="ctr">
            <a:lnSpc>
              <a:spcPct val="100000"/>
            </a:lnSpc>
            <a:spcAft>
              <a:spcPts val="0"/>
            </a:spcAft>
          </a:pPr>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5CD79BEA-50C1-4141-BE4D-2C6EF51F0FA2}" type="sibTrans" cxnId="{FEBF7CEF-9193-4631-9E45-35DD8277FE65}">
      <dgm:prSet/>
      <dgm:spPr/>
      <dgm:t>
        <a:bodyPr/>
        <a:lstStyle/>
        <a:p>
          <a:pPr algn="ctr">
            <a:lnSpc>
              <a:spcPct val="100000"/>
            </a:lnSpc>
            <a:spcAft>
              <a:spcPts val="0"/>
            </a:spcAft>
          </a:pPr>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4"/>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4"/>
      <dgm:spPr/>
      <dgm:t>
        <a:bodyPr/>
        <a:lstStyle/>
        <a:p>
          <a:endParaRPr lang="en-US"/>
        </a:p>
      </dgm:t>
    </dgm:pt>
    <dgm:pt modelId="{5EBEDC1B-DA6E-E346-9EA8-82F9E7C92E5D}" type="pres">
      <dgm:prSet presAssocID="{AAC263CB-8256-4B03-92FE-1622698FB3E9}" presName="vert1" presStyleCnt="0"/>
      <dgm:spPr/>
    </dgm:pt>
    <dgm:pt modelId="{B6682269-A845-6E41-9BE5-F15128675201}" type="pres">
      <dgm:prSet presAssocID="{4E8D2E69-0173-4BD3-B96A-7A9C5DD12B47}" presName="thickLine" presStyleLbl="alignNode1" presStyleIdx="1" presStyleCnt="4"/>
      <dgm:spPr/>
    </dgm:pt>
    <dgm:pt modelId="{B6250893-DD69-9641-83FE-37FE4BA6A95F}" type="pres">
      <dgm:prSet presAssocID="{4E8D2E69-0173-4BD3-B96A-7A9C5DD12B47}" presName="horz1" presStyleCnt="0"/>
      <dgm:spPr/>
    </dgm:pt>
    <dgm:pt modelId="{C98F729D-14CA-1448-A52F-24A02E051745}" type="pres">
      <dgm:prSet presAssocID="{4E8D2E69-0173-4BD3-B96A-7A9C5DD12B47}" presName="tx1" presStyleLbl="revTx" presStyleIdx="1" presStyleCnt="4"/>
      <dgm:spPr/>
      <dgm:t>
        <a:bodyPr/>
        <a:lstStyle/>
        <a:p>
          <a:endParaRPr lang="en-US"/>
        </a:p>
      </dgm:t>
    </dgm:pt>
    <dgm:pt modelId="{A5761775-219E-F647-B0FE-73507CBA0C1C}" type="pres">
      <dgm:prSet presAssocID="{4E8D2E69-0173-4BD3-B96A-7A9C5DD12B47}" presName="vert1" presStyleCnt="0"/>
      <dgm:spPr/>
    </dgm:pt>
    <dgm:pt modelId="{D1894A20-DB91-634C-8782-9C8A13103FF6}" type="pres">
      <dgm:prSet presAssocID="{93A6A030-ABAB-4EFA-B539-0FDB3E07C1EF}" presName="thickLine" presStyleLbl="alignNode1" presStyleIdx="2" presStyleCnt="4"/>
      <dgm:spPr/>
    </dgm:pt>
    <dgm:pt modelId="{853F3E66-3B0E-C841-98D5-6802A7A2E4A8}" type="pres">
      <dgm:prSet presAssocID="{93A6A030-ABAB-4EFA-B539-0FDB3E07C1EF}" presName="horz1" presStyleCnt="0"/>
      <dgm:spPr/>
    </dgm:pt>
    <dgm:pt modelId="{B705F7BA-757C-6549-9C73-2326015D6723}" type="pres">
      <dgm:prSet presAssocID="{93A6A030-ABAB-4EFA-B539-0FDB3E07C1EF}" presName="tx1" presStyleLbl="revTx" presStyleIdx="2" presStyleCnt="4"/>
      <dgm:spPr/>
      <dgm:t>
        <a:bodyPr/>
        <a:lstStyle/>
        <a:p>
          <a:endParaRPr lang="en-US"/>
        </a:p>
      </dgm:t>
    </dgm:pt>
    <dgm:pt modelId="{9AF48A18-E74E-3E43-BCF5-5CD009AF2410}" type="pres">
      <dgm:prSet presAssocID="{93A6A030-ABAB-4EFA-B539-0FDB3E07C1EF}" presName="vert1" presStyleCnt="0"/>
      <dgm:spPr/>
    </dgm:pt>
    <dgm:pt modelId="{2F23B9C8-22E9-4755-9041-493F5F79AEFF}" type="pres">
      <dgm:prSet presAssocID="{39D38F23-6676-4842-BE14-B7120E4A296A}" presName="thickLine" presStyleLbl="alignNode1" presStyleIdx="3" presStyleCnt="4"/>
      <dgm:spPr/>
    </dgm:pt>
    <dgm:pt modelId="{4E1CB853-11D6-4EF5-8300-C1FFA01B4602}" type="pres">
      <dgm:prSet presAssocID="{39D38F23-6676-4842-BE14-B7120E4A296A}" presName="horz1" presStyleCnt="0"/>
      <dgm:spPr/>
    </dgm:pt>
    <dgm:pt modelId="{4C35C8A5-4C51-4030-BBC7-A098709EBF3C}" type="pres">
      <dgm:prSet presAssocID="{39D38F23-6676-4842-BE14-B7120E4A296A}" presName="tx1" presStyleLbl="revTx" presStyleIdx="3" presStyleCnt="4"/>
      <dgm:spPr/>
      <dgm:t>
        <a:bodyPr/>
        <a:lstStyle/>
        <a:p>
          <a:endParaRPr lang="en-US"/>
        </a:p>
      </dgm:t>
    </dgm:pt>
    <dgm:pt modelId="{567441FC-0DCA-4B81-839C-2AEE5A057902}" type="pres">
      <dgm:prSet presAssocID="{39D38F23-6676-4842-BE14-B7120E4A296A}" presName="vert1" presStyleCnt="0"/>
      <dgm:spPr/>
    </dgm:pt>
  </dgm:ptLst>
  <dgm:cxnLst>
    <dgm:cxn modelId="{6B5095C9-0410-4AA3-B27B-9F5461D584A9}" type="presOf" srcId="{AAC263CB-8256-4B03-92FE-1622698FB3E9}" destId="{ADE9C513-F9D6-7C40-9628-67B2B6D9AAB3}" srcOrd="0" destOrd="0" presId="urn:microsoft.com/office/officeart/2008/layout/LinedList"/>
    <dgm:cxn modelId="{17250B5D-42E4-4C43-B019-162F529272FC}" type="presOf" srcId="{39D38F23-6676-4842-BE14-B7120E4A296A}" destId="{4C35C8A5-4C51-4030-BBC7-A098709EBF3C}" srcOrd="0" destOrd="0" presId="urn:microsoft.com/office/officeart/2008/layout/LinedList"/>
    <dgm:cxn modelId="{0F866C41-EB5F-47BD-A2CD-A58671F15B67}" srcId="{D4503D04-C97E-4622-AE07-D0307CB3B4CA}" destId="{4E8D2E69-0173-4BD3-B96A-7A9C5DD12B47}" srcOrd="1" destOrd="0" parTransId="{B954BF22-E3B3-4A1C-802E-590228BE2D9C}" sibTransId="{FEF1E80E-8A9E-4B0A-817C-2A4CFDCF3FB2}"/>
    <dgm:cxn modelId="{4B40C8DC-6B57-4F5B-8440-7241C649700B}" srcId="{D4503D04-C97E-4622-AE07-D0307CB3B4CA}" destId="{93A6A030-ABAB-4EFA-B539-0FDB3E07C1EF}" srcOrd="2" destOrd="0" parTransId="{3D674B97-6DC6-4A12-85BA-0976D3064237}" sibTransId="{BFE0749E-E343-4A6F-BD09-2810EE6B4BD7}"/>
    <dgm:cxn modelId="{B961F658-1A01-419D-8829-C19CF33B683E}" type="presOf" srcId="{D4503D04-C97E-4622-AE07-D0307CB3B4CA}" destId="{05CB8F5C-D395-AD40-BBD9-53369BE84640}" srcOrd="0" destOrd="0" presId="urn:microsoft.com/office/officeart/2008/layout/LinedList"/>
    <dgm:cxn modelId="{5DCD85D4-C9AC-4FF9-8CF7-75A1DB339DF0}" type="presOf" srcId="{4E8D2E69-0173-4BD3-B96A-7A9C5DD12B47}" destId="{C98F729D-14CA-1448-A52F-24A02E051745}" srcOrd="0" destOrd="0" presId="urn:microsoft.com/office/officeart/2008/layout/LinedList"/>
    <dgm:cxn modelId="{1C480D9B-BFFF-487A-A296-1909F8771784}" type="presOf" srcId="{93A6A030-ABAB-4EFA-B539-0FDB3E07C1EF}" destId="{B705F7BA-757C-6549-9C73-2326015D6723}" srcOrd="0" destOrd="0" presId="urn:microsoft.com/office/officeart/2008/layout/LinedList"/>
    <dgm:cxn modelId="{FEBF7CEF-9193-4631-9E45-35DD8277FE65}" srcId="{D4503D04-C97E-4622-AE07-D0307CB3B4CA}" destId="{39D38F23-6676-4842-BE14-B7120E4A296A}" srcOrd="3" destOrd="0" parTransId="{55F2626C-0417-4530-8275-D0C385F3C4F6}" sibTransId="{5CD79BEA-50C1-4141-BE4D-2C6EF51F0FA2}"/>
    <dgm:cxn modelId="{C5E94186-9CB6-4C42-92B3-C546CC53A7B9}" srcId="{D4503D04-C97E-4622-AE07-D0307CB3B4CA}" destId="{AAC263CB-8256-4B03-92FE-1622698FB3E9}" srcOrd="0" destOrd="0" parTransId="{0BEED663-FC38-4EAD-940F-4C475D2C87DB}" sibTransId="{808B76D0-8EC7-469A-93AC-7A6017188A9D}"/>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3F16D9FD-91FC-4C5A-990C-0E6B40BC39BE}" type="presParOf" srcId="{05CB8F5C-D395-AD40-BBD9-53369BE84640}" destId="{B6682269-A845-6E41-9BE5-F15128675201}" srcOrd="2" destOrd="0" presId="urn:microsoft.com/office/officeart/2008/layout/LinedList"/>
    <dgm:cxn modelId="{93551DAF-37A9-4B0F-88D7-C532A565C645}" type="presParOf" srcId="{05CB8F5C-D395-AD40-BBD9-53369BE84640}" destId="{B6250893-DD69-9641-83FE-37FE4BA6A95F}" srcOrd="3" destOrd="0" presId="urn:microsoft.com/office/officeart/2008/layout/LinedList"/>
    <dgm:cxn modelId="{43B49782-15C2-457E-B349-A76A5BAAE1D0}" type="presParOf" srcId="{B6250893-DD69-9641-83FE-37FE4BA6A95F}" destId="{C98F729D-14CA-1448-A52F-24A02E051745}" srcOrd="0" destOrd="0" presId="urn:microsoft.com/office/officeart/2008/layout/LinedList"/>
    <dgm:cxn modelId="{13E09BE0-0395-431C-8941-FB9DA6C3A9C0}" type="presParOf" srcId="{B6250893-DD69-9641-83FE-37FE4BA6A95F}" destId="{A5761775-219E-F647-B0FE-73507CBA0C1C}" srcOrd="1" destOrd="0" presId="urn:microsoft.com/office/officeart/2008/layout/LinedList"/>
    <dgm:cxn modelId="{7C47D258-CADF-4379-ACB0-53035ABF9896}" type="presParOf" srcId="{05CB8F5C-D395-AD40-BBD9-53369BE84640}" destId="{D1894A20-DB91-634C-8782-9C8A13103FF6}" srcOrd="4" destOrd="0" presId="urn:microsoft.com/office/officeart/2008/layout/LinedList"/>
    <dgm:cxn modelId="{52191ABC-F4E2-49BC-8DF8-7052F5A8B576}" type="presParOf" srcId="{05CB8F5C-D395-AD40-BBD9-53369BE84640}" destId="{853F3E66-3B0E-C841-98D5-6802A7A2E4A8}" srcOrd="5" destOrd="0" presId="urn:microsoft.com/office/officeart/2008/layout/LinedList"/>
    <dgm:cxn modelId="{380DD7A1-93C9-4F55-AC16-9C70BD97C3A4}" type="presParOf" srcId="{853F3E66-3B0E-C841-98D5-6802A7A2E4A8}" destId="{B705F7BA-757C-6549-9C73-2326015D6723}" srcOrd="0" destOrd="0" presId="urn:microsoft.com/office/officeart/2008/layout/LinedList"/>
    <dgm:cxn modelId="{C1A29389-0FA5-45C7-9310-044A512177EB}" type="presParOf" srcId="{853F3E66-3B0E-C841-98D5-6802A7A2E4A8}" destId="{9AF48A18-E74E-3E43-BCF5-5CD009AF2410}" srcOrd="1" destOrd="0" presId="urn:microsoft.com/office/officeart/2008/layout/LinedList"/>
    <dgm:cxn modelId="{A056E2F5-400C-4167-98D9-5D09E790F0FD}" type="presParOf" srcId="{05CB8F5C-D395-AD40-BBD9-53369BE84640}" destId="{2F23B9C8-22E9-4755-9041-493F5F79AEFF}" srcOrd="6" destOrd="0" presId="urn:microsoft.com/office/officeart/2008/layout/LinedList"/>
    <dgm:cxn modelId="{228646F5-AFAE-41C6-9F07-22BCFB6096B8}" type="presParOf" srcId="{05CB8F5C-D395-AD40-BBD9-53369BE84640}" destId="{4E1CB853-11D6-4EF5-8300-C1FFA01B4602}" srcOrd="7" destOrd="0" presId="urn:microsoft.com/office/officeart/2008/layout/LinedList"/>
    <dgm:cxn modelId="{61B41DA8-6CDC-4B3D-8A5C-AA543223720A}" type="presParOf" srcId="{4E1CB853-11D6-4EF5-8300-C1FFA01B4602}" destId="{4C35C8A5-4C51-4030-BBC7-A098709EBF3C}" srcOrd="0" destOrd="0" presId="urn:microsoft.com/office/officeart/2008/layout/LinedList"/>
    <dgm:cxn modelId="{88C815F8-E0C9-4CAF-911B-68F9AE7C8388}" type="presParOf" srcId="{4E1CB853-11D6-4EF5-8300-C1FFA01B4602}" destId="{567441FC-0DCA-4B81-839C-2AEE5A057902}"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dgm:spPr/>
      <dgm:t>
        <a:bodyPr anchor="ctr"/>
        <a:lstStyle/>
        <a:p>
          <a:pPr>
            <a:lnSpc>
              <a:spcPct val="100000"/>
            </a:lnSpc>
          </a:pPr>
          <a:r>
            <a:rPr lang="en-US" b="0" dirty="0" smtClean="0">
              <a:latin typeface="Open Sans" panose="020B0606030504020204" pitchFamily="34" charset="0"/>
              <a:ea typeface="Open Sans" panose="020B0606030504020204" pitchFamily="34" charset="0"/>
              <a:cs typeface="Open Sans" panose="020B0606030504020204" pitchFamily="34" charset="0"/>
            </a:rPr>
            <a:t>Of the 23 students in the Pre-K classroom, 9 started their connect to us through Mini </a:t>
          </a:r>
          <a:r>
            <a:rPr lang="en-US" b="0" dirty="0" err="1" smtClean="0">
              <a:latin typeface="Open Sans" panose="020B0606030504020204" pitchFamily="34" charset="0"/>
              <a:ea typeface="Open Sans" panose="020B0606030504020204" pitchFamily="34" charset="0"/>
              <a:cs typeface="Open Sans" panose="020B0606030504020204" pitchFamily="34" charset="0"/>
            </a:rPr>
            <a:t>Mensches</a:t>
          </a:r>
          <a:r>
            <a:rPr lang="en-US" b="0" dirty="0" smtClean="0">
              <a:latin typeface="Open Sans" panose="020B0606030504020204" pitchFamily="34" charset="0"/>
              <a:ea typeface="Open Sans" panose="020B0606030504020204" pitchFamily="34" charset="0"/>
              <a:cs typeface="Open Sans" panose="020B0606030504020204" pitchFamily="34" charset="0"/>
            </a:rPr>
            <a:t>.</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0BEED663-FC38-4EAD-940F-4C475D2C87DB}" type="parTrans" cxnId="{C5E94186-9CB6-4C42-92B3-C546CC53A7B9}">
      <dgm:prSet/>
      <dgm:spPr/>
      <dgm:t>
        <a:bodyPr/>
        <a:lstStyle/>
        <a:p>
          <a:pPr>
            <a:lnSpc>
              <a:spcPct val="100000"/>
            </a:lnSpc>
          </a:pPr>
          <a:endParaRPr lang="en-US" sz="700">
            <a:latin typeface="Open Sans" panose="020B0606030504020204" pitchFamily="34" charset="0"/>
            <a:ea typeface="Open Sans" panose="020B0606030504020204" pitchFamily="34" charset="0"/>
            <a:cs typeface="Open Sans" panose="020B0606030504020204" pitchFamily="34" charset="0"/>
          </a:endParaRPr>
        </a:p>
      </dgm:t>
    </dgm:pt>
    <dgm:pt modelId="{808B76D0-8EC7-469A-93AC-7A6017188A9D}" type="sibTrans" cxnId="{C5E94186-9CB6-4C42-92B3-C546CC53A7B9}">
      <dgm:prSet phldrT="1"/>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DE5383A-8C74-4AD2-A971-CC4D7B9E2BEF}">
      <dgm:prSet/>
      <dgm:spPr/>
      <dgm:t>
        <a:bodyPr anchor="ctr"/>
        <a:lstStyle/>
        <a:p>
          <a:pPr>
            <a:lnSpc>
              <a:spcPct val="100000"/>
            </a:lnSpc>
          </a:pPr>
          <a:r>
            <a:rPr lang="en-US" b="0" dirty="0" smtClean="0">
              <a:latin typeface="Open Sans" panose="020B0606030504020204" pitchFamily="34" charset="0"/>
              <a:ea typeface="Open Sans" panose="020B0606030504020204" pitchFamily="34" charset="0"/>
              <a:cs typeface="Open Sans" panose="020B0606030504020204" pitchFamily="34" charset="0"/>
            </a:rPr>
            <a:t>6 families who joined in the last year started their connection to us through Mini </a:t>
          </a:r>
          <a:r>
            <a:rPr lang="en-US" b="0" dirty="0" err="1" smtClean="0">
              <a:latin typeface="Open Sans" panose="020B0606030504020204" pitchFamily="34" charset="0"/>
              <a:ea typeface="Open Sans" panose="020B0606030504020204" pitchFamily="34" charset="0"/>
              <a:cs typeface="Open Sans" panose="020B0606030504020204" pitchFamily="34" charset="0"/>
            </a:rPr>
            <a:t>Mensches</a:t>
          </a:r>
          <a:r>
            <a:rPr lang="en-US" b="0" dirty="0" smtClean="0">
              <a:latin typeface="Open Sans" panose="020B0606030504020204" pitchFamily="34" charset="0"/>
              <a:ea typeface="Open Sans" panose="020B0606030504020204" pitchFamily="34" charset="0"/>
              <a:cs typeface="Open Sans" panose="020B0606030504020204" pitchFamily="34" charset="0"/>
            </a:rPr>
            <a:t>.</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6496B2A7-803B-489B-AD15-71937B5554DC}" type="parTrans" cxnId="{AE104F7B-2D1D-4E8B-86AE-C44226AA9FBC}">
      <dgm:prSet/>
      <dgm:spPr/>
      <dgm:t>
        <a:bodyPr/>
        <a:lstStyle/>
        <a:p>
          <a:pPr>
            <a:lnSpc>
              <a:spcPct val="100000"/>
            </a:lnSpc>
          </a:pPr>
          <a:endParaRPr lang="en-US"/>
        </a:p>
      </dgm:t>
    </dgm:pt>
    <dgm:pt modelId="{191E044B-9E74-4B9C-B35A-A3711F88BCCF}" type="sibTrans" cxnId="{AE104F7B-2D1D-4E8B-86AE-C44226AA9FBC}">
      <dgm:prSet/>
      <dgm:spPr/>
      <dgm:t>
        <a:bodyPr/>
        <a:lstStyle/>
        <a:p>
          <a:pPr>
            <a:lnSpc>
              <a:spcPct val="100000"/>
            </a:lnSpc>
          </a:pPr>
          <a:endParaRPr lang="en-US"/>
        </a:p>
      </dgm:t>
    </dgm:pt>
    <dgm:pt modelId="{8BF17A44-48A4-4733-9D0E-5CBD03E24284}">
      <dgm:prSet/>
      <dgm:spPr/>
      <dgm:t>
        <a:bodyPr anchor="ctr"/>
        <a:lstStyle/>
        <a:p>
          <a:pPr>
            <a:lnSpc>
              <a:spcPct val="100000"/>
            </a:lnSpc>
          </a:pPr>
          <a:r>
            <a:rPr lang="en-US" b="0" dirty="0" smtClean="0">
              <a:latin typeface="Open Sans" panose="020B0606030504020204" pitchFamily="34" charset="0"/>
              <a:ea typeface="Open Sans" panose="020B0606030504020204" pitchFamily="34" charset="0"/>
              <a:cs typeface="Open Sans" panose="020B0606030504020204" pitchFamily="34" charset="0"/>
            </a:rPr>
            <a:t>Since going online, the pre-recorded Tot Shabbats have had an average of 50 views.</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B6F88D20-DE45-4AE1-98BA-D3B207350EFA}" type="parTrans" cxnId="{6A3076B9-FCC4-440E-B2F0-C12986BCF78B}">
      <dgm:prSet/>
      <dgm:spPr/>
      <dgm:t>
        <a:bodyPr/>
        <a:lstStyle/>
        <a:p>
          <a:pPr>
            <a:lnSpc>
              <a:spcPct val="100000"/>
            </a:lnSpc>
          </a:pPr>
          <a:endParaRPr lang="en-US"/>
        </a:p>
      </dgm:t>
    </dgm:pt>
    <dgm:pt modelId="{7F51B53F-6D4D-4585-97BA-3848FB3436CE}" type="sibTrans" cxnId="{6A3076B9-FCC4-440E-B2F0-C12986BCF78B}">
      <dgm:prSet/>
      <dgm:spPr/>
      <dgm:t>
        <a:bodyPr/>
        <a:lstStyle/>
        <a:p>
          <a:pPr>
            <a:lnSpc>
              <a:spcPct val="100000"/>
            </a:lnSpc>
          </a:pPr>
          <a:endParaRPr lang="en-US"/>
        </a:p>
      </dgm:t>
    </dgm:pt>
    <dgm:pt modelId="{EFE12F1C-2C1B-4ECB-A178-BA181D0F40DA}">
      <dgm:prSet/>
      <dgm:spPr/>
      <dgm:t>
        <a:bodyPr anchor="ctr"/>
        <a:lstStyle/>
        <a:p>
          <a:pPr>
            <a:lnSpc>
              <a:spcPct val="100000"/>
            </a:lnSpc>
          </a:pPr>
          <a:r>
            <a:rPr lang="en-US" b="0" dirty="0" smtClean="0">
              <a:latin typeface="Open Sans" panose="020B0606030504020204" pitchFamily="34" charset="0"/>
              <a:ea typeface="Open Sans" panose="020B0606030504020204" pitchFamily="34" charset="0"/>
              <a:cs typeface="Open Sans" panose="020B0606030504020204" pitchFamily="34" charset="0"/>
            </a:rPr>
            <a:t>An average of 8 families attended in-person Tot Shabbats.</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B8EBCFA9-D5E8-4E85-A173-CE7A60DDD8CF}" type="parTrans" cxnId="{150050BA-302C-4E1A-B729-07F6DB43A4D8}">
      <dgm:prSet/>
      <dgm:spPr/>
      <dgm:t>
        <a:bodyPr/>
        <a:lstStyle/>
        <a:p>
          <a:pPr>
            <a:lnSpc>
              <a:spcPct val="100000"/>
            </a:lnSpc>
          </a:pPr>
          <a:endParaRPr lang="en-US"/>
        </a:p>
      </dgm:t>
    </dgm:pt>
    <dgm:pt modelId="{D220CCC5-A61F-4364-9DD3-202F56876AD5}" type="sibTrans" cxnId="{150050BA-302C-4E1A-B729-07F6DB43A4D8}">
      <dgm:prSet/>
      <dgm:spPr/>
      <dgm:t>
        <a:bodyPr/>
        <a:lstStyle/>
        <a:p>
          <a:pPr>
            <a:lnSpc>
              <a:spcPct val="100000"/>
            </a:lnSpc>
          </a:pPr>
          <a:endParaRPr lang="en-US"/>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4"/>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4"/>
      <dgm:spPr/>
      <dgm:t>
        <a:bodyPr/>
        <a:lstStyle/>
        <a:p>
          <a:endParaRPr lang="en-US"/>
        </a:p>
      </dgm:t>
    </dgm:pt>
    <dgm:pt modelId="{5EBEDC1B-DA6E-E346-9EA8-82F9E7C92E5D}" type="pres">
      <dgm:prSet presAssocID="{AAC263CB-8256-4B03-92FE-1622698FB3E9}" presName="vert1" presStyleCnt="0"/>
      <dgm:spPr/>
    </dgm:pt>
    <dgm:pt modelId="{15007041-9F14-451A-BEC7-A53A93F485AF}" type="pres">
      <dgm:prSet presAssocID="{DDE5383A-8C74-4AD2-A971-CC4D7B9E2BEF}" presName="thickLine" presStyleLbl="alignNode1" presStyleIdx="1" presStyleCnt="4"/>
      <dgm:spPr/>
    </dgm:pt>
    <dgm:pt modelId="{DDF4DE35-E610-4605-B20D-01134FB47AA3}" type="pres">
      <dgm:prSet presAssocID="{DDE5383A-8C74-4AD2-A971-CC4D7B9E2BEF}" presName="horz1" presStyleCnt="0"/>
      <dgm:spPr/>
    </dgm:pt>
    <dgm:pt modelId="{D83B1B6B-6E3C-4048-8D4D-3B093E4284B8}" type="pres">
      <dgm:prSet presAssocID="{DDE5383A-8C74-4AD2-A971-CC4D7B9E2BEF}" presName="tx1" presStyleLbl="revTx" presStyleIdx="1" presStyleCnt="4"/>
      <dgm:spPr/>
      <dgm:t>
        <a:bodyPr/>
        <a:lstStyle/>
        <a:p>
          <a:endParaRPr lang="en-US"/>
        </a:p>
      </dgm:t>
    </dgm:pt>
    <dgm:pt modelId="{B73F46E6-84DF-4421-BA96-16975434384F}" type="pres">
      <dgm:prSet presAssocID="{DDE5383A-8C74-4AD2-A971-CC4D7B9E2BEF}" presName="vert1" presStyleCnt="0"/>
      <dgm:spPr/>
    </dgm:pt>
    <dgm:pt modelId="{23AE6582-E1BE-45E5-96ED-FDD5BDC56792}" type="pres">
      <dgm:prSet presAssocID="{EFE12F1C-2C1B-4ECB-A178-BA181D0F40DA}" presName="thickLine" presStyleLbl="alignNode1" presStyleIdx="2" presStyleCnt="4"/>
      <dgm:spPr/>
    </dgm:pt>
    <dgm:pt modelId="{E9A8F35D-FCBB-45E5-9D7F-3CCCA36C7C77}" type="pres">
      <dgm:prSet presAssocID="{EFE12F1C-2C1B-4ECB-A178-BA181D0F40DA}" presName="horz1" presStyleCnt="0"/>
      <dgm:spPr/>
    </dgm:pt>
    <dgm:pt modelId="{8F2DD1E3-9AB7-407F-9B26-3FE227692C60}" type="pres">
      <dgm:prSet presAssocID="{EFE12F1C-2C1B-4ECB-A178-BA181D0F40DA}" presName="tx1" presStyleLbl="revTx" presStyleIdx="2" presStyleCnt="4"/>
      <dgm:spPr/>
      <dgm:t>
        <a:bodyPr/>
        <a:lstStyle/>
        <a:p>
          <a:endParaRPr lang="en-US"/>
        </a:p>
      </dgm:t>
    </dgm:pt>
    <dgm:pt modelId="{5925A038-19D1-40DA-A32C-EE0F00BA5F16}" type="pres">
      <dgm:prSet presAssocID="{EFE12F1C-2C1B-4ECB-A178-BA181D0F40DA}" presName="vert1" presStyleCnt="0"/>
      <dgm:spPr/>
    </dgm:pt>
    <dgm:pt modelId="{FEBA8B23-9D67-4005-A003-65F464099311}" type="pres">
      <dgm:prSet presAssocID="{8BF17A44-48A4-4733-9D0E-5CBD03E24284}" presName="thickLine" presStyleLbl="alignNode1" presStyleIdx="3" presStyleCnt="4"/>
      <dgm:spPr/>
    </dgm:pt>
    <dgm:pt modelId="{503F639A-F528-4D20-B837-F7AB590C6440}" type="pres">
      <dgm:prSet presAssocID="{8BF17A44-48A4-4733-9D0E-5CBD03E24284}" presName="horz1" presStyleCnt="0"/>
      <dgm:spPr/>
    </dgm:pt>
    <dgm:pt modelId="{4ADBAD21-F087-43DF-818A-58346DACC9F7}" type="pres">
      <dgm:prSet presAssocID="{8BF17A44-48A4-4733-9D0E-5CBD03E24284}" presName="tx1" presStyleLbl="revTx" presStyleIdx="3" presStyleCnt="4"/>
      <dgm:spPr/>
      <dgm:t>
        <a:bodyPr/>
        <a:lstStyle/>
        <a:p>
          <a:endParaRPr lang="en-US"/>
        </a:p>
      </dgm:t>
    </dgm:pt>
    <dgm:pt modelId="{D31A41B2-F629-4E87-A72B-B1EA517A79DA}" type="pres">
      <dgm:prSet presAssocID="{8BF17A44-48A4-4733-9D0E-5CBD03E24284}" presName="vert1" presStyleCnt="0"/>
      <dgm:spPr/>
    </dgm:pt>
  </dgm:ptLst>
  <dgm:cxnLst>
    <dgm:cxn modelId="{C5E94186-9CB6-4C42-92B3-C546CC53A7B9}" srcId="{D4503D04-C97E-4622-AE07-D0307CB3B4CA}" destId="{AAC263CB-8256-4B03-92FE-1622698FB3E9}" srcOrd="0" destOrd="0" parTransId="{0BEED663-FC38-4EAD-940F-4C475D2C87DB}" sibTransId="{808B76D0-8EC7-469A-93AC-7A6017188A9D}"/>
    <dgm:cxn modelId="{B961F658-1A01-419D-8829-C19CF33B683E}" type="presOf" srcId="{D4503D04-C97E-4622-AE07-D0307CB3B4CA}" destId="{05CB8F5C-D395-AD40-BBD9-53369BE84640}" srcOrd="0" destOrd="0" presId="urn:microsoft.com/office/officeart/2008/layout/LinedList"/>
    <dgm:cxn modelId="{85F9770F-BB2A-4E09-8128-EB8C68FCD553}" type="presOf" srcId="{8BF17A44-48A4-4733-9D0E-5CBD03E24284}" destId="{4ADBAD21-F087-43DF-818A-58346DACC9F7}" srcOrd="0" destOrd="0" presId="urn:microsoft.com/office/officeart/2008/layout/LinedList"/>
    <dgm:cxn modelId="{6B5095C9-0410-4AA3-B27B-9F5461D584A9}" type="presOf" srcId="{AAC263CB-8256-4B03-92FE-1622698FB3E9}" destId="{ADE9C513-F9D6-7C40-9628-67B2B6D9AAB3}" srcOrd="0" destOrd="0" presId="urn:microsoft.com/office/officeart/2008/layout/LinedList"/>
    <dgm:cxn modelId="{AE104F7B-2D1D-4E8B-86AE-C44226AA9FBC}" srcId="{D4503D04-C97E-4622-AE07-D0307CB3B4CA}" destId="{DDE5383A-8C74-4AD2-A971-CC4D7B9E2BEF}" srcOrd="1" destOrd="0" parTransId="{6496B2A7-803B-489B-AD15-71937B5554DC}" sibTransId="{191E044B-9E74-4B9C-B35A-A3711F88BCCF}"/>
    <dgm:cxn modelId="{541E4E50-5B16-47F7-AB27-8B14A4E1023F}" type="presOf" srcId="{EFE12F1C-2C1B-4ECB-A178-BA181D0F40DA}" destId="{8F2DD1E3-9AB7-407F-9B26-3FE227692C60}" srcOrd="0" destOrd="0" presId="urn:microsoft.com/office/officeart/2008/layout/LinedList"/>
    <dgm:cxn modelId="{6A3076B9-FCC4-440E-B2F0-C12986BCF78B}" srcId="{D4503D04-C97E-4622-AE07-D0307CB3B4CA}" destId="{8BF17A44-48A4-4733-9D0E-5CBD03E24284}" srcOrd="3" destOrd="0" parTransId="{B6F88D20-DE45-4AE1-98BA-D3B207350EFA}" sibTransId="{7F51B53F-6D4D-4585-97BA-3848FB3436CE}"/>
    <dgm:cxn modelId="{150050BA-302C-4E1A-B729-07F6DB43A4D8}" srcId="{D4503D04-C97E-4622-AE07-D0307CB3B4CA}" destId="{EFE12F1C-2C1B-4ECB-A178-BA181D0F40DA}" srcOrd="2" destOrd="0" parTransId="{B8EBCFA9-D5E8-4E85-A173-CE7A60DDD8CF}" sibTransId="{D220CCC5-A61F-4364-9DD3-202F56876AD5}"/>
    <dgm:cxn modelId="{0411BECE-DB73-4152-A456-F8992AF2C072}" type="presOf" srcId="{DDE5383A-8C74-4AD2-A971-CC4D7B9E2BEF}" destId="{D83B1B6B-6E3C-4048-8D4D-3B093E4284B8}" srcOrd="0" destOrd="0" presId="urn:microsoft.com/office/officeart/2008/layout/LinedList"/>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B7E167A0-1CF9-421E-B0EE-3E92D5BBA98E}" type="presParOf" srcId="{05CB8F5C-D395-AD40-BBD9-53369BE84640}" destId="{15007041-9F14-451A-BEC7-A53A93F485AF}" srcOrd="2" destOrd="0" presId="urn:microsoft.com/office/officeart/2008/layout/LinedList"/>
    <dgm:cxn modelId="{1CDC9B7D-0C4B-4E8C-BFFB-731F074673FB}" type="presParOf" srcId="{05CB8F5C-D395-AD40-BBD9-53369BE84640}" destId="{DDF4DE35-E610-4605-B20D-01134FB47AA3}" srcOrd="3" destOrd="0" presId="urn:microsoft.com/office/officeart/2008/layout/LinedList"/>
    <dgm:cxn modelId="{F10B7F0B-6AE0-410B-B81F-6A372CF9B952}" type="presParOf" srcId="{DDF4DE35-E610-4605-B20D-01134FB47AA3}" destId="{D83B1B6B-6E3C-4048-8D4D-3B093E4284B8}" srcOrd="0" destOrd="0" presId="urn:microsoft.com/office/officeart/2008/layout/LinedList"/>
    <dgm:cxn modelId="{6CAC8DA1-A615-4ACD-B1B6-6ED5D204CC8B}" type="presParOf" srcId="{DDF4DE35-E610-4605-B20D-01134FB47AA3}" destId="{B73F46E6-84DF-4421-BA96-16975434384F}" srcOrd="1" destOrd="0" presId="urn:microsoft.com/office/officeart/2008/layout/LinedList"/>
    <dgm:cxn modelId="{33D6A186-021E-4CB9-A511-F6178674CF90}" type="presParOf" srcId="{05CB8F5C-D395-AD40-BBD9-53369BE84640}" destId="{23AE6582-E1BE-45E5-96ED-FDD5BDC56792}" srcOrd="4" destOrd="0" presId="urn:microsoft.com/office/officeart/2008/layout/LinedList"/>
    <dgm:cxn modelId="{E4FF47D4-EBB5-4575-9522-87136E6B11BF}" type="presParOf" srcId="{05CB8F5C-D395-AD40-BBD9-53369BE84640}" destId="{E9A8F35D-FCBB-45E5-9D7F-3CCCA36C7C77}" srcOrd="5" destOrd="0" presId="urn:microsoft.com/office/officeart/2008/layout/LinedList"/>
    <dgm:cxn modelId="{E2EF9E4D-2711-4ADD-A392-7ECB1BF7AE80}" type="presParOf" srcId="{E9A8F35D-FCBB-45E5-9D7F-3CCCA36C7C77}" destId="{8F2DD1E3-9AB7-407F-9B26-3FE227692C60}" srcOrd="0" destOrd="0" presId="urn:microsoft.com/office/officeart/2008/layout/LinedList"/>
    <dgm:cxn modelId="{6FE7DAFD-EADA-4A52-A3DC-95A163D0BF9A}" type="presParOf" srcId="{E9A8F35D-FCBB-45E5-9D7F-3CCCA36C7C77}" destId="{5925A038-19D1-40DA-A32C-EE0F00BA5F16}" srcOrd="1" destOrd="0" presId="urn:microsoft.com/office/officeart/2008/layout/LinedList"/>
    <dgm:cxn modelId="{EDE04E34-800E-4FCE-B697-90D84504FE2A}" type="presParOf" srcId="{05CB8F5C-D395-AD40-BBD9-53369BE84640}" destId="{FEBA8B23-9D67-4005-A003-65F464099311}" srcOrd="6" destOrd="0" presId="urn:microsoft.com/office/officeart/2008/layout/LinedList"/>
    <dgm:cxn modelId="{445D16F4-6D1C-479E-97D2-E86F2C26D796}" type="presParOf" srcId="{05CB8F5C-D395-AD40-BBD9-53369BE84640}" destId="{503F639A-F528-4D20-B837-F7AB590C6440}" srcOrd="7" destOrd="0" presId="urn:microsoft.com/office/officeart/2008/layout/LinedList"/>
    <dgm:cxn modelId="{E2E98A47-1864-4813-8713-BECDC16774A7}" type="presParOf" srcId="{503F639A-F528-4D20-B837-F7AB590C6440}" destId="{4ADBAD21-F087-43DF-818A-58346DACC9F7}" srcOrd="0" destOrd="0" presId="urn:microsoft.com/office/officeart/2008/layout/LinedList"/>
    <dgm:cxn modelId="{3763F68B-D809-4639-A3D5-AFB77A713685}" type="presParOf" srcId="{503F639A-F528-4D20-B837-F7AB590C6440}" destId="{D31A41B2-F629-4E87-A72B-B1EA517A79DA}"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dgm:spPr/>
      <dgm:t>
        <a:bodyPr anchor="ctr"/>
        <a:lstStyle/>
        <a:p>
          <a:r>
            <a:rPr lang="en-US" b="0" dirty="0" smtClean="0"/>
            <a:t>Religious School had 323 students enrolled this year. </a:t>
          </a:r>
          <a:endParaRPr lang="en-US" b="0" dirty="0"/>
        </a:p>
      </dgm:t>
    </dgm:pt>
    <dgm:pt modelId="{0BEED663-FC38-4EAD-940F-4C475D2C87DB}" type="parTrans" cxnId="{C5E94186-9CB6-4C42-92B3-C546CC53A7B9}">
      <dgm:prSet/>
      <dgm:spPr/>
      <dgm:t>
        <a:bodyPr/>
        <a:lstStyle/>
        <a:p>
          <a:endParaRPr lang="en-US" sz="700"/>
        </a:p>
      </dgm:t>
    </dgm:pt>
    <dgm:pt modelId="{808B76D0-8EC7-469A-93AC-7A6017188A9D}" type="sibTrans" cxnId="{C5E94186-9CB6-4C42-92B3-C546CC53A7B9}">
      <dgm:prSet phldrT="1"/>
      <dgm:spPr/>
      <dgm:t>
        <a:bodyPr/>
        <a:lstStyle/>
        <a:p>
          <a:endParaRPr lang="en-US"/>
        </a:p>
      </dgm:t>
    </dgm:pt>
    <dgm:pt modelId="{4E8D2E69-0173-4BD3-B96A-7A9C5DD12B47}">
      <dgm:prSet/>
      <dgm:spPr/>
      <dgm:t>
        <a:bodyPr anchor="ctr"/>
        <a:lstStyle/>
        <a:p>
          <a:r>
            <a:rPr lang="en-US" dirty="0" smtClean="0"/>
            <a:t>Since going online, </a:t>
          </a:r>
          <a:r>
            <a:rPr lang="en-US" dirty="0" err="1" smtClean="0"/>
            <a:t>Mishpacha</a:t>
          </a:r>
          <a:r>
            <a:rPr lang="en-US" dirty="0" smtClean="0"/>
            <a:t> </a:t>
          </a:r>
          <a:r>
            <a:rPr lang="en-US" dirty="0" err="1" smtClean="0"/>
            <a:t>Minyan</a:t>
          </a:r>
          <a:r>
            <a:rPr lang="en-US" dirty="0" smtClean="0"/>
            <a:t> has had 60-70 families participate on average.</a:t>
          </a:r>
          <a:endParaRPr lang="en-US" dirty="0"/>
        </a:p>
      </dgm:t>
    </dgm:pt>
    <dgm:pt modelId="{B954BF22-E3B3-4A1C-802E-590228BE2D9C}" type="parTrans" cxnId="{0F866C41-EB5F-47BD-A2CD-A58671F15B67}">
      <dgm:prSet/>
      <dgm:spPr/>
      <dgm:t>
        <a:bodyPr/>
        <a:lstStyle/>
        <a:p>
          <a:endParaRPr lang="en-US" sz="700"/>
        </a:p>
      </dgm:t>
    </dgm:pt>
    <dgm:pt modelId="{FEF1E80E-8A9E-4B0A-817C-2A4CFDCF3FB2}" type="sibTrans" cxnId="{0F866C41-EB5F-47BD-A2CD-A58671F15B67}">
      <dgm:prSet phldrT="2"/>
      <dgm:spPr/>
      <dgm:t>
        <a:bodyPr/>
        <a:lstStyle/>
        <a:p>
          <a:endParaRPr lang="en-US"/>
        </a:p>
      </dgm:t>
    </dgm:pt>
    <dgm:pt modelId="{93A6A030-ABAB-4EFA-B539-0FDB3E07C1EF}">
      <dgm:prSet/>
      <dgm:spPr/>
      <dgm:t>
        <a:bodyPr anchor="ctr"/>
        <a:lstStyle/>
        <a:p>
          <a:r>
            <a:rPr lang="en-US" dirty="0" smtClean="0"/>
            <a:t>44 teens went on our out of state trips this year, 9 were not enrolled in Religious School.</a:t>
          </a:r>
          <a:endParaRPr lang="en-US" dirty="0"/>
        </a:p>
      </dgm:t>
    </dgm:pt>
    <dgm:pt modelId="{3D674B97-6DC6-4A12-85BA-0976D3064237}" type="parTrans" cxnId="{4B40C8DC-6B57-4F5B-8440-7241C649700B}">
      <dgm:prSet/>
      <dgm:spPr/>
      <dgm:t>
        <a:bodyPr/>
        <a:lstStyle/>
        <a:p>
          <a:endParaRPr lang="en-US" sz="700"/>
        </a:p>
      </dgm:t>
    </dgm:pt>
    <dgm:pt modelId="{BFE0749E-E343-4A6F-BD09-2810EE6B4BD7}" type="sibTrans" cxnId="{4B40C8DC-6B57-4F5B-8440-7241C649700B}">
      <dgm:prSet phldrT="3"/>
      <dgm:spPr/>
      <dgm:t>
        <a:bodyPr/>
        <a:lstStyle/>
        <a:p>
          <a:endParaRPr lang="en-US"/>
        </a:p>
      </dgm:t>
    </dgm:pt>
    <dgm:pt modelId="{DF136749-F74F-4099-9C11-3A1E078FCDBB}">
      <dgm:prSet/>
      <dgm:spPr/>
      <dgm:t>
        <a:bodyPr anchor="ctr"/>
        <a:lstStyle/>
        <a:p>
          <a:r>
            <a:rPr lang="en-US" dirty="0" smtClean="0"/>
            <a:t>PARTY opened Leadership Council as an entryway to teen leadership; all members ran for a position for the 2020-2021 year. </a:t>
          </a:r>
          <a:endParaRPr lang="en-US" dirty="0"/>
        </a:p>
      </dgm:t>
    </dgm:pt>
    <dgm:pt modelId="{2D983C79-4AFD-416D-94DE-EF9DD165D1E8}" type="parTrans" cxnId="{0C7FFF32-897F-4237-B98F-47B173DCE349}">
      <dgm:prSet/>
      <dgm:spPr/>
      <dgm:t>
        <a:bodyPr/>
        <a:lstStyle/>
        <a:p>
          <a:endParaRPr lang="en-US"/>
        </a:p>
      </dgm:t>
    </dgm:pt>
    <dgm:pt modelId="{45E7EAA1-6BF1-49B9-A4DE-FAADEC615AB1}" type="sibTrans" cxnId="{0C7FFF32-897F-4237-B98F-47B173DCE349}">
      <dgm:prSet/>
      <dgm:spPr/>
      <dgm:t>
        <a:bodyPr/>
        <a:lstStyle/>
        <a:p>
          <a:endParaRPr lang="en-US"/>
        </a:p>
      </dgm:t>
    </dgm:pt>
    <dgm:pt modelId="{81F54F6C-783F-4399-B645-DF5BE333BE31}">
      <dgm:prSet/>
      <dgm:spPr/>
      <dgm:t>
        <a:bodyPr anchor="ctr"/>
        <a:lstStyle/>
        <a:p>
          <a:r>
            <a:rPr lang="en-US" dirty="0" err="1" smtClean="0"/>
            <a:t>Dor</a:t>
          </a:r>
          <a:r>
            <a:rPr lang="en-US" dirty="0" smtClean="0"/>
            <a:t> </a:t>
          </a:r>
          <a:r>
            <a:rPr lang="en-US" dirty="0" err="1" smtClean="0"/>
            <a:t>Chadash</a:t>
          </a:r>
          <a:r>
            <a:rPr lang="en-US" dirty="0" smtClean="0"/>
            <a:t> had an average of 15 students per event.</a:t>
          </a:r>
          <a:endParaRPr lang="en-US" dirty="0"/>
        </a:p>
      </dgm:t>
    </dgm:pt>
    <dgm:pt modelId="{1BB0946C-0438-4676-B78D-5E5C46A8A25E}" type="parTrans" cxnId="{B73E0B71-A1B8-44BA-99ED-8F800FFE6FA9}">
      <dgm:prSet/>
      <dgm:spPr/>
      <dgm:t>
        <a:bodyPr/>
        <a:lstStyle/>
        <a:p>
          <a:endParaRPr lang="en-US"/>
        </a:p>
      </dgm:t>
    </dgm:pt>
    <dgm:pt modelId="{631EA2B8-150F-4D28-97CB-A377BF494870}" type="sibTrans" cxnId="{B73E0B71-A1B8-44BA-99ED-8F800FFE6FA9}">
      <dgm:prSet/>
      <dgm:spPr/>
      <dgm:t>
        <a:bodyPr/>
        <a:lstStyle/>
        <a:p>
          <a:endParaRPr lang="en-US"/>
        </a:p>
      </dgm:t>
    </dgm:pt>
    <dgm:pt modelId="{520FBC62-19D9-4373-972A-B644976C665F}">
      <dgm:prSet/>
      <dgm:spPr/>
      <dgm:t>
        <a:bodyPr anchor="ctr"/>
        <a:lstStyle/>
        <a:p>
          <a:r>
            <a:rPr lang="en-US" b="0" dirty="0" smtClean="0"/>
            <a:t>The first day of virtual religious school had 286 students attend, more than an average day of Religious School.</a:t>
          </a:r>
          <a:endParaRPr lang="en-US" b="0" dirty="0"/>
        </a:p>
      </dgm:t>
    </dgm:pt>
    <dgm:pt modelId="{1FC9A39B-7563-485A-B036-78B056C094E2}" type="parTrans" cxnId="{DCD77C1D-1A8F-4359-86A1-2A97C247D71B}">
      <dgm:prSet/>
      <dgm:spPr/>
      <dgm:t>
        <a:bodyPr/>
        <a:lstStyle/>
        <a:p>
          <a:endParaRPr lang="en-US"/>
        </a:p>
      </dgm:t>
    </dgm:pt>
    <dgm:pt modelId="{7766C5E1-CD52-4B6A-9CAA-3A60D6DC8DF7}" type="sibTrans" cxnId="{DCD77C1D-1A8F-4359-86A1-2A97C247D71B}">
      <dgm:prSet/>
      <dgm:spPr/>
      <dgm:t>
        <a:bodyPr/>
        <a:lstStyle/>
        <a:p>
          <a:endParaRPr lang="en-US"/>
        </a:p>
      </dgm:t>
    </dgm:pt>
    <dgm:pt modelId="{5D44A716-6886-46EA-9C14-E4740EA385BD}">
      <dgm:prSet/>
      <dgm:spPr/>
      <dgm:t>
        <a:bodyPr anchor="ctr"/>
        <a:lstStyle/>
        <a:p>
          <a:r>
            <a:rPr lang="en-US" b="0" dirty="0" smtClean="0"/>
            <a:t>Average attendance went from 82% to 76% once Religious School went online. </a:t>
          </a:r>
          <a:endParaRPr lang="en-US" b="0" dirty="0"/>
        </a:p>
      </dgm:t>
    </dgm:pt>
    <dgm:pt modelId="{66953729-F0DB-43FD-8EC7-7B805FA70790}" type="parTrans" cxnId="{72A2EE11-103C-40BA-AB3C-AFC0F5AE3D7D}">
      <dgm:prSet/>
      <dgm:spPr/>
      <dgm:t>
        <a:bodyPr/>
        <a:lstStyle/>
        <a:p>
          <a:endParaRPr lang="en-US"/>
        </a:p>
      </dgm:t>
    </dgm:pt>
    <dgm:pt modelId="{AA1C1432-6E3E-44C8-8940-EB6CE0ED8598}" type="sibTrans" cxnId="{72A2EE11-103C-40BA-AB3C-AFC0F5AE3D7D}">
      <dgm:prSet/>
      <dgm:spPr/>
      <dgm:t>
        <a:bodyPr/>
        <a:lstStyle/>
        <a:p>
          <a:endParaRPr lang="en-US"/>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7"/>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7"/>
      <dgm:spPr/>
      <dgm:t>
        <a:bodyPr/>
        <a:lstStyle/>
        <a:p>
          <a:endParaRPr lang="en-US"/>
        </a:p>
      </dgm:t>
    </dgm:pt>
    <dgm:pt modelId="{5EBEDC1B-DA6E-E346-9EA8-82F9E7C92E5D}" type="pres">
      <dgm:prSet presAssocID="{AAC263CB-8256-4B03-92FE-1622698FB3E9}" presName="vert1" presStyleCnt="0"/>
      <dgm:spPr/>
    </dgm:pt>
    <dgm:pt modelId="{F3FF0092-A55C-46AD-9BDC-D9E0DB19DD54}" type="pres">
      <dgm:prSet presAssocID="{520FBC62-19D9-4373-972A-B644976C665F}" presName="thickLine" presStyleLbl="alignNode1" presStyleIdx="1" presStyleCnt="7"/>
      <dgm:spPr/>
    </dgm:pt>
    <dgm:pt modelId="{A36B621B-4F4B-4DB5-B130-1C4976A524AE}" type="pres">
      <dgm:prSet presAssocID="{520FBC62-19D9-4373-972A-B644976C665F}" presName="horz1" presStyleCnt="0"/>
      <dgm:spPr/>
    </dgm:pt>
    <dgm:pt modelId="{0EE90D14-20B2-40AD-867C-B74DFEDEF281}" type="pres">
      <dgm:prSet presAssocID="{520FBC62-19D9-4373-972A-B644976C665F}" presName="tx1" presStyleLbl="revTx" presStyleIdx="1" presStyleCnt="7"/>
      <dgm:spPr/>
      <dgm:t>
        <a:bodyPr/>
        <a:lstStyle/>
        <a:p>
          <a:endParaRPr lang="en-US"/>
        </a:p>
      </dgm:t>
    </dgm:pt>
    <dgm:pt modelId="{11D57F58-2F20-45E7-A5E6-CB1C3BE7B0AC}" type="pres">
      <dgm:prSet presAssocID="{520FBC62-19D9-4373-972A-B644976C665F}" presName="vert1" presStyleCnt="0"/>
      <dgm:spPr/>
    </dgm:pt>
    <dgm:pt modelId="{7DA46205-1852-40AD-8B92-6B0F9163DFFD}" type="pres">
      <dgm:prSet presAssocID="{5D44A716-6886-46EA-9C14-E4740EA385BD}" presName="thickLine" presStyleLbl="alignNode1" presStyleIdx="2" presStyleCnt="7"/>
      <dgm:spPr/>
    </dgm:pt>
    <dgm:pt modelId="{ABEF304B-FBE9-442D-AEE7-2C9FDF2A7143}" type="pres">
      <dgm:prSet presAssocID="{5D44A716-6886-46EA-9C14-E4740EA385BD}" presName="horz1" presStyleCnt="0"/>
      <dgm:spPr/>
    </dgm:pt>
    <dgm:pt modelId="{C55BBD2A-453A-4AC2-9515-844A4FBADEDA}" type="pres">
      <dgm:prSet presAssocID="{5D44A716-6886-46EA-9C14-E4740EA385BD}" presName="tx1" presStyleLbl="revTx" presStyleIdx="2" presStyleCnt="7"/>
      <dgm:spPr/>
      <dgm:t>
        <a:bodyPr/>
        <a:lstStyle/>
        <a:p>
          <a:endParaRPr lang="en-US"/>
        </a:p>
      </dgm:t>
    </dgm:pt>
    <dgm:pt modelId="{2BCE6AAC-3301-465B-A415-264C84197A43}" type="pres">
      <dgm:prSet presAssocID="{5D44A716-6886-46EA-9C14-E4740EA385BD}" presName="vert1" presStyleCnt="0"/>
      <dgm:spPr/>
    </dgm:pt>
    <dgm:pt modelId="{B6682269-A845-6E41-9BE5-F15128675201}" type="pres">
      <dgm:prSet presAssocID="{4E8D2E69-0173-4BD3-B96A-7A9C5DD12B47}" presName="thickLine" presStyleLbl="alignNode1" presStyleIdx="3" presStyleCnt="7"/>
      <dgm:spPr/>
    </dgm:pt>
    <dgm:pt modelId="{B6250893-DD69-9641-83FE-37FE4BA6A95F}" type="pres">
      <dgm:prSet presAssocID="{4E8D2E69-0173-4BD3-B96A-7A9C5DD12B47}" presName="horz1" presStyleCnt="0"/>
      <dgm:spPr/>
    </dgm:pt>
    <dgm:pt modelId="{C98F729D-14CA-1448-A52F-24A02E051745}" type="pres">
      <dgm:prSet presAssocID="{4E8D2E69-0173-4BD3-B96A-7A9C5DD12B47}" presName="tx1" presStyleLbl="revTx" presStyleIdx="3" presStyleCnt="7"/>
      <dgm:spPr/>
      <dgm:t>
        <a:bodyPr/>
        <a:lstStyle/>
        <a:p>
          <a:endParaRPr lang="en-US"/>
        </a:p>
      </dgm:t>
    </dgm:pt>
    <dgm:pt modelId="{A5761775-219E-F647-B0FE-73507CBA0C1C}" type="pres">
      <dgm:prSet presAssocID="{4E8D2E69-0173-4BD3-B96A-7A9C5DD12B47}" presName="vert1" presStyleCnt="0"/>
      <dgm:spPr/>
    </dgm:pt>
    <dgm:pt modelId="{D1894A20-DB91-634C-8782-9C8A13103FF6}" type="pres">
      <dgm:prSet presAssocID="{93A6A030-ABAB-4EFA-B539-0FDB3E07C1EF}" presName="thickLine" presStyleLbl="alignNode1" presStyleIdx="4" presStyleCnt="7"/>
      <dgm:spPr/>
    </dgm:pt>
    <dgm:pt modelId="{853F3E66-3B0E-C841-98D5-6802A7A2E4A8}" type="pres">
      <dgm:prSet presAssocID="{93A6A030-ABAB-4EFA-B539-0FDB3E07C1EF}" presName="horz1" presStyleCnt="0"/>
      <dgm:spPr/>
    </dgm:pt>
    <dgm:pt modelId="{B705F7BA-757C-6549-9C73-2326015D6723}" type="pres">
      <dgm:prSet presAssocID="{93A6A030-ABAB-4EFA-B539-0FDB3E07C1EF}" presName="tx1" presStyleLbl="revTx" presStyleIdx="4" presStyleCnt="7"/>
      <dgm:spPr/>
      <dgm:t>
        <a:bodyPr/>
        <a:lstStyle/>
        <a:p>
          <a:endParaRPr lang="en-US"/>
        </a:p>
      </dgm:t>
    </dgm:pt>
    <dgm:pt modelId="{9AF48A18-E74E-3E43-BCF5-5CD009AF2410}" type="pres">
      <dgm:prSet presAssocID="{93A6A030-ABAB-4EFA-B539-0FDB3E07C1EF}" presName="vert1" presStyleCnt="0"/>
      <dgm:spPr/>
    </dgm:pt>
    <dgm:pt modelId="{57C50479-D16E-4F4A-9A16-8244BBFF8EF2}" type="pres">
      <dgm:prSet presAssocID="{DF136749-F74F-4099-9C11-3A1E078FCDBB}" presName="thickLine" presStyleLbl="alignNode1" presStyleIdx="5" presStyleCnt="7"/>
      <dgm:spPr/>
    </dgm:pt>
    <dgm:pt modelId="{9FA7BCFA-8357-46CC-ACE4-E985576BD6AA}" type="pres">
      <dgm:prSet presAssocID="{DF136749-F74F-4099-9C11-3A1E078FCDBB}" presName="horz1" presStyleCnt="0"/>
      <dgm:spPr/>
    </dgm:pt>
    <dgm:pt modelId="{85C12EB3-F696-465B-A63B-43D7CBBCC186}" type="pres">
      <dgm:prSet presAssocID="{DF136749-F74F-4099-9C11-3A1E078FCDBB}" presName="tx1" presStyleLbl="revTx" presStyleIdx="5" presStyleCnt="7"/>
      <dgm:spPr/>
      <dgm:t>
        <a:bodyPr/>
        <a:lstStyle/>
        <a:p>
          <a:endParaRPr lang="en-US"/>
        </a:p>
      </dgm:t>
    </dgm:pt>
    <dgm:pt modelId="{4234DA43-5A53-4903-B6C3-C24990605BFE}" type="pres">
      <dgm:prSet presAssocID="{DF136749-F74F-4099-9C11-3A1E078FCDBB}" presName="vert1" presStyleCnt="0"/>
      <dgm:spPr/>
    </dgm:pt>
    <dgm:pt modelId="{2AF33F46-2062-4A84-8CB7-23078BCC95B0}" type="pres">
      <dgm:prSet presAssocID="{81F54F6C-783F-4399-B645-DF5BE333BE31}" presName="thickLine" presStyleLbl="alignNode1" presStyleIdx="6" presStyleCnt="7"/>
      <dgm:spPr/>
    </dgm:pt>
    <dgm:pt modelId="{A03055B5-42A7-4D0E-AD4C-C5060A511A1B}" type="pres">
      <dgm:prSet presAssocID="{81F54F6C-783F-4399-B645-DF5BE333BE31}" presName="horz1" presStyleCnt="0"/>
      <dgm:spPr/>
    </dgm:pt>
    <dgm:pt modelId="{2771685B-D00A-49B0-933A-25E61AB03CEE}" type="pres">
      <dgm:prSet presAssocID="{81F54F6C-783F-4399-B645-DF5BE333BE31}" presName="tx1" presStyleLbl="revTx" presStyleIdx="6" presStyleCnt="7"/>
      <dgm:spPr/>
      <dgm:t>
        <a:bodyPr/>
        <a:lstStyle/>
        <a:p>
          <a:endParaRPr lang="en-US"/>
        </a:p>
      </dgm:t>
    </dgm:pt>
    <dgm:pt modelId="{FE3B7988-DA8C-4EBC-B87D-C48831BAC1EF}" type="pres">
      <dgm:prSet presAssocID="{81F54F6C-783F-4399-B645-DF5BE333BE31}" presName="vert1" presStyleCnt="0"/>
      <dgm:spPr/>
    </dgm:pt>
  </dgm:ptLst>
  <dgm:cxnLst>
    <dgm:cxn modelId="{0DB19B60-0BF0-4223-86DD-D3E441BC347B}" type="presOf" srcId="{520FBC62-19D9-4373-972A-B644976C665F}" destId="{0EE90D14-20B2-40AD-867C-B74DFEDEF281}" srcOrd="0" destOrd="0" presId="urn:microsoft.com/office/officeart/2008/layout/LinedList"/>
    <dgm:cxn modelId="{C4578CC8-C513-4301-ABB4-2C346015A07A}" type="presOf" srcId="{DF136749-F74F-4099-9C11-3A1E078FCDBB}" destId="{85C12EB3-F696-465B-A63B-43D7CBBCC186}" srcOrd="0" destOrd="0" presId="urn:microsoft.com/office/officeart/2008/layout/LinedList"/>
    <dgm:cxn modelId="{4B40C8DC-6B57-4F5B-8440-7241C649700B}" srcId="{D4503D04-C97E-4622-AE07-D0307CB3B4CA}" destId="{93A6A030-ABAB-4EFA-B539-0FDB3E07C1EF}" srcOrd="4" destOrd="0" parTransId="{3D674B97-6DC6-4A12-85BA-0976D3064237}" sibTransId="{BFE0749E-E343-4A6F-BD09-2810EE6B4BD7}"/>
    <dgm:cxn modelId="{1C480D9B-BFFF-487A-A296-1909F8771784}" type="presOf" srcId="{93A6A030-ABAB-4EFA-B539-0FDB3E07C1EF}" destId="{B705F7BA-757C-6549-9C73-2326015D6723}" srcOrd="0" destOrd="0" presId="urn:microsoft.com/office/officeart/2008/layout/LinedList"/>
    <dgm:cxn modelId="{C5E94186-9CB6-4C42-92B3-C546CC53A7B9}" srcId="{D4503D04-C97E-4622-AE07-D0307CB3B4CA}" destId="{AAC263CB-8256-4B03-92FE-1622698FB3E9}" srcOrd="0" destOrd="0" parTransId="{0BEED663-FC38-4EAD-940F-4C475D2C87DB}" sibTransId="{808B76D0-8EC7-469A-93AC-7A6017188A9D}"/>
    <dgm:cxn modelId="{0C7FFF32-897F-4237-B98F-47B173DCE349}" srcId="{D4503D04-C97E-4622-AE07-D0307CB3B4CA}" destId="{DF136749-F74F-4099-9C11-3A1E078FCDBB}" srcOrd="5" destOrd="0" parTransId="{2D983C79-4AFD-416D-94DE-EF9DD165D1E8}" sibTransId="{45E7EAA1-6BF1-49B9-A4DE-FAADEC615AB1}"/>
    <dgm:cxn modelId="{0F866C41-EB5F-47BD-A2CD-A58671F15B67}" srcId="{D4503D04-C97E-4622-AE07-D0307CB3B4CA}" destId="{4E8D2E69-0173-4BD3-B96A-7A9C5DD12B47}" srcOrd="3" destOrd="0" parTransId="{B954BF22-E3B3-4A1C-802E-590228BE2D9C}" sibTransId="{FEF1E80E-8A9E-4B0A-817C-2A4CFDCF3FB2}"/>
    <dgm:cxn modelId="{72A2EE11-103C-40BA-AB3C-AFC0F5AE3D7D}" srcId="{D4503D04-C97E-4622-AE07-D0307CB3B4CA}" destId="{5D44A716-6886-46EA-9C14-E4740EA385BD}" srcOrd="2" destOrd="0" parTransId="{66953729-F0DB-43FD-8EC7-7B805FA70790}" sibTransId="{AA1C1432-6E3E-44C8-8940-EB6CE0ED8598}"/>
    <dgm:cxn modelId="{DCD77C1D-1A8F-4359-86A1-2A97C247D71B}" srcId="{D4503D04-C97E-4622-AE07-D0307CB3B4CA}" destId="{520FBC62-19D9-4373-972A-B644976C665F}" srcOrd="1" destOrd="0" parTransId="{1FC9A39B-7563-485A-B036-78B056C094E2}" sibTransId="{7766C5E1-CD52-4B6A-9CAA-3A60D6DC8DF7}"/>
    <dgm:cxn modelId="{B961F658-1A01-419D-8829-C19CF33B683E}" type="presOf" srcId="{D4503D04-C97E-4622-AE07-D0307CB3B4CA}" destId="{05CB8F5C-D395-AD40-BBD9-53369BE84640}" srcOrd="0" destOrd="0" presId="urn:microsoft.com/office/officeart/2008/layout/LinedList"/>
    <dgm:cxn modelId="{88443B06-EB6D-4DA2-B866-F3BFDEC5E14F}" type="presOf" srcId="{5D44A716-6886-46EA-9C14-E4740EA385BD}" destId="{C55BBD2A-453A-4AC2-9515-844A4FBADEDA}" srcOrd="0" destOrd="0" presId="urn:microsoft.com/office/officeart/2008/layout/LinedList"/>
    <dgm:cxn modelId="{5DCD85D4-C9AC-4FF9-8CF7-75A1DB339DF0}" type="presOf" srcId="{4E8D2E69-0173-4BD3-B96A-7A9C5DD12B47}" destId="{C98F729D-14CA-1448-A52F-24A02E051745}" srcOrd="0" destOrd="0" presId="urn:microsoft.com/office/officeart/2008/layout/LinedList"/>
    <dgm:cxn modelId="{B73E0B71-A1B8-44BA-99ED-8F800FFE6FA9}" srcId="{D4503D04-C97E-4622-AE07-D0307CB3B4CA}" destId="{81F54F6C-783F-4399-B645-DF5BE333BE31}" srcOrd="6" destOrd="0" parTransId="{1BB0946C-0438-4676-B78D-5E5C46A8A25E}" sibTransId="{631EA2B8-150F-4D28-97CB-A377BF494870}"/>
    <dgm:cxn modelId="{94B45C2A-2152-4AB6-9AE6-7F818A047C67}" type="presOf" srcId="{81F54F6C-783F-4399-B645-DF5BE333BE31}" destId="{2771685B-D00A-49B0-933A-25E61AB03CEE}" srcOrd="0" destOrd="0" presId="urn:microsoft.com/office/officeart/2008/layout/LinedList"/>
    <dgm:cxn modelId="{6B5095C9-0410-4AA3-B27B-9F5461D584A9}" type="presOf" srcId="{AAC263CB-8256-4B03-92FE-1622698FB3E9}" destId="{ADE9C513-F9D6-7C40-9628-67B2B6D9AAB3}" srcOrd="0" destOrd="0" presId="urn:microsoft.com/office/officeart/2008/layout/LinedList"/>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840B198E-3A98-4D3B-A4BE-673C6C6D6BE1}" type="presParOf" srcId="{05CB8F5C-D395-AD40-BBD9-53369BE84640}" destId="{F3FF0092-A55C-46AD-9BDC-D9E0DB19DD54}" srcOrd="2" destOrd="0" presId="urn:microsoft.com/office/officeart/2008/layout/LinedList"/>
    <dgm:cxn modelId="{AB4C5309-B9BB-44A1-BA8F-563AF3CDB2B1}" type="presParOf" srcId="{05CB8F5C-D395-AD40-BBD9-53369BE84640}" destId="{A36B621B-4F4B-4DB5-B130-1C4976A524AE}" srcOrd="3" destOrd="0" presId="urn:microsoft.com/office/officeart/2008/layout/LinedList"/>
    <dgm:cxn modelId="{F8188945-A76B-4797-9A5C-0BABB7555B6B}" type="presParOf" srcId="{A36B621B-4F4B-4DB5-B130-1C4976A524AE}" destId="{0EE90D14-20B2-40AD-867C-B74DFEDEF281}" srcOrd="0" destOrd="0" presId="urn:microsoft.com/office/officeart/2008/layout/LinedList"/>
    <dgm:cxn modelId="{74C6DCDC-1475-464C-8BCB-3AE22EF9B426}" type="presParOf" srcId="{A36B621B-4F4B-4DB5-B130-1C4976A524AE}" destId="{11D57F58-2F20-45E7-A5E6-CB1C3BE7B0AC}" srcOrd="1" destOrd="0" presId="urn:microsoft.com/office/officeart/2008/layout/LinedList"/>
    <dgm:cxn modelId="{D694DE1F-71A2-4D8E-BDA0-BF5D92259990}" type="presParOf" srcId="{05CB8F5C-D395-AD40-BBD9-53369BE84640}" destId="{7DA46205-1852-40AD-8B92-6B0F9163DFFD}" srcOrd="4" destOrd="0" presId="urn:microsoft.com/office/officeart/2008/layout/LinedList"/>
    <dgm:cxn modelId="{9A6524C2-9CD4-48EE-9BF4-9B0D807C8CFB}" type="presParOf" srcId="{05CB8F5C-D395-AD40-BBD9-53369BE84640}" destId="{ABEF304B-FBE9-442D-AEE7-2C9FDF2A7143}" srcOrd="5" destOrd="0" presId="urn:microsoft.com/office/officeart/2008/layout/LinedList"/>
    <dgm:cxn modelId="{592F800A-16D3-4ADE-BD42-D5979828210B}" type="presParOf" srcId="{ABEF304B-FBE9-442D-AEE7-2C9FDF2A7143}" destId="{C55BBD2A-453A-4AC2-9515-844A4FBADEDA}" srcOrd="0" destOrd="0" presId="urn:microsoft.com/office/officeart/2008/layout/LinedList"/>
    <dgm:cxn modelId="{790AA709-398E-44DA-8075-14BFE182BFBE}" type="presParOf" srcId="{ABEF304B-FBE9-442D-AEE7-2C9FDF2A7143}" destId="{2BCE6AAC-3301-465B-A415-264C84197A43}" srcOrd="1" destOrd="0" presId="urn:microsoft.com/office/officeart/2008/layout/LinedList"/>
    <dgm:cxn modelId="{3F16D9FD-91FC-4C5A-990C-0E6B40BC39BE}" type="presParOf" srcId="{05CB8F5C-D395-AD40-BBD9-53369BE84640}" destId="{B6682269-A845-6E41-9BE5-F15128675201}" srcOrd="6" destOrd="0" presId="urn:microsoft.com/office/officeart/2008/layout/LinedList"/>
    <dgm:cxn modelId="{93551DAF-37A9-4B0F-88D7-C532A565C645}" type="presParOf" srcId="{05CB8F5C-D395-AD40-BBD9-53369BE84640}" destId="{B6250893-DD69-9641-83FE-37FE4BA6A95F}" srcOrd="7" destOrd="0" presId="urn:microsoft.com/office/officeart/2008/layout/LinedList"/>
    <dgm:cxn modelId="{43B49782-15C2-457E-B349-A76A5BAAE1D0}" type="presParOf" srcId="{B6250893-DD69-9641-83FE-37FE4BA6A95F}" destId="{C98F729D-14CA-1448-A52F-24A02E051745}" srcOrd="0" destOrd="0" presId="urn:microsoft.com/office/officeart/2008/layout/LinedList"/>
    <dgm:cxn modelId="{13E09BE0-0395-431C-8941-FB9DA6C3A9C0}" type="presParOf" srcId="{B6250893-DD69-9641-83FE-37FE4BA6A95F}" destId="{A5761775-219E-F647-B0FE-73507CBA0C1C}" srcOrd="1" destOrd="0" presId="urn:microsoft.com/office/officeart/2008/layout/LinedList"/>
    <dgm:cxn modelId="{7C47D258-CADF-4379-ACB0-53035ABF9896}" type="presParOf" srcId="{05CB8F5C-D395-AD40-BBD9-53369BE84640}" destId="{D1894A20-DB91-634C-8782-9C8A13103FF6}" srcOrd="8" destOrd="0" presId="urn:microsoft.com/office/officeart/2008/layout/LinedList"/>
    <dgm:cxn modelId="{52191ABC-F4E2-49BC-8DF8-7052F5A8B576}" type="presParOf" srcId="{05CB8F5C-D395-AD40-BBD9-53369BE84640}" destId="{853F3E66-3B0E-C841-98D5-6802A7A2E4A8}" srcOrd="9" destOrd="0" presId="urn:microsoft.com/office/officeart/2008/layout/LinedList"/>
    <dgm:cxn modelId="{380DD7A1-93C9-4F55-AC16-9C70BD97C3A4}" type="presParOf" srcId="{853F3E66-3B0E-C841-98D5-6802A7A2E4A8}" destId="{B705F7BA-757C-6549-9C73-2326015D6723}" srcOrd="0" destOrd="0" presId="urn:microsoft.com/office/officeart/2008/layout/LinedList"/>
    <dgm:cxn modelId="{C1A29389-0FA5-45C7-9310-044A512177EB}" type="presParOf" srcId="{853F3E66-3B0E-C841-98D5-6802A7A2E4A8}" destId="{9AF48A18-E74E-3E43-BCF5-5CD009AF2410}" srcOrd="1" destOrd="0" presId="urn:microsoft.com/office/officeart/2008/layout/LinedList"/>
    <dgm:cxn modelId="{028A9080-C314-464C-BE0F-D77EB467F659}" type="presParOf" srcId="{05CB8F5C-D395-AD40-BBD9-53369BE84640}" destId="{57C50479-D16E-4F4A-9A16-8244BBFF8EF2}" srcOrd="10" destOrd="0" presId="urn:microsoft.com/office/officeart/2008/layout/LinedList"/>
    <dgm:cxn modelId="{D3E8C46C-98A6-4CF4-B951-22D7C8DE02A9}" type="presParOf" srcId="{05CB8F5C-D395-AD40-BBD9-53369BE84640}" destId="{9FA7BCFA-8357-46CC-ACE4-E985576BD6AA}" srcOrd="11" destOrd="0" presId="urn:microsoft.com/office/officeart/2008/layout/LinedList"/>
    <dgm:cxn modelId="{C8E4071B-9F9B-491F-866F-AE5A535D68AC}" type="presParOf" srcId="{9FA7BCFA-8357-46CC-ACE4-E985576BD6AA}" destId="{85C12EB3-F696-465B-A63B-43D7CBBCC186}" srcOrd="0" destOrd="0" presId="urn:microsoft.com/office/officeart/2008/layout/LinedList"/>
    <dgm:cxn modelId="{D635FF37-7633-42EC-AAAC-812C59EB5860}" type="presParOf" srcId="{9FA7BCFA-8357-46CC-ACE4-E985576BD6AA}" destId="{4234DA43-5A53-4903-B6C3-C24990605BFE}" srcOrd="1" destOrd="0" presId="urn:microsoft.com/office/officeart/2008/layout/LinedList"/>
    <dgm:cxn modelId="{58B558A4-B5DC-427E-A634-1698FA542EED}" type="presParOf" srcId="{05CB8F5C-D395-AD40-BBD9-53369BE84640}" destId="{2AF33F46-2062-4A84-8CB7-23078BCC95B0}" srcOrd="12" destOrd="0" presId="urn:microsoft.com/office/officeart/2008/layout/LinedList"/>
    <dgm:cxn modelId="{D40B2528-CA84-4D25-8DF5-D2EF4E6FF5AE}" type="presParOf" srcId="{05CB8F5C-D395-AD40-BBD9-53369BE84640}" destId="{A03055B5-42A7-4D0E-AD4C-C5060A511A1B}" srcOrd="13" destOrd="0" presId="urn:microsoft.com/office/officeart/2008/layout/LinedList"/>
    <dgm:cxn modelId="{8966C4A6-CA07-4114-BA07-0890C8C904DC}" type="presParOf" srcId="{A03055B5-42A7-4D0E-AD4C-C5060A511A1B}" destId="{2771685B-D00A-49B0-933A-25E61AB03CEE}" srcOrd="0" destOrd="0" presId="urn:microsoft.com/office/officeart/2008/layout/LinedList"/>
    <dgm:cxn modelId="{A5E7E60F-D9B8-4EFC-BBC0-15BC046CB129}" type="presParOf" srcId="{A03055B5-42A7-4D0E-AD4C-C5060A511A1B}" destId="{FE3B7988-DA8C-4EBC-B87D-C48831BAC1EF}"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dgm:spPr/>
      <dgm:t>
        <a:bodyPr anchor="ct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518 families gave tributes this year.</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0BEED663-FC38-4EAD-940F-4C475D2C87DB}" type="parTrans" cxnId="{C5E94186-9CB6-4C42-92B3-C546CC53A7B9}">
      <dgm:prSet/>
      <dgm:spPr/>
      <dgm:t>
        <a:bodyPr/>
        <a:lstStyle/>
        <a:p>
          <a:pPr>
            <a:lnSpc>
              <a:spcPct val="100000"/>
            </a:lnSpc>
          </a:pPr>
          <a:endParaRPr lang="en-US" sz="700">
            <a:latin typeface="Open Sans" panose="020B0606030504020204" pitchFamily="34" charset="0"/>
            <a:ea typeface="Open Sans" panose="020B0606030504020204" pitchFamily="34" charset="0"/>
            <a:cs typeface="Open Sans" panose="020B0606030504020204" pitchFamily="34" charset="0"/>
          </a:endParaRPr>
        </a:p>
      </dgm:t>
    </dgm:pt>
    <dgm:pt modelId="{808B76D0-8EC7-469A-93AC-7A6017188A9D}" type="sibTrans" cxnId="{C5E94186-9CB6-4C42-92B3-C546CC53A7B9}">
      <dgm:prSet phldrT="1"/>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6A06035-94D2-4B50-8BCE-7C88B6FD5713}">
      <dgm:prSet/>
      <dgm:spPr/>
      <dgm:t>
        <a:bodyP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58 families participated in Every Family Initiative (EFI).</a:t>
          </a:r>
        </a:p>
      </dgm:t>
    </dgm:pt>
    <dgm:pt modelId="{43758BE6-815F-40CC-870B-0F7DA127E55B}" type="parTrans" cxnId="{4A8F8B11-4B48-464C-9357-FDA9A5C3DC50}">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AD57361-A719-4D03-8B3D-72FC174BB4EE}" type="sibTrans" cxnId="{4A8F8B11-4B48-464C-9357-FDA9A5C3DC50}">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728E74F-7A4C-4DA4-9066-346410F9BA11}">
      <dgm:prSet/>
      <dgm:spPr/>
      <dgm:t>
        <a:bodyP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Taste of Temple raised $185,000.</a:t>
          </a:r>
        </a:p>
      </dgm:t>
    </dgm:pt>
    <dgm:pt modelId="{CD3CAFF6-6881-4BC2-B99C-19BDCEB98B5F}" type="parTrans" cxnId="{52FD1344-3C06-499C-A604-C66CE55119A0}">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E667EB5-CC7D-46FE-B435-73850C12E05D}" type="sibTrans" cxnId="{52FD1344-3C06-499C-A604-C66CE55119A0}">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25E7746-FCC3-4066-92D9-E5CA9AA892BA}">
      <dgm:prSet/>
      <dgm:spPr/>
      <dgm:t>
        <a:bodyPr/>
        <a:lstStyle/>
        <a:p>
          <a:pPr>
            <a:lnSpc>
              <a:spcPct val="100000"/>
            </a:lnSpc>
          </a:pPr>
          <a:r>
            <a:rPr lang="en-US" smtClean="0">
              <a:latin typeface="Open Sans" panose="020B0606030504020204" pitchFamily="34" charset="0"/>
              <a:ea typeface="Open Sans" panose="020B0606030504020204" pitchFamily="34" charset="0"/>
              <a:cs typeface="Open Sans" panose="020B0606030504020204" pitchFamily="34" charset="0"/>
            </a:rPr>
            <a:t>361 people attended Taste of Temple.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FA790CE6-C11D-46AE-9E72-FEE55E7EFDDD}" type="parTrans" cxnId="{C777F2A9-B8A3-450D-84A3-FC251C0B0EC2}">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113C4A0-3004-4810-ADE4-51914CF1176B}" type="sibTrans" cxnId="{C777F2A9-B8A3-450D-84A3-FC251C0B0EC2}">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E333409-A527-4611-BF48-5C0DA2E59F63}">
      <dgm:prSet/>
      <dgm:spPr/>
      <dgm:t>
        <a:bodyP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59 donors gave $132,500 in Taste of Temple sponsorship.</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69E2F2B8-90D9-4ECF-9EEB-5CDD756B118C}" type="parTrans" cxnId="{7FB96A56-ADCA-4C8F-A20D-59AFD27FDA48}">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B87CDB5-D8E9-42CA-A839-7D2A087C66DA}" type="sibTrans" cxnId="{7FB96A56-ADCA-4C8F-A20D-59AFD27FDA48}">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D4DFCA2-DFC3-439E-B6E7-4B264D06E808}">
      <dgm:prSet/>
      <dgm:spPr/>
      <dgm:t>
        <a:bodyP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We have 145 Legacy Circle members.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C71DEE5B-B2CF-40C0-A8E0-6FDBE760D45F}" type="parTrans" cxnId="{5285F843-1FB7-4D40-A160-8E20842EEB1D}">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60B5B09-0101-413F-AACA-507D63E255FF}" type="sibTrans" cxnId="{5285F843-1FB7-4D40-A160-8E20842EEB1D}">
      <dgm:prSet/>
      <dgm:spPr/>
      <dgm:t>
        <a:bodyPr/>
        <a:lstStyle/>
        <a:p>
          <a:pPr>
            <a:lnSpc>
              <a:spcPct val="100000"/>
            </a:lnSpc>
          </a:pP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6"/>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6"/>
      <dgm:spPr/>
      <dgm:t>
        <a:bodyPr/>
        <a:lstStyle/>
        <a:p>
          <a:endParaRPr lang="en-US"/>
        </a:p>
      </dgm:t>
    </dgm:pt>
    <dgm:pt modelId="{5EBEDC1B-DA6E-E346-9EA8-82F9E7C92E5D}" type="pres">
      <dgm:prSet presAssocID="{AAC263CB-8256-4B03-92FE-1622698FB3E9}" presName="vert1" presStyleCnt="0"/>
      <dgm:spPr/>
    </dgm:pt>
    <dgm:pt modelId="{AD9A0CA5-C0C1-4B91-9818-C2CD4BC45324}" type="pres">
      <dgm:prSet presAssocID="{C6A06035-94D2-4B50-8BCE-7C88B6FD5713}" presName="thickLine" presStyleLbl="alignNode1" presStyleIdx="1" presStyleCnt="6"/>
      <dgm:spPr/>
    </dgm:pt>
    <dgm:pt modelId="{545511F5-94C3-456D-992B-B19D87FB1E7A}" type="pres">
      <dgm:prSet presAssocID="{C6A06035-94D2-4B50-8BCE-7C88B6FD5713}" presName="horz1" presStyleCnt="0"/>
      <dgm:spPr/>
    </dgm:pt>
    <dgm:pt modelId="{09FA7978-98FE-4ED8-ACD2-9F2C5830A128}" type="pres">
      <dgm:prSet presAssocID="{C6A06035-94D2-4B50-8BCE-7C88B6FD5713}" presName="tx1" presStyleLbl="revTx" presStyleIdx="1" presStyleCnt="6"/>
      <dgm:spPr/>
      <dgm:t>
        <a:bodyPr/>
        <a:lstStyle/>
        <a:p>
          <a:endParaRPr lang="en-US"/>
        </a:p>
      </dgm:t>
    </dgm:pt>
    <dgm:pt modelId="{6993DC62-21C6-4BF2-B583-30EF35829CDC}" type="pres">
      <dgm:prSet presAssocID="{C6A06035-94D2-4B50-8BCE-7C88B6FD5713}" presName="vert1" presStyleCnt="0"/>
      <dgm:spPr/>
    </dgm:pt>
    <dgm:pt modelId="{F06513F6-8665-41E0-8A1C-11575CB5E2A6}" type="pres">
      <dgm:prSet presAssocID="{B728E74F-7A4C-4DA4-9066-346410F9BA11}" presName="thickLine" presStyleLbl="alignNode1" presStyleIdx="2" presStyleCnt="6"/>
      <dgm:spPr/>
    </dgm:pt>
    <dgm:pt modelId="{6E90484F-422B-4137-BF89-E973B46BA423}" type="pres">
      <dgm:prSet presAssocID="{B728E74F-7A4C-4DA4-9066-346410F9BA11}" presName="horz1" presStyleCnt="0"/>
      <dgm:spPr/>
    </dgm:pt>
    <dgm:pt modelId="{E741ECE6-C19C-4E50-ADF1-897DF93FE7F5}" type="pres">
      <dgm:prSet presAssocID="{B728E74F-7A4C-4DA4-9066-346410F9BA11}" presName="tx1" presStyleLbl="revTx" presStyleIdx="2" presStyleCnt="6"/>
      <dgm:spPr/>
      <dgm:t>
        <a:bodyPr/>
        <a:lstStyle/>
        <a:p>
          <a:endParaRPr lang="en-US"/>
        </a:p>
      </dgm:t>
    </dgm:pt>
    <dgm:pt modelId="{0EFEB601-6868-418C-9F08-AB8D5E87843F}" type="pres">
      <dgm:prSet presAssocID="{B728E74F-7A4C-4DA4-9066-346410F9BA11}" presName="vert1" presStyleCnt="0"/>
      <dgm:spPr/>
    </dgm:pt>
    <dgm:pt modelId="{8A1AE40E-32D2-4FB6-BF93-28CE67DBDE85}" type="pres">
      <dgm:prSet presAssocID="{B25E7746-FCC3-4066-92D9-E5CA9AA892BA}" presName="thickLine" presStyleLbl="alignNode1" presStyleIdx="3" presStyleCnt="6"/>
      <dgm:spPr/>
    </dgm:pt>
    <dgm:pt modelId="{3100D771-877E-42BC-BFC5-0A0AC265B31A}" type="pres">
      <dgm:prSet presAssocID="{B25E7746-FCC3-4066-92D9-E5CA9AA892BA}" presName="horz1" presStyleCnt="0"/>
      <dgm:spPr/>
    </dgm:pt>
    <dgm:pt modelId="{C410140B-814D-41D7-B7E8-BAC9359053F1}" type="pres">
      <dgm:prSet presAssocID="{B25E7746-FCC3-4066-92D9-E5CA9AA892BA}" presName="tx1" presStyleLbl="revTx" presStyleIdx="3" presStyleCnt="6"/>
      <dgm:spPr/>
      <dgm:t>
        <a:bodyPr/>
        <a:lstStyle/>
        <a:p>
          <a:endParaRPr lang="en-US"/>
        </a:p>
      </dgm:t>
    </dgm:pt>
    <dgm:pt modelId="{666F1FD8-CE7F-4745-89FE-C3F76559C8DA}" type="pres">
      <dgm:prSet presAssocID="{B25E7746-FCC3-4066-92D9-E5CA9AA892BA}" presName="vert1" presStyleCnt="0"/>
      <dgm:spPr/>
    </dgm:pt>
    <dgm:pt modelId="{B74A151F-7047-477F-9797-9463A656F35A}" type="pres">
      <dgm:prSet presAssocID="{4E333409-A527-4611-BF48-5C0DA2E59F63}" presName="thickLine" presStyleLbl="alignNode1" presStyleIdx="4" presStyleCnt="6"/>
      <dgm:spPr/>
    </dgm:pt>
    <dgm:pt modelId="{C8D34533-DB3D-4F8E-B11D-73C03DBF00BF}" type="pres">
      <dgm:prSet presAssocID="{4E333409-A527-4611-BF48-5C0DA2E59F63}" presName="horz1" presStyleCnt="0"/>
      <dgm:spPr/>
    </dgm:pt>
    <dgm:pt modelId="{135351C7-BAD5-4395-8032-662EBF4895DB}" type="pres">
      <dgm:prSet presAssocID="{4E333409-A527-4611-BF48-5C0DA2E59F63}" presName="tx1" presStyleLbl="revTx" presStyleIdx="4" presStyleCnt="6"/>
      <dgm:spPr/>
      <dgm:t>
        <a:bodyPr/>
        <a:lstStyle/>
        <a:p>
          <a:endParaRPr lang="en-US"/>
        </a:p>
      </dgm:t>
    </dgm:pt>
    <dgm:pt modelId="{F60163AA-8398-47D9-A3CC-89D7AA43822E}" type="pres">
      <dgm:prSet presAssocID="{4E333409-A527-4611-BF48-5C0DA2E59F63}" presName="vert1" presStyleCnt="0"/>
      <dgm:spPr/>
    </dgm:pt>
    <dgm:pt modelId="{1E2010FA-FBBC-47AA-89DE-43B95B76981C}" type="pres">
      <dgm:prSet presAssocID="{BD4DFCA2-DFC3-439E-B6E7-4B264D06E808}" presName="thickLine" presStyleLbl="alignNode1" presStyleIdx="5" presStyleCnt="6"/>
      <dgm:spPr/>
    </dgm:pt>
    <dgm:pt modelId="{EB096CC3-1772-4CA3-90A4-AE9E7B0DBAA3}" type="pres">
      <dgm:prSet presAssocID="{BD4DFCA2-DFC3-439E-B6E7-4B264D06E808}" presName="horz1" presStyleCnt="0"/>
      <dgm:spPr/>
    </dgm:pt>
    <dgm:pt modelId="{3287E9DC-732E-488A-AF0C-CCB2F43FCD0F}" type="pres">
      <dgm:prSet presAssocID="{BD4DFCA2-DFC3-439E-B6E7-4B264D06E808}" presName="tx1" presStyleLbl="revTx" presStyleIdx="5" presStyleCnt="6"/>
      <dgm:spPr/>
      <dgm:t>
        <a:bodyPr/>
        <a:lstStyle/>
        <a:p>
          <a:endParaRPr lang="en-US"/>
        </a:p>
      </dgm:t>
    </dgm:pt>
    <dgm:pt modelId="{4600FE5C-07D1-4C08-80F8-35C44E401709}" type="pres">
      <dgm:prSet presAssocID="{BD4DFCA2-DFC3-439E-B6E7-4B264D06E808}" presName="vert1" presStyleCnt="0"/>
      <dgm:spPr/>
    </dgm:pt>
  </dgm:ptLst>
  <dgm:cxnLst>
    <dgm:cxn modelId="{73A8DE86-51E8-40C4-A69F-4FBA47CBE788}" type="presOf" srcId="{4E333409-A527-4611-BF48-5C0DA2E59F63}" destId="{135351C7-BAD5-4395-8032-662EBF4895DB}" srcOrd="0" destOrd="0" presId="urn:microsoft.com/office/officeart/2008/layout/LinedList"/>
    <dgm:cxn modelId="{14047C33-6BEF-471C-BA7D-DD66932E751F}" type="presOf" srcId="{BD4DFCA2-DFC3-439E-B6E7-4B264D06E808}" destId="{3287E9DC-732E-488A-AF0C-CCB2F43FCD0F}" srcOrd="0" destOrd="0" presId="urn:microsoft.com/office/officeart/2008/layout/LinedList"/>
    <dgm:cxn modelId="{6F55B460-C256-4F04-ADDB-3A702FC50CD8}" type="presOf" srcId="{C6A06035-94D2-4B50-8BCE-7C88B6FD5713}" destId="{09FA7978-98FE-4ED8-ACD2-9F2C5830A128}" srcOrd="0" destOrd="0" presId="urn:microsoft.com/office/officeart/2008/layout/LinedList"/>
    <dgm:cxn modelId="{C5E94186-9CB6-4C42-92B3-C546CC53A7B9}" srcId="{D4503D04-C97E-4622-AE07-D0307CB3B4CA}" destId="{AAC263CB-8256-4B03-92FE-1622698FB3E9}" srcOrd="0" destOrd="0" parTransId="{0BEED663-FC38-4EAD-940F-4C475D2C87DB}" sibTransId="{808B76D0-8EC7-469A-93AC-7A6017188A9D}"/>
    <dgm:cxn modelId="{5285F843-1FB7-4D40-A160-8E20842EEB1D}" srcId="{D4503D04-C97E-4622-AE07-D0307CB3B4CA}" destId="{BD4DFCA2-DFC3-439E-B6E7-4B264D06E808}" srcOrd="5" destOrd="0" parTransId="{C71DEE5B-B2CF-40C0-A8E0-6FDBE760D45F}" sibTransId="{760B5B09-0101-413F-AACA-507D63E255FF}"/>
    <dgm:cxn modelId="{B961F658-1A01-419D-8829-C19CF33B683E}" type="presOf" srcId="{D4503D04-C97E-4622-AE07-D0307CB3B4CA}" destId="{05CB8F5C-D395-AD40-BBD9-53369BE84640}" srcOrd="0" destOrd="0" presId="urn:microsoft.com/office/officeart/2008/layout/LinedList"/>
    <dgm:cxn modelId="{6B5095C9-0410-4AA3-B27B-9F5461D584A9}" type="presOf" srcId="{AAC263CB-8256-4B03-92FE-1622698FB3E9}" destId="{ADE9C513-F9D6-7C40-9628-67B2B6D9AAB3}" srcOrd="0" destOrd="0" presId="urn:microsoft.com/office/officeart/2008/layout/LinedList"/>
    <dgm:cxn modelId="{FB5DEF14-C4BD-4405-8522-05E662F503AB}" type="presOf" srcId="{B728E74F-7A4C-4DA4-9066-346410F9BA11}" destId="{E741ECE6-C19C-4E50-ADF1-897DF93FE7F5}" srcOrd="0" destOrd="0" presId="urn:microsoft.com/office/officeart/2008/layout/LinedList"/>
    <dgm:cxn modelId="{4A8F8B11-4B48-464C-9357-FDA9A5C3DC50}" srcId="{D4503D04-C97E-4622-AE07-D0307CB3B4CA}" destId="{C6A06035-94D2-4B50-8BCE-7C88B6FD5713}" srcOrd="1" destOrd="0" parTransId="{43758BE6-815F-40CC-870B-0F7DA127E55B}" sibTransId="{AAD57361-A719-4D03-8B3D-72FC174BB4EE}"/>
    <dgm:cxn modelId="{A79FC90B-64C8-4FFC-A35A-030D41FCAF79}" type="presOf" srcId="{B25E7746-FCC3-4066-92D9-E5CA9AA892BA}" destId="{C410140B-814D-41D7-B7E8-BAC9359053F1}" srcOrd="0" destOrd="0" presId="urn:microsoft.com/office/officeart/2008/layout/LinedList"/>
    <dgm:cxn modelId="{7FB96A56-ADCA-4C8F-A20D-59AFD27FDA48}" srcId="{D4503D04-C97E-4622-AE07-D0307CB3B4CA}" destId="{4E333409-A527-4611-BF48-5C0DA2E59F63}" srcOrd="4" destOrd="0" parTransId="{69E2F2B8-90D9-4ECF-9EEB-5CDD756B118C}" sibTransId="{0B87CDB5-D8E9-42CA-A839-7D2A087C66DA}"/>
    <dgm:cxn modelId="{C777F2A9-B8A3-450D-84A3-FC251C0B0EC2}" srcId="{D4503D04-C97E-4622-AE07-D0307CB3B4CA}" destId="{B25E7746-FCC3-4066-92D9-E5CA9AA892BA}" srcOrd="3" destOrd="0" parTransId="{FA790CE6-C11D-46AE-9E72-FEE55E7EFDDD}" sibTransId="{9113C4A0-3004-4810-ADE4-51914CF1176B}"/>
    <dgm:cxn modelId="{52FD1344-3C06-499C-A604-C66CE55119A0}" srcId="{D4503D04-C97E-4622-AE07-D0307CB3B4CA}" destId="{B728E74F-7A4C-4DA4-9066-346410F9BA11}" srcOrd="2" destOrd="0" parTransId="{CD3CAFF6-6881-4BC2-B99C-19BDCEB98B5F}" sibTransId="{EE667EB5-CC7D-46FE-B435-73850C12E05D}"/>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953E8F91-2D7D-4C0C-814C-3CE7FB12BC16}" type="presParOf" srcId="{05CB8F5C-D395-AD40-BBD9-53369BE84640}" destId="{AD9A0CA5-C0C1-4B91-9818-C2CD4BC45324}" srcOrd="2" destOrd="0" presId="urn:microsoft.com/office/officeart/2008/layout/LinedList"/>
    <dgm:cxn modelId="{83BE43AD-61C1-407E-AA88-C5A25A118F4E}" type="presParOf" srcId="{05CB8F5C-D395-AD40-BBD9-53369BE84640}" destId="{545511F5-94C3-456D-992B-B19D87FB1E7A}" srcOrd="3" destOrd="0" presId="urn:microsoft.com/office/officeart/2008/layout/LinedList"/>
    <dgm:cxn modelId="{0F0ED73C-1460-40AA-8D7B-6C4091CAE49F}" type="presParOf" srcId="{545511F5-94C3-456D-992B-B19D87FB1E7A}" destId="{09FA7978-98FE-4ED8-ACD2-9F2C5830A128}" srcOrd="0" destOrd="0" presId="urn:microsoft.com/office/officeart/2008/layout/LinedList"/>
    <dgm:cxn modelId="{20D5293C-B69F-4B07-A554-BE75504ACCA1}" type="presParOf" srcId="{545511F5-94C3-456D-992B-B19D87FB1E7A}" destId="{6993DC62-21C6-4BF2-B583-30EF35829CDC}" srcOrd="1" destOrd="0" presId="urn:microsoft.com/office/officeart/2008/layout/LinedList"/>
    <dgm:cxn modelId="{20A65D59-1055-49B7-A35D-3FEA9629E550}" type="presParOf" srcId="{05CB8F5C-D395-AD40-BBD9-53369BE84640}" destId="{F06513F6-8665-41E0-8A1C-11575CB5E2A6}" srcOrd="4" destOrd="0" presId="urn:microsoft.com/office/officeart/2008/layout/LinedList"/>
    <dgm:cxn modelId="{DC6DF0D8-A286-4F33-9B37-CEB21048FA20}" type="presParOf" srcId="{05CB8F5C-D395-AD40-BBD9-53369BE84640}" destId="{6E90484F-422B-4137-BF89-E973B46BA423}" srcOrd="5" destOrd="0" presId="urn:microsoft.com/office/officeart/2008/layout/LinedList"/>
    <dgm:cxn modelId="{63715AFE-F240-4BB5-B17D-74D065205149}" type="presParOf" srcId="{6E90484F-422B-4137-BF89-E973B46BA423}" destId="{E741ECE6-C19C-4E50-ADF1-897DF93FE7F5}" srcOrd="0" destOrd="0" presId="urn:microsoft.com/office/officeart/2008/layout/LinedList"/>
    <dgm:cxn modelId="{105408DF-3BAD-450E-8D6B-E019BB297D99}" type="presParOf" srcId="{6E90484F-422B-4137-BF89-E973B46BA423}" destId="{0EFEB601-6868-418C-9F08-AB8D5E87843F}" srcOrd="1" destOrd="0" presId="urn:microsoft.com/office/officeart/2008/layout/LinedList"/>
    <dgm:cxn modelId="{3C9ED71E-5B17-499F-AE44-6C2C85ACD257}" type="presParOf" srcId="{05CB8F5C-D395-AD40-BBD9-53369BE84640}" destId="{8A1AE40E-32D2-4FB6-BF93-28CE67DBDE85}" srcOrd="6" destOrd="0" presId="urn:microsoft.com/office/officeart/2008/layout/LinedList"/>
    <dgm:cxn modelId="{B83F7D69-8EE6-499C-9B91-9415B4B9702D}" type="presParOf" srcId="{05CB8F5C-D395-AD40-BBD9-53369BE84640}" destId="{3100D771-877E-42BC-BFC5-0A0AC265B31A}" srcOrd="7" destOrd="0" presId="urn:microsoft.com/office/officeart/2008/layout/LinedList"/>
    <dgm:cxn modelId="{5E2C9D35-42C4-4A53-BEF2-2F329E52E2FD}" type="presParOf" srcId="{3100D771-877E-42BC-BFC5-0A0AC265B31A}" destId="{C410140B-814D-41D7-B7E8-BAC9359053F1}" srcOrd="0" destOrd="0" presId="urn:microsoft.com/office/officeart/2008/layout/LinedList"/>
    <dgm:cxn modelId="{BAB40994-A5F3-4A47-8FAE-1974EB4A7939}" type="presParOf" srcId="{3100D771-877E-42BC-BFC5-0A0AC265B31A}" destId="{666F1FD8-CE7F-4745-89FE-C3F76559C8DA}" srcOrd="1" destOrd="0" presId="urn:microsoft.com/office/officeart/2008/layout/LinedList"/>
    <dgm:cxn modelId="{244FCD4F-DA41-4CC9-B2E9-3A2F9632553D}" type="presParOf" srcId="{05CB8F5C-D395-AD40-BBD9-53369BE84640}" destId="{B74A151F-7047-477F-9797-9463A656F35A}" srcOrd="8" destOrd="0" presId="urn:microsoft.com/office/officeart/2008/layout/LinedList"/>
    <dgm:cxn modelId="{D433B74B-8D14-416F-8BA7-15D201AEDDB9}" type="presParOf" srcId="{05CB8F5C-D395-AD40-BBD9-53369BE84640}" destId="{C8D34533-DB3D-4F8E-B11D-73C03DBF00BF}" srcOrd="9" destOrd="0" presId="urn:microsoft.com/office/officeart/2008/layout/LinedList"/>
    <dgm:cxn modelId="{1DBDEB2E-6494-4181-AE7A-66FE954FF0DA}" type="presParOf" srcId="{C8D34533-DB3D-4F8E-B11D-73C03DBF00BF}" destId="{135351C7-BAD5-4395-8032-662EBF4895DB}" srcOrd="0" destOrd="0" presId="urn:microsoft.com/office/officeart/2008/layout/LinedList"/>
    <dgm:cxn modelId="{A0A1793A-2723-4E7C-9DEE-1989A877BE51}" type="presParOf" srcId="{C8D34533-DB3D-4F8E-B11D-73C03DBF00BF}" destId="{F60163AA-8398-47D9-A3CC-89D7AA43822E}" srcOrd="1" destOrd="0" presId="urn:microsoft.com/office/officeart/2008/layout/LinedList"/>
    <dgm:cxn modelId="{836BCED8-B274-4986-89CD-97FCD16C3029}" type="presParOf" srcId="{05CB8F5C-D395-AD40-BBD9-53369BE84640}" destId="{1E2010FA-FBBC-47AA-89DE-43B95B76981C}" srcOrd="10" destOrd="0" presId="urn:microsoft.com/office/officeart/2008/layout/LinedList"/>
    <dgm:cxn modelId="{31F6A6DA-80FA-43E8-BC6E-ECF9A7CA132F}" type="presParOf" srcId="{05CB8F5C-D395-AD40-BBD9-53369BE84640}" destId="{EB096CC3-1772-4CA3-90A4-AE9E7B0DBAA3}" srcOrd="11" destOrd="0" presId="urn:microsoft.com/office/officeart/2008/layout/LinedList"/>
    <dgm:cxn modelId="{54327858-37AC-44B6-A773-F9E124F4538F}" type="presParOf" srcId="{EB096CC3-1772-4CA3-90A4-AE9E7B0DBAA3}" destId="{3287E9DC-732E-488A-AF0C-CCB2F43FCD0F}" srcOrd="0" destOrd="0" presId="urn:microsoft.com/office/officeart/2008/layout/LinedList"/>
    <dgm:cxn modelId="{5CB9D068-C3BD-450D-B9AF-8DF0EB6C4F88}" type="presParOf" srcId="{EB096CC3-1772-4CA3-90A4-AE9E7B0DBAA3}" destId="{4600FE5C-07D1-4C08-80F8-35C44E401709}"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dgm:spPr/>
      <dgm:t>
        <a:bodyPr anchor="ct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Congresswoman Suzanne </a:t>
          </a:r>
          <a:r>
            <a:rPr lang="en-US" dirty="0" err="1" smtClean="0">
              <a:latin typeface="Open Sans" panose="020B0606030504020204" pitchFamily="34" charset="0"/>
              <a:ea typeface="Open Sans" panose="020B0606030504020204" pitchFamily="34" charset="0"/>
              <a:cs typeface="Open Sans" panose="020B0606030504020204" pitchFamily="34" charset="0"/>
            </a:rPr>
            <a:t>Bonamici</a:t>
          </a:r>
          <a:r>
            <a:rPr lang="en-US" dirty="0" smtClean="0">
              <a:latin typeface="Open Sans" panose="020B0606030504020204" pitchFamily="34" charset="0"/>
              <a:ea typeface="Open Sans" panose="020B0606030504020204" pitchFamily="34" charset="0"/>
              <a:cs typeface="Open Sans" panose="020B0606030504020204" pitchFamily="34" charset="0"/>
            </a:rPr>
            <a:t> participated in a Q &amp; A.</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0BEED663-FC38-4EAD-940F-4C475D2C87DB}" type="parTrans" cxnId="{C5E94186-9CB6-4C42-92B3-C546CC53A7B9}">
      <dgm:prSet/>
      <dgm:spPr/>
      <dgm:t>
        <a:bodyPr/>
        <a:lstStyle/>
        <a:p>
          <a:pPr>
            <a:lnSpc>
              <a:spcPct val="100000"/>
            </a:lnSpc>
          </a:pPr>
          <a:endParaRPr lang="en-US" sz="700"/>
        </a:p>
      </dgm:t>
    </dgm:pt>
    <dgm:pt modelId="{808B76D0-8EC7-469A-93AC-7A6017188A9D}" type="sibTrans" cxnId="{C5E94186-9CB6-4C42-92B3-C546CC53A7B9}">
      <dgm:prSet phldrT="1"/>
      <dgm:spPr/>
      <dgm:t>
        <a:bodyPr/>
        <a:lstStyle/>
        <a:p>
          <a:pPr>
            <a:lnSpc>
              <a:spcPct val="100000"/>
            </a:lnSpc>
          </a:pPr>
          <a:endParaRPr lang="en-US"/>
        </a:p>
      </dgm:t>
    </dgm:pt>
    <dgm:pt modelId="{93A6A030-ABAB-4EFA-B539-0FDB3E07C1EF}">
      <dgm:prSet/>
      <dgm:spPr/>
      <dgm:t>
        <a:bodyPr anchor="ct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Several programs including the Spring 2021 trip to Warsaw, Krakow, Berlin, and Prague were put on hold</a:t>
          </a:r>
          <a:r>
            <a:rPr lang="en-US" dirty="0" smtClean="0"/>
            <a:t>.</a:t>
          </a:r>
          <a:endParaRPr lang="en-US" dirty="0"/>
        </a:p>
      </dgm:t>
    </dgm:pt>
    <dgm:pt modelId="{3D674B97-6DC6-4A12-85BA-0976D3064237}" type="parTrans" cxnId="{4B40C8DC-6B57-4F5B-8440-7241C649700B}">
      <dgm:prSet/>
      <dgm:spPr/>
      <dgm:t>
        <a:bodyPr/>
        <a:lstStyle/>
        <a:p>
          <a:pPr>
            <a:lnSpc>
              <a:spcPct val="100000"/>
            </a:lnSpc>
          </a:pPr>
          <a:endParaRPr lang="en-US" sz="700"/>
        </a:p>
      </dgm:t>
    </dgm:pt>
    <dgm:pt modelId="{BFE0749E-E343-4A6F-BD09-2810EE6B4BD7}" type="sibTrans" cxnId="{4B40C8DC-6B57-4F5B-8440-7241C649700B}">
      <dgm:prSet phldrT="3"/>
      <dgm:spPr/>
      <dgm:t>
        <a:bodyPr/>
        <a:lstStyle/>
        <a:p>
          <a:pPr>
            <a:lnSpc>
              <a:spcPct val="100000"/>
            </a:lnSpc>
          </a:pPr>
          <a:endParaRPr lang="en-US"/>
        </a:p>
      </dgm:t>
    </dgm:pt>
    <dgm:pt modelId="{8A1F0DF0-EADD-4627-9EA4-42C0D9B24C62}">
      <dgm:prSet/>
      <dgm:spPr/>
      <dgm:t>
        <a:bodyP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They also engaged in and plan to continue to engage in discussions around prophets of both Judaism and other religions.</a:t>
          </a:r>
        </a:p>
      </dgm:t>
    </dgm:pt>
    <dgm:pt modelId="{BA7359E3-D7C0-4FC4-BB85-01C0601DE128}" type="parTrans" cxnId="{FC1A22C9-CF9F-40AF-AE71-EB9812815617}">
      <dgm:prSet/>
      <dgm:spPr/>
      <dgm:t>
        <a:bodyPr/>
        <a:lstStyle/>
        <a:p>
          <a:pPr>
            <a:lnSpc>
              <a:spcPct val="100000"/>
            </a:lnSpc>
          </a:pPr>
          <a:endParaRPr lang="en-US"/>
        </a:p>
      </dgm:t>
    </dgm:pt>
    <dgm:pt modelId="{E8197EFA-41A8-4324-AF6D-839A6F954D50}" type="sibTrans" cxnId="{FC1A22C9-CF9F-40AF-AE71-EB9812815617}">
      <dgm:prSet/>
      <dgm:spPr/>
      <dgm:t>
        <a:bodyPr/>
        <a:lstStyle/>
        <a:p>
          <a:pPr>
            <a:lnSpc>
              <a:spcPct val="100000"/>
            </a:lnSpc>
          </a:pPr>
          <a:endParaRPr lang="en-US"/>
        </a:p>
      </dgm:t>
    </dgm:pt>
    <dgm:pt modelId="{565A96D6-E085-4793-9C56-9E35A3A8916D}">
      <dgm:prSet/>
      <dgm:spPr/>
      <dgm:t>
        <a:bodyPr anchor="ctr"/>
        <a:lstStyle/>
        <a:p>
          <a:pPr>
            <a:lnSpc>
              <a:spcPct val="100000"/>
            </a:lnSpc>
          </a:pPr>
          <a:r>
            <a:rPr lang="en-US" b="0" dirty="0" smtClean="0">
              <a:latin typeface="Open Sans" panose="020B0606030504020204" pitchFamily="34" charset="0"/>
              <a:ea typeface="Open Sans" panose="020B0606030504020204" pitchFamily="34" charset="0"/>
              <a:cs typeface="Open Sans" panose="020B0606030504020204" pitchFamily="34" charset="0"/>
            </a:rPr>
            <a:t>A conversation and book signing by investigative reporter and author of “Race Against Time,” by Jerry Mitchel was held.</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C6C320CF-03A9-4C71-9CCC-E1078ADEAAD9}" type="parTrans" cxnId="{27DBDDFD-C452-4B89-B47A-5CDDECD0A157}">
      <dgm:prSet/>
      <dgm:spPr/>
      <dgm:t>
        <a:bodyPr/>
        <a:lstStyle/>
        <a:p>
          <a:pPr>
            <a:lnSpc>
              <a:spcPct val="100000"/>
            </a:lnSpc>
          </a:pPr>
          <a:endParaRPr lang="en-US"/>
        </a:p>
      </dgm:t>
    </dgm:pt>
    <dgm:pt modelId="{78C850F2-E77F-4D35-84D8-9220A8C5059F}" type="sibTrans" cxnId="{27DBDDFD-C452-4B89-B47A-5CDDECD0A157}">
      <dgm:prSet/>
      <dgm:spPr/>
      <dgm:t>
        <a:bodyPr/>
        <a:lstStyle/>
        <a:p>
          <a:pPr>
            <a:lnSpc>
              <a:spcPct val="100000"/>
            </a:lnSpc>
          </a:pPr>
          <a:endParaRPr lang="en-US"/>
        </a:p>
      </dgm:t>
    </dgm:pt>
    <dgm:pt modelId="{A6A93C7B-1BC4-46E0-8591-B66372D65CEA}">
      <dgm:prSet/>
      <dgm:spPr/>
      <dgm:t>
        <a:bodyPr anchor="ct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Architect Henry </a:t>
          </a:r>
          <a:r>
            <a:rPr lang="en-US" dirty="0" err="1" smtClean="0">
              <a:latin typeface="Open Sans" panose="020B0606030504020204" pitchFamily="34" charset="0"/>
              <a:ea typeface="Open Sans" panose="020B0606030504020204" pitchFamily="34" charset="0"/>
              <a:cs typeface="Open Sans" panose="020B0606030504020204" pitchFamily="34" charset="0"/>
            </a:rPr>
            <a:t>Kunowski</a:t>
          </a:r>
          <a:r>
            <a:rPr lang="en-US" dirty="0" smtClean="0">
              <a:latin typeface="Open Sans" panose="020B0606030504020204" pitchFamily="34" charset="0"/>
              <a:ea typeface="Open Sans" panose="020B0606030504020204" pitchFamily="34" charset="0"/>
              <a:cs typeface="Open Sans" panose="020B0606030504020204" pitchFamily="34" charset="0"/>
            </a:rPr>
            <a:t> and architectural historian Thomas </a:t>
          </a:r>
          <a:r>
            <a:rPr lang="en-US" dirty="0" err="1" smtClean="0">
              <a:latin typeface="Open Sans" panose="020B0606030504020204" pitchFamily="34" charset="0"/>
              <a:ea typeface="Open Sans" panose="020B0606030504020204" pitchFamily="34" charset="0"/>
              <a:cs typeface="Open Sans" panose="020B0606030504020204" pitchFamily="34" charset="0"/>
            </a:rPr>
            <a:t>Hubka</a:t>
          </a:r>
          <a:r>
            <a:rPr lang="en-US" dirty="0" smtClean="0">
              <a:latin typeface="Open Sans" panose="020B0606030504020204" pitchFamily="34" charset="0"/>
              <a:ea typeface="Open Sans" panose="020B0606030504020204" pitchFamily="34" charset="0"/>
              <a:cs typeface="Open Sans" panose="020B0606030504020204" pitchFamily="34" charset="0"/>
            </a:rPr>
            <a:t> presented on the Art of Wooden Synagogues in Poland.</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BB840767-A4B9-48E5-834A-E3187DF8F9A9}" type="parTrans" cxnId="{CE92618B-F077-492D-9FE4-1D21501023CB}">
      <dgm:prSet/>
      <dgm:spPr/>
      <dgm:t>
        <a:bodyPr/>
        <a:lstStyle/>
        <a:p>
          <a:pPr>
            <a:lnSpc>
              <a:spcPct val="100000"/>
            </a:lnSpc>
          </a:pPr>
          <a:endParaRPr lang="en-US"/>
        </a:p>
      </dgm:t>
    </dgm:pt>
    <dgm:pt modelId="{9E7D498D-4619-4965-A685-011180010C62}" type="sibTrans" cxnId="{CE92618B-F077-492D-9FE4-1D21501023CB}">
      <dgm:prSet/>
      <dgm:spPr/>
      <dgm:t>
        <a:bodyPr/>
        <a:lstStyle/>
        <a:p>
          <a:pPr>
            <a:lnSpc>
              <a:spcPct val="100000"/>
            </a:lnSpc>
          </a:pPr>
          <a:endParaRPr lang="en-US"/>
        </a:p>
      </dgm:t>
    </dgm:pt>
    <dgm:pt modelId="{F0B392B9-2299-4E34-9927-7AD706811240}">
      <dgm:prSet/>
      <dgm:spPr/>
      <dgm:t>
        <a:bodyPr/>
        <a:lstStyle/>
        <a:p>
          <a:pPr>
            <a:lnSpc>
              <a:spcPct val="100000"/>
            </a:lnSpc>
          </a:pPr>
          <a:r>
            <a:rPr lang="en-US" dirty="0" smtClean="0">
              <a:latin typeface="Open Sans" panose="020B0606030504020204" pitchFamily="34" charset="0"/>
              <a:ea typeface="Open Sans" panose="020B0606030504020204" pitchFamily="34" charset="0"/>
              <a:cs typeface="Open Sans" panose="020B0606030504020204" pitchFamily="34" charset="0"/>
            </a:rPr>
            <a:t>Ron Silver presented on the influence of Jewish Prophets on the Leaders of the Civil Rights Movement.</a:t>
          </a:r>
        </a:p>
      </dgm:t>
    </dgm:pt>
    <dgm:pt modelId="{99B85F9B-6F90-4E5F-A92A-CAB82C46B3CD}" type="parTrans" cxnId="{75D07882-280D-422D-A787-2AA177962A3B}">
      <dgm:prSet/>
      <dgm:spPr/>
      <dgm:t>
        <a:bodyPr/>
        <a:lstStyle/>
        <a:p>
          <a:pPr>
            <a:lnSpc>
              <a:spcPct val="100000"/>
            </a:lnSpc>
          </a:pPr>
          <a:endParaRPr lang="en-US"/>
        </a:p>
      </dgm:t>
    </dgm:pt>
    <dgm:pt modelId="{A03164DF-D5D1-40D6-8451-DAFAC228DFF5}" type="sibTrans" cxnId="{75D07882-280D-422D-A787-2AA177962A3B}">
      <dgm:prSet/>
      <dgm:spPr/>
      <dgm:t>
        <a:bodyPr/>
        <a:lstStyle/>
        <a:p>
          <a:pPr>
            <a:lnSpc>
              <a:spcPct val="100000"/>
            </a:lnSpc>
          </a:pPr>
          <a:endParaRPr lang="en-US"/>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6"/>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6"/>
      <dgm:spPr/>
      <dgm:t>
        <a:bodyPr/>
        <a:lstStyle/>
        <a:p>
          <a:endParaRPr lang="en-US"/>
        </a:p>
      </dgm:t>
    </dgm:pt>
    <dgm:pt modelId="{5EBEDC1B-DA6E-E346-9EA8-82F9E7C92E5D}" type="pres">
      <dgm:prSet presAssocID="{AAC263CB-8256-4B03-92FE-1622698FB3E9}" presName="vert1" presStyleCnt="0"/>
      <dgm:spPr/>
    </dgm:pt>
    <dgm:pt modelId="{0DAB3897-0D89-4A73-BBF8-A62B9DBDF44F}" type="pres">
      <dgm:prSet presAssocID="{A6A93C7B-1BC4-46E0-8591-B66372D65CEA}" presName="thickLine" presStyleLbl="alignNode1" presStyleIdx="1" presStyleCnt="6"/>
      <dgm:spPr/>
    </dgm:pt>
    <dgm:pt modelId="{EFCC7776-8E30-456B-8573-E29C90F3893E}" type="pres">
      <dgm:prSet presAssocID="{A6A93C7B-1BC4-46E0-8591-B66372D65CEA}" presName="horz1" presStyleCnt="0"/>
      <dgm:spPr/>
    </dgm:pt>
    <dgm:pt modelId="{02B78DF1-FBD6-4D50-B7DD-324D7757A67B}" type="pres">
      <dgm:prSet presAssocID="{A6A93C7B-1BC4-46E0-8591-B66372D65CEA}" presName="tx1" presStyleLbl="revTx" presStyleIdx="1" presStyleCnt="6"/>
      <dgm:spPr/>
      <dgm:t>
        <a:bodyPr/>
        <a:lstStyle/>
        <a:p>
          <a:endParaRPr lang="en-US"/>
        </a:p>
      </dgm:t>
    </dgm:pt>
    <dgm:pt modelId="{193307B2-FDE0-4D59-AFA3-B5A0692E47FE}" type="pres">
      <dgm:prSet presAssocID="{A6A93C7B-1BC4-46E0-8591-B66372D65CEA}" presName="vert1" presStyleCnt="0"/>
      <dgm:spPr/>
    </dgm:pt>
    <dgm:pt modelId="{587EF89F-9367-491B-80CD-E84FC334D1BF}" type="pres">
      <dgm:prSet presAssocID="{565A96D6-E085-4793-9C56-9E35A3A8916D}" presName="thickLine" presStyleLbl="alignNode1" presStyleIdx="2" presStyleCnt="6"/>
      <dgm:spPr/>
    </dgm:pt>
    <dgm:pt modelId="{2B356444-4945-4EE6-82A3-5E7CB94696F8}" type="pres">
      <dgm:prSet presAssocID="{565A96D6-E085-4793-9C56-9E35A3A8916D}" presName="horz1" presStyleCnt="0"/>
      <dgm:spPr/>
    </dgm:pt>
    <dgm:pt modelId="{763428A7-0256-412C-ABBB-C43A27E931B5}" type="pres">
      <dgm:prSet presAssocID="{565A96D6-E085-4793-9C56-9E35A3A8916D}" presName="tx1" presStyleLbl="revTx" presStyleIdx="2" presStyleCnt="6"/>
      <dgm:spPr/>
      <dgm:t>
        <a:bodyPr/>
        <a:lstStyle/>
        <a:p>
          <a:endParaRPr lang="en-US"/>
        </a:p>
      </dgm:t>
    </dgm:pt>
    <dgm:pt modelId="{93DF7B64-A0F4-4027-ACEB-CB7C5E8C926B}" type="pres">
      <dgm:prSet presAssocID="{565A96D6-E085-4793-9C56-9E35A3A8916D}" presName="vert1" presStyleCnt="0"/>
      <dgm:spPr/>
    </dgm:pt>
    <dgm:pt modelId="{190A6B0C-A454-4977-8AFC-1C263D796487}" type="pres">
      <dgm:prSet presAssocID="{8A1F0DF0-EADD-4627-9EA4-42C0D9B24C62}" presName="thickLine" presStyleLbl="alignNode1" presStyleIdx="3" presStyleCnt="6"/>
      <dgm:spPr/>
    </dgm:pt>
    <dgm:pt modelId="{AAE2DA9F-8F65-4F0F-AC2E-6BF4ECD1AF5E}" type="pres">
      <dgm:prSet presAssocID="{8A1F0DF0-EADD-4627-9EA4-42C0D9B24C62}" presName="horz1" presStyleCnt="0"/>
      <dgm:spPr/>
    </dgm:pt>
    <dgm:pt modelId="{9C4A7EBB-FF73-4D43-BDDB-0F512D8F8E38}" type="pres">
      <dgm:prSet presAssocID="{8A1F0DF0-EADD-4627-9EA4-42C0D9B24C62}" presName="tx1" presStyleLbl="revTx" presStyleIdx="3" presStyleCnt="6"/>
      <dgm:spPr/>
      <dgm:t>
        <a:bodyPr/>
        <a:lstStyle/>
        <a:p>
          <a:endParaRPr lang="en-US"/>
        </a:p>
      </dgm:t>
    </dgm:pt>
    <dgm:pt modelId="{A575B2BD-3F8C-4FDB-BC37-38D14A3D1D68}" type="pres">
      <dgm:prSet presAssocID="{8A1F0DF0-EADD-4627-9EA4-42C0D9B24C62}" presName="vert1" presStyleCnt="0"/>
      <dgm:spPr/>
    </dgm:pt>
    <dgm:pt modelId="{62676527-EFD6-4E81-B7BB-440A11996650}" type="pres">
      <dgm:prSet presAssocID="{F0B392B9-2299-4E34-9927-7AD706811240}" presName="thickLine" presStyleLbl="alignNode1" presStyleIdx="4" presStyleCnt="6"/>
      <dgm:spPr/>
    </dgm:pt>
    <dgm:pt modelId="{22316006-8082-40C8-B47A-B505F0BBAC7C}" type="pres">
      <dgm:prSet presAssocID="{F0B392B9-2299-4E34-9927-7AD706811240}" presName="horz1" presStyleCnt="0"/>
      <dgm:spPr/>
    </dgm:pt>
    <dgm:pt modelId="{7CA9989D-0B1B-423D-85AE-AF07CE9FF06B}" type="pres">
      <dgm:prSet presAssocID="{F0B392B9-2299-4E34-9927-7AD706811240}" presName="tx1" presStyleLbl="revTx" presStyleIdx="4" presStyleCnt="6"/>
      <dgm:spPr/>
      <dgm:t>
        <a:bodyPr/>
        <a:lstStyle/>
        <a:p>
          <a:endParaRPr lang="en-US"/>
        </a:p>
      </dgm:t>
    </dgm:pt>
    <dgm:pt modelId="{47BC1110-F645-46BC-BF37-151FA1D2E7D7}" type="pres">
      <dgm:prSet presAssocID="{F0B392B9-2299-4E34-9927-7AD706811240}" presName="vert1" presStyleCnt="0"/>
      <dgm:spPr/>
    </dgm:pt>
    <dgm:pt modelId="{D1894A20-DB91-634C-8782-9C8A13103FF6}" type="pres">
      <dgm:prSet presAssocID="{93A6A030-ABAB-4EFA-B539-0FDB3E07C1EF}" presName="thickLine" presStyleLbl="alignNode1" presStyleIdx="5" presStyleCnt="6"/>
      <dgm:spPr/>
    </dgm:pt>
    <dgm:pt modelId="{853F3E66-3B0E-C841-98D5-6802A7A2E4A8}" type="pres">
      <dgm:prSet presAssocID="{93A6A030-ABAB-4EFA-B539-0FDB3E07C1EF}" presName="horz1" presStyleCnt="0"/>
      <dgm:spPr/>
    </dgm:pt>
    <dgm:pt modelId="{B705F7BA-757C-6549-9C73-2326015D6723}" type="pres">
      <dgm:prSet presAssocID="{93A6A030-ABAB-4EFA-B539-0FDB3E07C1EF}" presName="tx1" presStyleLbl="revTx" presStyleIdx="5" presStyleCnt="6"/>
      <dgm:spPr/>
      <dgm:t>
        <a:bodyPr/>
        <a:lstStyle/>
        <a:p>
          <a:endParaRPr lang="en-US"/>
        </a:p>
      </dgm:t>
    </dgm:pt>
    <dgm:pt modelId="{9AF48A18-E74E-3E43-BCF5-5CD009AF2410}" type="pres">
      <dgm:prSet presAssocID="{93A6A030-ABAB-4EFA-B539-0FDB3E07C1EF}" presName="vert1" presStyleCnt="0"/>
      <dgm:spPr/>
    </dgm:pt>
  </dgm:ptLst>
  <dgm:cxnLst>
    <dgm:cxn modelId="{75D07882-280D-422D-A787-2AA177962A3B}" srcId="{D4503D04-C97E-4622-AE07-D0307CB3B4CA}" destId="{F0B392B9-2299-4E34-9927-7AD706811240}" srcOrd="4" destOrd="0" parTransId="{99B85F9B-6F90-4E5F-A92A-CAB82C46B3CD}" sibTransId="{A03164DF-D5D1-40D6-8451-DAFAC228DFF5}"/>
    <dgm:cxn modelId="{882AB629-E5DE-4E70-A07C-DBB9CE7C3A82}" type="presOf" srcId="{F0B392B9-2299-4E34-9927-7AD706811240}" destId="{7CA9989D-0B1B-423D-85AE-AF07CE9FF06B}" srcOrd="0" destOrd="0" presId="urn:microsoft.com/office/officeart/2008/layout/LinedList"/>
    <dgm:cxn modelId="{C5E94186-9CB6-4C42-92B3-C546CC53A7B9}" srcId="{D4503D04-C97E-4622-AE07-D0307CB3B4CA}" destId="{AAC263CB-8256-4B03-92FE-1622698FB3E9}" srcOrd="0" destOrd="0" parTransId="{0BEED663-FC38-4EAD-940F-4C475D2C87DB}" sibTransId="{808B76D0-8EC7-469A-93AC-7A6017188A9D}"/>
    <dgm:cxn modelId="{B961F658-1A01-419D-8829-C19CF33B683E}" type="presOf" srcId="{D4503D04-C97E-4622-AE07-D0307CB3B4CA}" destId="{05CB8F5C-D395-AD40-BBD9-53369BE84640}" srcOrd="0" destOrd="0" presId="urn:microsoft.com/office/officeart/2008/layout/LinedList"/>
    <dgm:cxn modelId="{6B5095C9-0410-4AA3-B27B-9F5461D584A9}" type="presOf" srcId="{AAC263CB-8256-4B03-92FE-1622698FB3E9}" destId="{ADE9C513-F9D6-7C40-9628-67B2B6D9AAB3}" srcOrd="0" destOrd="0" presId="urn:microsoft.com/office/officeart/2008/layout/LinedList"/>
    <dgm:cxn modelId="{931BF5C4-5D8A-4139-AC70-67EEA28148EA}" type="presOf" srcId="{A6A93C7B-1BC4-46E0-8591-B66372D65CEA}" destId="{02B78DF1-FBD6-4D50-B7DD-324D7757A67B}" srcOrd="0" destOrd="0" presId="urn:microsoft.com/office/officeart/2008/layout/LinedList"/>
    <dgm:cxn modelId="{1C480D9B-BFFF-487A-A296-1909F8771784}" type="presOf" srcId="{93A6A030-ABAB-4EFA-B539-0FDB3E07C1EF}" destId="{B705F7BA-757C-6549-9C73-2326015D6723}" srcOrd="0" destOrd="0" presId="urn:microsoft.com/office/officeart/2008/layout/LinedList"/>
    <dgm:cxn modelId="{FC1A22C9-CF9F-40AF-AE71-EB9812815617}" srcId="{D4503D04-C97E-4622-AE07-D0307CB3B4CA}" destId="{8A1F0DF0-EADD-4627-9EA4-42C0D9B24C62}" srcOrd="3" destOrd="0" parTransId="{BA7359E3-D7C0-4FC4-BB85-01C0601DE128}" sibTransId="{E8197EFA-41A8-4324-AF6D-839A6F954D50}"/>
    <dgm:cxn modelId="{4CC41B22-0EC3-4EAB-8725-8D8A2A35C177}" type="presOf" srcId="{565A96D6-E085-4793-9C56-9E35A3A8916D}" destId="{763428A7-0256-412C-ABBB-C43A27E931B5}" srcOrd="0" destOrd="0" presId="urn:microsoft.com/office/officeart/2008/layout/LinedList"/>
    <dgm:cxn modelId="{1A8C258A-1FEB-4204-94C8-D13EE00BD21F}" type="presOf" srcId="{8A1F0DF0-EADD-4627-9EA4-42C0D9B24C62}" destId="{9C4A7EBB-FF73-4D43-BDDB-0F512D8F8E38}" srcOrd="0" destOrd="0" presId="urn:microsoft.com/office/officeart/2008/layout/LinedList"/>
    <dgm:cxn modelId="{27DBDDFD-C452-4B89-B47A-5CDDECD0A157}" srcId="{D4503D04-C97E-4622-AE07-D0307CB3B4CA}" destId="{565A96D6-E085-4793-9C56-9E35A3A8916D}" srcOrd="2" destOrd="0" parTransId="{C6C320CF-03A9-4C71-9CCC-E1078ADEAAD9}" sibTransId="{78C850F2-E77F-4D35-84D8-9220A8C5059F}"/>
    <dgm:cxn modelId="{4B40C8DC-6B57-4F5B-8440-7241C649700B}" srcId="{D4503D04-C97E-4622-AE07-D0307CB3B4CA}" destId="{93A6A030-ABAB-4EFA-B539-0FDB3E07C1EF}" srcOrd="5" destOrd="0" parTransId="{3D674B97-6DC6-4A12-85BA-0976D3064237}" sibTransId="{BFE0749E-E343-4A6F-BD09-2810EE6B4BD7}"/>
    <dgm:cxn modelId="{CE92618B-F077-492D-9FE4-1D21501023CB}" srcId="{D4503D04-C97E-4622-AE07-D0307CB3B4CA}" destId="{A6A93C7B-1BC4-46E0-8591-B66372D65CEA}" srcOrd="1" destOrd="0" parTransId="{BB840767-A4B9-48E5-834A-E3187DF8F9A9}" sibTransId="{9E7D498D-4619-4965-A685-011180010C62}"/>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40A7CB17-D1BF-440D-A31D-DC15D12A2587}" type="presParOf" srcId="{05CB8F5C-D395-AD40-BBD9-53369BE84640}" destId="{0DAB3897-0D89-4A73-BBF8-A62B9DBDF44F}" srcOrd="2" destOrd="0" presId="urn:microsoft.com/office/officeart/2008/layout/LinedList"/>
    <dgm:cxn modelId="{71DB3EEA-23F0-4334-B00C-27CC14218BBB}" type="presParOf" srcId="{05CB8F5C-D395-AD40-BBD9-53369BE84640}" destId="{EFCC7776-8E30-456B-8573-E29C90F3893E}" srcOrd="3" destOrd="0" presId="urn:microsoft.com/office/officeart/2008/layout/LinedList"/>
    <dgm:cxn modelId="{3058A81B-E0BF-41FD-837C-0B4A45613A5D}" type="presParOf" srcId="{EFCC7776-8E30-456B-8573-E29C90F3893E}" destId="{02B78DF1-FBD6-4D50-B7DD-324D7757A67B}" srcOrd="0" destOrd="0" presId="urn:microsoft.com/office/officeart/2008/layout/LinedList"/>
    <dgm:cxn modelId="{0245E394-A97E-456F-84F5-3C12734CB6EF}" type="presParOf" srcId="{EFCC7776-8E30-456B-8573-E29C90F3893E}" destId="{193307B2-FDE0-4D59-AFA3-B5A0692E47FE}" srcOrd="1" destOrd="0" presId="urn:microsoft.com/office/officeart/2008/layout/LinedList"/>
    <dgm:cxn modelId="{3C209A22-CB8D-4A06-A692-6C4DB8A0B84A}" type="presParOf" srcId="{05CB8F5C-D395-AD40-BBD9-53369BE84640}" destId="{587EF89F-9367-491B-80CD-E84FC334D1BF}" srcOrd="4" destOrd="0" presId="urn:microsoft.com/office/officeart/2008/layout/LinedList"/>
    <dgm:cxn modelId="{85A94A3B-B9D1-439C-BE00-93F1B57728AA}" type="presParOf" srcId="{05CB8F5C-D395-AD40-BBD9-53369BE84640}" destId="{2B356444-4945-4EE6-82A3-5E7CB94696F8}" srcOrd="5" destOrd="0" presId="urn:microsoft.com/office/officeart/2008/layout/LinedList"/>
    <dgm:cxn modelId="{3C2EACEA-2E05-4B02-9392-AF8287CD1839}" type="presParOf" srcId="{2B356444-4945-4EE6-82A3-5E7CB94696F8}" destId="{763428A7-0256-412C-ABBB-C43A27E931B5}" srcOrd="0" destOrd="0" presId="urn:microsoft.com/office/officeart/2008/layout/LinedList"/>
    <dgm:cxn modelId="{5EA43736-02F3-4F24-8ED3-B140C5CB1514}" type="presParOf" srcId="{2B356444-4945-4EE6-82A3-5E7CB94696F8}" destId="{93DF7B64-A0F4-4027-ACEB-CB7C5E8C926B}" srcOrd="1" destOrd="0" presId="urn:microsoft.com/office/officeart/2008/layout/LinedList"/>
    <dgm:cxn modelId="{4598F2E6-FEBE-4B32-A9FF-DA7C8B785CFC}" type="presParOf" srcId="{05CB8F5C-D395-AD40-BBD9-53369BE84640}" destId="{190A6B0C-A454-4977-8AFC-1C263D796487}" srcOrd="6" destOrd="0" presId="urn:microsoft.com/office/officeart/2008/layout/LinedList"/>
    <dgm:cxn modelId="{AA23F912-1E99-4BE8-B8C5-F51AB6E32965}" type="presParOf" srcId="{05CB8F5C-D395-AD40-BBD9-53369BE84640}" destId="{AAE2DA9F-8F65-4F0F-AC2E-6BF4ECD1AF5E}" srcOrd="7" destOrd="0" presId="urn:microsoft.com/office/officeart/2008/layout/LinedList"/>
    <dgm:cxn modelId="{0E4F685B-4CD3-4CCD-AE6B-4E2ABE66201E}" type="presParOf" srcId="{AAE2DA9F-8F65-4F0F-AC2E-6BF4ECD1AF5E}" destId="{9C4A7EBB-FF73-4D43-BDDB-0F512D8F8E38}" srcOrd="0" destOrd="0" presId="urn:microsoft.com/office/officeart/2008/layout/LinedList"/>
    <dgm:cxn modelId="{D7F0AC62-5867-4E5F-AA48-F91FAB5E77BC}" type="presParOf" srcId="{AAE2DA9F-8F65-4F0F-AC2E-6BF4ECD1AF5E}" destId="{A575B2BD-3F8C-4FDB-BC37-38D14A3D1D68}" srcOrd="1" destOrd="0" presId="urn:microsoft.com/office/officeart/2008/layout/LinedList"/>
    <dgm:cxn modelId="{8F096AD1-544F-40C5-AF73-B98877EF3DB7}" type="presParOf" srcId="{05CB8F5C-D395-AD40-BBD9-53369BE84640}" destId="{62676527-EFD6-4E81-B7BB-440A11996650}" srcOrd="8" destOrd="0" presId="urn:microsoft.com/office/officeart/2008/layout/LinedList"/>
    <dgm:cxn modelId="{5A0AC139-6EEE-41B1-BEA0-79D4EE0057B8}" type="presParOf" srcId="{05CB8F5C-D395-AD40-BBD9-53369BE84640}" destId="{22316006-8082-40C8-B47A-B505F0BBAC7C}" srcOrd="9" destOrd="0" presId="urn:microsoft.com/office/officeart/2008/layout/LinedList"/>
    <dgm:cxn modelId="{4F767822-4CE6-489A-94CB-4F124CE4ECEB}" type="presParOf" srcId="{22316006-8082-40C8-B47A-B505F0BBAC7C}" destId="{7CA9989D-0B1B-423D-85AE-AF07CE9FF06B}" srcOrd="0" destOrd="0" presId="urn:microsoft.com/office/officeart/2008/layout/LinedList"/>
    <dgm:cxn modelId="{6A582FD4-A40A-4768-AE86-056160D330A8}" type="presParOf" srcId="{22316006-8082-40C8-B47A-B505F0BBAC7C}" destId="{47BC1110-F645-46BC-BF37-151FA1D2E7D7}" srcOrd="1" destOrd="0" presId="urn:microsoft.com/office/officeart/2008/layout/LinedList"/>
    <dgm:cxn modelId="{7C47D258-CADF-4379-ACB0-53035ABF9896}" type="presParOf" srcId="{05CB8F5C-D395-AD40-BBD9-53369BE84640}" destId="{D1894A20-DB91-634C-8782-9C8A13103FF6}" srcOrd="10" destOrd="0" presId="urn:microsoft.com/office/officeart/2008/layout/LinedList"/>
    <dgm:cxn modelId="{52191ABC-F4E2-49BC-8DF8-7052F5A8B576}" type="presParOf" srcId="{05CB8F5C-D395-AD40-BBD9-53369BE84640}" destId="{853F3E66-3B0E-C841-98D5-6802A7A2E4A8}" srcOrd="11" destOrd="0" presId="urn:microsoft.com/office/officeart/2008/layout/LinedList"/>
    <dgm:cxn modelId="{380DD7A1-93C9-4F55-AC16-9C70BD97C3A4}" type="presParOf" srcId="{853F3E66-3B0E-C841-98D5-6802A7A2E4A8}" destId="{B705F7BA-757C-6549-9C73-2326015D6723}" srcOrd="0" destOrd="0" presId="urn:microsoft.com/office/officeart/2008/layout/LinedList"/>
    <dgm:cxn modelId="{C1A29389-0FA5-45C7-9310-044A512177EB}" type="presParOf" srcId="{853F3E66-3B0E-C841-98D5-6802A7A2E4A8}" destId="{9AF48A18-E74E-3E43-BCF5-5CD009AF2410}"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custT="1"/>
      <dgm:spPr/>
      <dgm:t>
        <a:bodyPr anchor="ctr"/>
        <a:lstStyle/>
        <a:p>
          <a:r>
            <a:rPr lang="en-US" sz="1250" b="0" dirty="0" smtClean="0">
              <a:latin typeface="Open Sans" panose="020B0606030504020204" pitchFamily="34" charset="0"/>
              <a:ea typeface="Open Sans" panose="020B0606030504020204" pitchFamily="34" charset="0"/>
              <a:cs typeface="Open Sans" panose="020B0606030504020204" pitchFamily="34" charset="0"/>
            </a:rPr>
            <a:t>CBI joined the URJ’s Brit Olam initiative and committed to focusing on immigration justice, gun violence prevention, and reproductive health and rights.</a:t>
          </a:r>
          <a:endParaRPr lang="en-US" sz="1250" b="0" dirty="0">
            <a:latin typeface="Open Sans" panose="020B0606030504020204" pitchFamily="34" charset="0"/>
            <a:ea typeface="Open Sans" panose="020B0606030504020204" pitchFamily="34" charset="0"/>
            <a:cs typeface="Open Sans" panose="020B0606030504020204" pitchFamily="34" charset="0"/>
          </a:endParaRPr>
        </a:p>
      </dgm:t>
    </dgm:pt>
    <dgm:pt modelId="{0BEED663-FC38-4EAD-940F-4C475D2C87DB}" type="parTrans" cxnId="{C5E94186-9CB6-4C42-92B3-C546CC53A7B9}">
      <dgm:prSet/>
      <dgm:spPr/>
      <dgm:t>
        <a:bodyPr/>
        <a:lstStyle/>
        <a:p>
          <a:endParaRPr lang="en-US" sz="800">
            <a:latin typeface="Open Sans" panose="020B0606030504020204" pitchFamily="34" charset="0"/>
            <a:ea typeface="Open Sans" panose="020B0606030504020204" pitchFamily="34" charset="0"/>
            <a:cs typeface="Open Sans" panose="020B0606030504020204" pitchFamily="34" charset="0"/>
          </a:endParaRPr>
        </a:p>
      </dgm:t>
    </dgm:pt>
    <dgm:pt modelId="{808B76D0-8EC7-469A-93AC-7A6017188A9D}" type="sibTrans" cxnId="{C5E94186-9CB6-4C42-92B3-C546CC53A7B9}">
      <dgm:prSet phldrT="1"/>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93A6A030-ABAB-4EFA-B539-0FDB3E07C1EF}">
      <dgm:prSet custT="1"/>
      <dgm:spPr/>
      <dgm:t>
        <a:bodyPr anchor="ctr"/>
        <a:lstStyle/>
        <a:p>
          <a:r>
            <a:rPr lang="en-US" sz="1250" dirty="0" smtClean="0">
              <a:latin typeface="Open Sans" panose="020B0606030504020204" pitchFamily="34" charset="0"/>
              <a:ea typeface="Open Sans" panose="020B0606030504020204" pitchFamily="34" charset="0"/>
              <a:cs typeface="Open Sans" panose="020B0606030504020204" pitchFamily="34" charset="0"/>
            </a:rPr>
            <a:t>CBI was a co-sponsor and host of Lift UP Community Christmas Dinner with 200+ volunteers and ~550 guests.</a:t>
          </a:r>
          <a:endParaRPr lang="en-US" sz="1250" dirty="0">
            <a:latin typeface="Open Sans" panose="020B0606030504020204" pitchFamily="34" charset="0"/>
            <a:ea typeface="Open Sans" panose="020B0606030504020204" pitchFamily="34" charset="0"/>
            <a:cs typeface="Open Sans" panose="020B0606030504020204" pitchFamily="34" charset="0"/>
          </a:endParaRPr>
        </a:p>
      </dgm:t>
    </dgm:pt>
    <dgm:pt modelId="{3D674B97-6DC6-4A12-85BA-0976D3064237}" type="parTrans" cxnId="{4B40C8DC-6B57-4F5B-8440-7241C649700B}">
      <dgm:prSet/>
      <dgm:spPr/>
      <dgm:t>
        <a:bodyPr/>
        <a:lstStyle/>
        <a:p>
          <a:endParaRPr lang="en-US" sz="800">
            <a:latin typeface="Open Sans" panose="020B0606030504020204" pitchFamily="34" charset="0"/>
            <a:ea typeface="Open Sans" panose="020B0606030504020204" pitchFamily="34" charset="0"/>
            <a:cs typeface="Open Sans" panose="020B0606030504020204" pitchFamily="34" charset="0"/>
          </a:endParaRPr>
        </a:p>
      </dgm:t>
    </dgm:pt>
    <dgm:pt modelId="{BFE0749E-E343-4A6F-BD09-2810EE6B4BD7}" type="sibTrans" cxnId="{4B40C8DC-6B57-4F5B-8440-7241C649700B}">
      <dgm:prSet phldrT="3"/>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4E8D2E69-0173-4BD3-B96A-7A9C5DD12B47}">
      <dgm:prSet custT="1"/>
      <dgm:spPr/>
      <dgm:t>
        <a:bodyPr/>
        <a:lstStyle/>
        <a:p>
          <a:r>
            <a:rPr lang="en-US" sz="1250" dirty="0" smtClean="0">
              <a:latin typeface="Open Sans" panose="020B0606030504020204" pitchFamily="34" charset="0"/>
              <a:ea typeface="Open Sans" panose="020B0606030504020204" pitchFamily="34" charset="0"/>
              <a:cs typeface="Open Sans" panose="020B0606030504020204" pitchFamily="34" charset="0"/>
            </a:rPr>
            <a:t>We continued to support NW Towers and Annex through homework club, Sunday food pantry, holiday meals, and donations. Homework club saw an increase in both students and volunteers this year. </a:t>
          </a:r>
          <a:endParaRPr lang="en-US" sz="1250" dirty="0">
            <a:latin typeface="Open Sans" panose="020B0606030504020204" pitchFamily="34" charset="0"/>
            <a:ea typeface="Open Sans" panose="020B0606030504020204" pitchFamily="34" charset="0"/>
            <a:cs typeface="Open Sans" panose="020B0606030504020204" pitchFamily="34" charset="0"/>
          </a:endParaRPr>
        </a:p>
      </dgm:t>
    </dgm:pt>
    <dgm:pt modelId="{FEF1E80E-8A9E-4B0A-817C-2A4CFDCF3FB2}" type="sibTrans" cxnId="{0F866C41-EB5F-47BD-A2CD-A58671F15B67}">
      <dgm:prSet phldrT="2"/>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B954BF22-E3B3-4A1C-802E-590228BE2D9C}" type="parTrans" cxnId="{0F866C41-EB5F-47BD-A2CD-A58671F15B67}">
      <dgm:prSet/>
      <dgm:spPr/>
      <dgm:t>
        <a:bodyPr/>
        <a:lstStyle/>
        <a:p>
          <a:endParaRPr lang="en-US" sz="800">
            <a:latin typeface="Open Sans" panose="020B0606030504020204" pitchFamily="34" charset="0"/>
            <a:ea typeface="Open Sans" panose="020B0606030504020204" pitchFamily="34" charset="0"/>
            <a:cs typeface="Open Sans" panose="020B0606030504020204" pitchFamily="34" charset="0"/>
          </a:endParaRPr>
        </a:p>
      </dgm:t>
    </dgm:pt>
    <dgm:pt modelId="{0BFE2149-E4F6-43A7-87F4-286743AF06AF}">
      <dgm:prSet custT="1"/>
      <dgm:spPr/>
      <dgm:t>
        <a:bodyPr anchor="ctr"/>
        <a:lstStyle/>
        <a:p>
          <a:r>
            <a:rPr lang="en-US" sz="1250" dirty="0" smtClean="0">
              <a:latin typeface="Open Sans" panose="020B0606030504020204" pitchFamily="34" charset="0"/>
              <a:ea typeface="Open Sans" panose="020B0606030504020204" pitchFamily="34" charset="0"/>
              <a:cs typeface="Open Sans" panose="020B0606030504020204" pitchFamily="34" charset="0"/>
            </a:rPr>
            <a:t>In response to COVID-19, Mitzvah Day was lengthened to become ongoing initiatives. The culminating day had 115 participants.</a:t>
          </a:r>
          <a:endParaRPr lang="en-US" sz="1250" dirty="0">
            <a:latin typeface="Open Sans" panose="020B0606030504020204" pitchFamily="34" charset="0"/>
            <a:ea typeface="Open Sans" panose="020B0606030504020204" pitchFamily="34" charset="0"/>
            <a:cs typeface="Open Sans" panose="020B0606030504020204" pitchFamily="34" charset="0"/>
          </a:endParaRPr>
        </a:p>
      </dgm:t>
    </dgm:pt>
    <dgm:pt modelId="{B771BA86-0479-4C45-8ECD-B68EC7660582}" type="sibTrans" cxnId="{98C59EDD-908C-485C-BDE0-DB54DBACE7BF}">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5F033CA8-E51F-4EAC-B29E-1FC96910576B}" type="parTrans" cxnId="{98C59EDD-908C-485C-BDE0-DB54DBACE7BF}">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4"/>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4" custScaleY="117238"/>
      <dgm:spPr/>
      <dgm:t>
        <a:bodyPr/>
        <a:lstStyle/>
        <a:p>
          <a:endParaRPr lang="en-US"/>
        </a:p>
      </dgm:t>
    </dgm:pt>
    <dgm:pt modelId="{5EBEDC1B-DA6E-E346-9EA8-82F9E7C92E5D}" type="pres">
      <dgm:prSet presAssocID="{AAC263CB-8256-4B03-92FE-1622698FB3E9}" presName="vert1" presStyleCnt="0"/>
      <dgm:spPr/>
    </dgm:pt>
    <dgm:pt modelId="{B6682269-A845-6E41-9BE5-F15128675201}" type="pres">
      <dgm:prSet presAssocID="{4E8D2E69-0173-4BD3-B96A-7A9C5DD12B47}" presName="thickLine" presStyleLbl="alignNode1" presStyleIdx="1" presStyleCnt="4"/>
      <dgm:spPr/>
    </dgm:pt>
    <dgm:pt modelId="{B6250893-DD69-9641-83FE-37FE4BA6A95F}" type="pres">
      <dgm:prSet presAssocID="{4E8D2E69-0173-4BD3-B96A-7A9C5DD12B47}" presName="horz1" presStyleCnt="0"/>
      <dgm:spPr/>
    </dgm:pt>
    <dgm:pt modelId="{C98F729D-14CA-1448-A52F-24A02E051745}" type="pres">
      <dgm:prSet presAssocID="{4E8D2E69-0173-4BD3-B96A-7A9C5DD12B47}" presName="tx1" presStyleLbl="revTx" presStyleIdx="1" presStyleCnt="4" custScaleY="153201"/>
      <dgm:spPr/>
      <dgm:t>
        <a:bodyPr/>
        <a:lstStyle/>
        <a:p>
          <a:endParaRPr lang="en-US"/>
        </a:p>
      </dgm:t>
    </dgm:pt>
    <dgm:pt modelId="{A5761775-219E-F647-B0FE-73507CBA0C1C}" type="pres">
      <dgm:prSet presAssocID="{4E8D2E69-0173-4BD3-B96A-7A9C5DD12B47}" presName="vert1" presStyleCnt="0"/>
      <dgm:spPr/>
    </dgm:pt>
    <dgm:pt modelId="{D1894A20-DB91-634C-8782-9C8A13103FF6}" type="pres">
      <dgm:prSet presAssocID="{93A6A030-ABAB-4EFA-B539-0FDB3E07C1EF}" presName="thickLine" presStyleLbl="alignNode1" presStyleIdx="2" presStyleCnt="4"/>
      <dgm:spPr/>
    </dgm:pt>
    <dgm:pt modelId="{853F3E66-3B0E-C841-98D5-6802A7A2E4A8}" type="pres">
      <dgm:prSet presAssocID="{93A6A030-ABAB-4EFA-B539-0FDB3E07C1EF}" presName="horz1" presStyleCnt="0"/>
      <dgm:spPr/>
    </dgm:pt>
    <dgm:pt modelId="{B705F7BA-757C-6549-9C73-2326015D6723}" type="pres">
      <dgm:prSet presAssocID="{93A6A030-ABAB-4EFA-B539-0FDB3E07C1EF}" presName="tx1" presStyleLbl="revTx" presStyleIdx="2" presStyleCnt="4" custScaleY="116229"/>
      <dgm:spPr/>
      <dgm:t>
        <a:bodyPr/>
        <a:lstStyle/>
        <a:p>
          <a:endParaRPr lang="en-US"/>
        </a:p>
      </dgm:t>
    </dgm:pt>
    <dgm:pt modelId="{9AF48A18-E74E-3E43-BCF5-5CD009AF2410}" type="pres">
      <dgm:prSet presAssocID="{93A6A030-ABAB-4EFA-B539-0FDB3E07C1EF}" presName="vert1" presStyleCnt="0"/>
      <dgm:spPr/>
    </dgm:pt>
    <dgm:pt modelId="{7923DB8D-05BB-499D-B197-B2975388F347}" type="pres">
      <dgm:prSet presAssocID="{0BFE2149-E4F6-43A7-87F4-286743AF06AF}" presName="thickLine" presStyleLbl="alignNode1" presStyleIdx="3" presStyleCnt="4"/>
      <dgm:spPr/>
    </dgm:pt>
    <dgm:pt modelId="{C15E2950-5F16-4EDA-8D00-9058D6BF9442}" type="pres">
      <dgm:prSet presAssocID="{0BFE2149-E4F6-43A7-87F4-286743AF06AF}" presName="horz1" presStyleCnt="0"/>
      <dgm:spPr/>
    </dgm:pt>
    <dgm:pt modelId="{4D820BA5-B89E-4A85-BB23-4142C318B049}" type="pres">
      <dgm:prSet presAssocID="{0BFE2149-E4F6-43A7-87F4-286743AF06AF}" presName="tx1" presStyleLbl="revTx" presStyleIdx="3" presStyleCnt="4" custScaleY="117238"/>
      <dgm:spPr/>
      <dgm:t>
        <a:bodyPr/>
        <a:lstStyle/>
        <a:p>
          <a:endParaRPr lang="en-US"/>
        </a:p>
      </dgm:t>
    </dgm:pt>
    <dgm:pt modelId="{2FF59044-0C11-4EFA-A14A-6037D239B2AE}" type="pres">
      <dgm:prSet presAssocID="{0BFE2149-E4F6-43A7-87F4-286743AF06AF}" presName="vert1" presStyleCnt="0"/>
      <dgm:spPr/>
    </dgm:pt>
  </dgm:ptLst>
  <dgm:cxnLst>
    <dgm:cxn modelId="{6B5095C9-0410-4AA3-B27B-9F5461D584A9}" type="presOf" srcId="{AAC263CB-8256-4B03-92FE-1622698FB3E9}" destId="{ADE9C513-F9D6-7C40-9628-67B2B6D9AAB3}" srcOrd="0" destOrd="0" presId="urn:microsoft.com/office/officeart/2008/layout/LinedList"/>
    <dgm:cxn modelId="{0F866C41-EB5F-47BD-A2CD-A58671F15B67}" srcId="{D4503D04-C97E-4622-AE07-D0307CB3B4CA}" destId="{4E8D2E69-0173-4BD3-B96A-7A9C5DD12B47}" srcOrd="1" destOrd="0" parTransId="{B954BF22-E3B3-4A1C-802E-590228BE2D9C}" sibTransId="{FEF1E80E-8A9E-4B0A-817C-2A4CFDCF3FB2}"/>
    <dgm:cxn modelId="{4B40C8DC-6B57-4F5B-8440-7241C649700B}" srcId="{D4503D04-C97E-4622-AE07-D0307CB3B4CA}" destId="{93A6A030-ABAB-4EFA-B539-0FDB3E07C1EF}" srcOrd="2" destOrd="0" parTransId="{3D674B97-6DC6-4A12-85BA-0976D3064237}" sibTransId="{BFE0749E-E343-4A6F-BD09-2810EE6B4BD7}"/>
    <dgm:cxn modelId="{B961F658-1A01-419D-8829-C19CF33B683E}" type="presOf" srcId="{D4503D04-C97E-4622-AE07-D0307CB3B4CA}" destId="{05CB8F5C-D395-AD40-BBD9-53369BE84640}" srcOrd="0" destOrd="0" presId="urn:microsoft.com/office/officeart/2008/layout/LinedList"/>
    <dgm:cxn modelId="{5DCD85D4-C9AC-4FF9-8CF7-75A1DB339DF0}" type="presOf" srcId="{4E8D2E69-0173-4BD3-B96A-7A9C5DD12B47}" destId="{C98F729D-14CA-1448-A52F-24A02E051745}" srcOrd="0" destOrd="0" presId="urn:microsoft.com/office/officeart/2008/layout/LinedList"/>
    <dgm:cxn modelId="{1C480D9B-BFFF-487A-A296-1909F8771784}" type="presOf" srcId="{93A6A030-ABAB-4EFA-B539-0FDB3E07C1EF}" destId="{B705F7BA-757C-6549-9C73-2326015D6723}" srcOrd="0" destOrd="0" presId="urn:microsoft.com/office/officeart/2008/layout/LinedList"/>
    <dgm:cxn modelId="{98C59EDD-908C-485C-BDE0-DB54DBACE7BF}" srcId="{D4503D04-C97E-4622-AE07-D0307CB3B4CA}" destId="{0BFE2149-E4F6-43A7-87F4-286743AF06AF}" srcOrd="3" destOrd="0" parTransId="{5F033CA8-E51F-4EAC-B29E-1FC96910576B}" sibTransId="{B771BA86-0479-4C45-8ECD-B68EC7660582}"/>
    <dgm:cxn modelId="{C5E94186-9CB6-4C42-92B3-C546CC53A7B9}" srcId="{D4503D04-C97E-4622-AE07-D0307CB3B4CA}" destId="{AAC263CB-8256-4B03-92FE-1622698FB3E9}" srcOrd="0" destOrd="0" parTransId="{0BEED663-FC38-4EAD-940F-4C475D2C87DB}" sibTransId="{808B76D0-8EC7-469A-93AC-7A6017188A9D}"/>
    <dgm:cxn modelId="{A880C520-35A7-4DE8-AF60-AF95650AF99E}" type="presOf" srcId="{0BFE2149-E4F6-43A7-87F4-286743AF06AF}" destId="{4D820BA5-B89E-4A85-BB23-4142C318B049}" srcOrd="0" destOrd="0" presId="urn:microsoft.com/office/officeart/2008/layout/LinedList"/>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3F16D9FD-91FC-4C5A-990C-0E6B40BC39BE}" type="presParOf" srcId="{05CB8F5C-D395-AD40-BBD9-53369BE84640}" destId="{B6682269-A845-6E41-9BE5-F15128675201}" srcOrd="2" destOrd="0" presId="urn:microsoft.com/office/officeart/2008/layout/LinedList"/>
    <dgm:cxn modelId="{93551DAF-37A9-4B0F-88D7-C532A565C645}" type="presParOf" srcId="{05CB8F5C-D395-AD40-BBD9-53369BE84640}" destId="{B6250893-DD69-9641-83FE-37FE4BA6A95F}" srcOrd="3" destOrd="0" presId="urn:microsoft.com/office/officeart/2008/layout/LinedList"/>
    <dgm:cxn modelId="{43B49782-15C2-457E-B349-A76A5BAAE1D0}" type="presParOf" srcId="{B6250893-DD69-9641-83FE-37FE4BA6A95F}" destId="{C98F729D-14CA-1448-A52F-24A02E051745}" srcOrd="0" destOrd="0" presId="urn:microsoft.com/office/officeart/2008/layout/LinedList"/>
    <dgm:cxn modelId="{13E09BE0-0395-431C-8941-FB9DA6C3A9C0}" type="presParOf" srcId="{B6250893-DD69-9641-83FE-37FE4BA6A95F}" destId="{A5761775-219E-F647-B0FE-73507CBA0C1C}" srcOrd="1" destOrd="0" presId="urn:microsoft.com/office/officeart/2008/layout/LinedList"/>
    <dgm:cxn modelId="{7C47D258-CADF-4379-ACB0-53035ABF9896}" type="presParOf" srcId="{05CB8F5C-D395-AD40-BBD9-53369BE84640}" destId="{D1894A20-DB91-634C-8782-9C8A13103FF6}" srcOrd="4" destOrd="0" presId="urn:microsoft.com/office/officeart/2008/layout/LinedList"/>
    <dgm:cxn modelId="{52191ABC-F4E2-49BC-8DF8-7052F5A8B576}" type="presParOf" srcId="{05CB8F5C-D395-AD40-BBD9-53369BE84640}" destId="{853F3E66-3B0E-C841-98D5-6802A7A2E4A8}" srcOrd="5" destOrd="0" presId="urn:microsoft.com/office/officeart/2008/layout/LinedList"/>
    <dgm:cxn modelId="{380DD7A1-93C9-4F55-AC16-9C70BD97C3A4}" type="presParOf" srcId="{853F3E66-3B0E-C841-98D5-6802A7A2E4A8}" destId="{B705F7BA-757C-6549-9C73-2326015D6723}" srcOrd="0" destOrd="0" presId="urn:microsoft.com/office/officeart/2008/layout/LinedList"/>
    <dgm:cxn modelId="{C1A29389-0FA5-45C7-9310-044A512177EB}" type="presParOf" srcId="{853F3E66-3B0E-C841-98D5-6802A7A2E4A8}" destId="{9AF48A18-E74E-3E43-BCF5-5CD009AF2410}" srcOrd="1" destOrd="0" presId="urn:microsoft.com/office/officeart/2008/layout/LinedList"/>
    <dgm:cxn modelId="{2C57F29C-0F5E-4701-B73B-04F8528C4ED8}" type="presParOf" srcId="{05CB8F5C-D395-AD40-BBD9-53369BE84640}" destId="{7923DB8D-05BB-499D-B197-B2975388F347}" srcOrd="6" destOrd="0" presId="urn:microsoft.com/office/officeart/2008/layout/LinedList"/>
    <dgm:cxn modelId="{4C51BDD5-CD60-42AC-9E8D-A37200AD6F06}" type="presParOf" srcId="{05CB8F5C-D395-AD40-BBD9-53369BE84640}" destId="{C15E2950-5F16-4EDA-8D00-9058D6BF9442}" srcOrd="7" destOrd="0" presId="urn:microsoft.com/office/officeart/2008/layout/LinedList"/>
    <dgm:cxn modelId="{EE46FADD-F7CB-45E2-BFD6-82AA5066A774}" type="presParOf" srcId="{C15E2950-5F16-4EDA-8D00-9058D6BF9442}" destId="{4D820BA5-B89E-4A85-BB23-4142C318B049}" srcOrd="0" destOrd="0" presId="urn:microsoft.com/office/officeart/2008/layout/LinedList"/>
    <dgm:cxn modelId="{56380C26-F647-4D77-A101-072B52490EF0}" type="presParOf" srcId="{C15E2950-5F16-4EDA-8D00-9058D6BF9442}" destId="{2FF59044-0C11-4EFA-A14A-6037D239B2AE}"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3" qsCatId="simple" csTypeId="urn:microsoft.com/office/officeart/2005/8/colors/colorful2" csCatId="colorful" phldr="1"/>
      <dgm:spPr/>
      <dgm:t>
        <a:bodyPr/>
        <a:lstStyle/>
        <a:p>
          <a:endParaRPr lang="en-US"/>
        </a:p>
      </dgm:t>
    </dgm:pt>
    <dgm:pt modelId="{AAC263CB-8256-4B03-92FE-1622698FB3E9}">
      <dgm:prSet/>
      <dgm:spPr/>
      <dgm:t>
        <a:bodyPr anchor="ctr"/>
        <a:lstStyle/>
        <a:p>
          <a:pPr>
            <a:lnSpc>
              <a:spcPct val="100000"/>
            </a:lnSpc>
          </a:pPr>
          <a:r>
            <a:rPr lang="en-US" b="0" dirty="0" smtClean="0"/>
            <a:t>Our weekly programs expanded to include Talmud Tuesday, Havdalah, clergy office hours, and virtual religious school.</a:t>
          </a:r>
          <a:endParaRPr lang="en-US" b="0" dirty="0"/>
        </a:p>
      </dgm:t>
    </dgm:pt>
    <dgm:pt modelId="{0BEED663-FC38-4EAD-940F-4C475D2C87DB}" type="parTrans" cxnId="{C5E94186-9CB6-4C42-92B3-C546CC53A7B9}">
      <dgm:prSet/>
      <dgm:spPr/>
      <dgm:t>
        <a:bodyPr/>
        <a:lstStyle/>
        <a:p>
          <a:pPr>
            <a:lnSpc>
              <a:spcPct val="100000"/>
            </a:lnSpc>
          </a:pPr>
          <a:endParaRPr lang="en-US" sz="700"/>
        </a:p>
      </dgm:t>
    </dgm:pt>
    <dgm:pt modelId="{808B76D0-8EC7-469A-93AC-7A6017188A9D}" type="sibTrans" cxnId="{C5E94186-9CB6-4C42-92B3-C546CC53A7B9}">
      <dgm:prSet phldrT="1"/>
      <dgm:spPr/>
      <dgm:t>
        <a:bodyPr/>
        <a:lstStyle/>
        <a:p>
          <a:pPr>
            <a:lnSpc>
              <a:spcPct val="100000"/>
            </a:lnSpc>
          </a:pPr>
          <a:endParaRPr lang="en-US"/>
        </a:p>
      </dgm:t>
    </dgm:pt>
    <dgm:pt modelId="{4E8D2E69-0173-4BD3-B96A-7A9C5DD12B47}">
      <dgm:prSet/>
      <dgm:spPr/>
      <dgm:t>
        <a:bodyPr anchor="ctr"/>
        <a:lstStyle/>
        <a:p>
          <a:pPr>
            <a:lnSpc>
              <a:spcPct val="100000"/>
            </a:lnSpc>
          </a:pPr>
          <a:r>
            <a:rPr lang="en-US" dirty="0" smtClean="0"/>
            <a:t>An average of 255 families attend virtual Shabbat Services through the website.</a:t>
          </a:r>
          <a:endParaRPr lang="en-US" dirty="0"/>
        </a:p>
      </dgm:t>
    </dgm:pt>
    <dgm:pt modelId="{B954BF22-E3B3-4A1C-802E-590228BE2D9C}" type="parTrans" cxnId="{0F866C41-EB5F-47BD-A2CD-A58671F15B67}">
      <dgm:prSet/>
      <dgm:spPr/>
      <dgm:t>
        <a:bodyPr/>
        <a:lstStyle/>
        <a:p>
          <a:pPr>
            <a:lnSpc>
              <a:spcPct val="100000"/>
            </a:lnSpc>
          </a:pPr>
          <a:endParaRPr lang="en-US" sz="700"/>
        </a:p>
      </dgm:t>
    </dgm:pt>
    <dgm:pt modelId="{FEF1E80E-8A9E-4B0A-817C-2A4CFDCF3FB2}" type="sibTrans" cxnId="{0F866C41-EB5F-47BD-A2CD-A58671F15B67}">
      <dgm:prSet phldrT="2"/>
      <dgm:spPr/>
      <dgm:t>
        <a:bodyPr/>
        <a:lstStyle/>
        <a:p>
          <a:pPr>
            <a:lnSpc>
              <a:spcPct val="100000"/>
            </a:lnSpc>
          </a:pPr>
          <a:endParaRPr lang="en-US"/>
        </a:p>
      </dgm:t>
    </dgm:pt>
    <dgm:pt modelId="{93A6A030-ABAB-4EFA-B539-0FDB3E07C1EF}">
      <dgm:prSet/>
      <dgm:spPr/>
      <dgm:t>
        <a:bodyPr anchor="ctr"/>
        <a:lstStyle/>
        <a:p>
          <a:pPr>
            <a:lnSpc>
              <a:spcPct val="100000"/>
            </a:lnSpc>
          </a:pPr>
          <a:r>
            <a:rPr lang="en-US" dirty="0" smtClean="0"/>
            <a:t>New programmatic offerings have included cooking with Cantor, a community Seder, and Taste of Tradition classes.</a:t>
          </a:r>
          <a:endParaRPr lang="en-US" dirty="0"/>
        </a:p>
      </dgm:t>
    </dgm:pt>
    <dgm:pt modelId="{3D674B97-6DC6-4A12-85BA-0976D3064237}" type="parTrans" cxnId="{4B40C8DC-6B57-4F5B-8440-7241C649700B}">
      <dgm:prSet/>
      <dgm:spPr/>
      <dgm:t>
        <a:bodyPr/>
        <a:lstStyle/>
        <a:p>
          <a:pPr>
            <a:lnSpc>
              <a:spcPct val="100000"/>
            </a:lnSpc>
          </a:pPr>
          <a:endParaRPr lang="en-US" sz="700"/>
        </a:p>
      </dgm:t>
    </dgm:pt>
    <dgm:pt modelId="{BFE0749E-E343-4A6F-BD09-2810EE6B4BD7}" type="sibTrans" cxnId="{4B40C8DC-6B57-4F5B-8440-7241C649700B}">
      <dgm:prSet phldrT="3"/>
      <dgm:spPr/>
      <dgm:t>
        <a:bodyPr/>
        <a:lstStyle/>
        <a:p>
          <a:pPr>
            <a:lnSpc>
              <a:spcPct val="100000"/>
            </a:lnSpc>
          </a:pPr>
          <a:endParaRPr lang="en-US"/>
        </a:p>
      </dgm:t>
    </dgm:pt>
    <dgm:pt modelId="{7215D242-FF01-4EF0-BB6A-21A9B0963A37}">
      <dgm:prSet/>
      <dgm:spPr/>
      <dgm:t>
        <a:bodyPr anchor="ctr"/>
        <a:lstStyle/>
        <a:p>
          <a:pPr>
            <a:lnSpc>
              <a:spcPct val="100000"/>
            </a:lnSpc>
          </a:pPr>
          <a:r>
            <a:rPr lang="en-US" dirty="0" smtClean="0"/>
            <a:t>Life-cycle events have shifted online to include virtual </a:t>
          </a:r>
          <a:r>
            <a:rPr lang="en-US" dirty="0" err="1" smtClean="0"/>
            <a:t>B’nei</a:t>
          </a:r>
          <a:r>
            <a:rPr lang="en-US" dirty="0" smtClean="0"/>
            <a:t> Mitzvah and funerals.</a:t>
          </a:r>
          <a:endParaRPr lang="en-US" dirty="0"/>
        </a:p>
      </dgm:t>
    </dgm:pt>
    <dgm:pt modelId="{27A6AC52-B794-472F-8147-06A51136F3AF}" type="parTrans" cxnId="{ED7D9B1D-7F8D-417A-8E54-2FDA07967F4A}">
      <dgm:prSet/>
      <dgm:spPr/>
      <dgm:t>
        <a:bodyPr/>
        <a:lstStyle/>
        <a:p>
          <a:pPr>
            <a:lnSpc>
              <a:spcPct val="100000"/>
            </a:lnSpc>
          </a:pPr>
          <a:endParaRPr lang="en-US"/>
        </a:p>
      </dgm:t>
    </dgm:pt>
    <dgm:pt modelId="{85FE1732-852D-4BC2-A6D3-994101B08A92}" type="sibTrans" cxnId="{ED7D9B1D-7F8D-417A-8E54-2FDA07967F4A}">
      <dgm:prSet/>
      <dgm:spPr/>
      <dgm:t>
        <a:bodyPr/>
        <a:lstStyle/>
        <a:p>
          <a:pPr>
            <a:lnSpc>
              <a:spcPct val="100000"/>
            </a:lnSpc>
          </a:pPr>
          <a:endParaRPr lang="en-US"/>
        </a:p>
      </dgm:t>
    </dgm:pt>
    <dgm:pt modelId="{F7AEA97C-1A1B-4795-BF01-C1D3BED633DA}">
      <dgm:prSet/>
      <dgm:spPr/>
      <dgm:t>
        <a:bodyPr anchor="ctr"/>
        <a:lstStyle/>
        <a:p>
          <a:pPr>
            <a:lnSpc>
              <a:spcPct val="100000"/>
            </a:lnSpc>
          </a:pPr>
          <a:r>
            <a:rPr lang="en-US" dirty="0" smtClean="0"/>
            <a:t>More than 3/4 of the congregation received wellness check-ins.</a:t>
          </a:r>
          <a:endParaRPr lang="en-US" dirty="0"/>
        </a:p>
      </dgm:t>
    </dgm:pt>
    <dgm:pt modelId="{9DEFC71F-ECEF-4F38-A70D-9AD8C210C44D}" type="parTrans" cxnId="{1F9A9B6B-4841-4E91-8ACF-6FDD04F5115A}">
      <dgm:prSet/>
      <dgm:spPr/>
      <dgm:t>
        <a:bodyPr/>
        <a:lstStyle/>
        <a:p>
          <a:pPr>
            <a:lnSpc>
              <a:spcPct val="100000"/>
            </a:lnSpc>
          </a:pPr>
          <a:endParaRPr lang="en-US"/>
        </a:p>
      </dgm:t>
    </dgm:pt>
    <dgm:pt modelId="{55BA774B-E053-40BF-8F21-22F7D49805C7}" type="sibTrans" cxnId="{1F9A9B6B-4841-4E91-8ACF-6FDD04F5115A}">
      <dgm:prSet/>
      <dgm:spPr/>
      <dgm:t>
        <a:bodyPr/>
        <a:lstStyle/>
        <a:p>
          <a:pPr>
            <a:lnSpc>
              <a:spcPct val="100000"/>
            </a:lnSpc>
          </a:pPr>
          <a:endParaRPr lang="en-US"/>
        </a:p>
      </dgm:t>
    </dgm:pt>
    <dgm:pt modelId="{D80B0E5A-0F69-4D0B-8CCD-F5C745CC0994}">
      <dgm:prSet/>
      <dgm:spPr/>
      <dgm:t>
        <a:bodyPr anchor="ctr"/>
        <a:lstStyle/>
        <a:p>
          <a:pPr>
            <a:lnSpc>
              <a:spcPct val="100000"/>
            </a:lnSpc>
          </a:pPr>
          <a:r>
            <a:rPr lang="en-US" dirty="0" smtClean="0"/>
            <a:t>Torah Study has had an average of 15-20 attendees each week.</a:t>
          </a:r>
          <a:endParaRPr lang="en-US" dirty="0"/>
        </a:p>
      </dgm:t>
    </dgm:pt>
    <dgm:pt modelId="{7B0E5B17-829E-47FD-A428-3F25EA3BCE21}" type="parTrans" cxnId="{3D613D77-273B-4EE8-98C3-2600F4BA845D}">
      <dgm:prSet/>
      <dgm:spPr/>
      <dgm:t>
        <a:bodyPr/>
        <a:lstStyle/>
        <a:p>
          <a:pPr>
            <a:lnSpc>
              <a:spcPct val="100000"/>
            </a:lnSpc>
          </a:pPr>
          <a:endParaRPr lang="en-US"/>
        </a:p>
      </dgm:t>
    </dgm:pt>
    <dgm:pt modelId="{A0AF9F32-4261-45D7-902C-079EEFF9C345}" type="sibTrans" cxnId="{3D613D77-273B-4EE8-98C3-2600F4BA845D}">
      <dgm:prSet/>
      <dgm:spPr/>
      <dgm:t>
        <a:bodyPr/>
        <a:lstStyle/>
        <a:p>
          <a:pPr>
            <a:lnSpc>
              <a:spcPct val="100000"/>
            </a:lnSpc>
          </a:pPr>
          <a:endParaRPr lang="en-US"/>
        </a:p>
      </dgm:t>
    </dgm:pt>
    <dgm:pt modelId="{05CB8F5C-D395-AD40-BBD9-53369BE84640}" type="pres">
      <dgm:prSet presAssocID="{D4503D04-C97E-4622-AE07-D0307CB3B4CA}" presName="vert0" presStyleCnt="0">
        <dgm:presLayoutVars>
          <dgm:dir/>
          <dgm:animOne val="branch"/>
          <dgm:animLvl val="lvl"/>
        </dgm:presLayoutVars>
      </dgm:prSet>
      <dgm:spPr/>
      <dgm:t>
        <a:bodyPr/>
        <a:lstStyle/>
        <a:p>
          <a:endParaRPr lang="en-US"/>
        </a:p>
      </dgm:t>
    </dgm:pt>
    <dgm:pt modelId="{15F5B303-C42A-0F46-B1B4-9FC2C90E8F5B}" type="pres">
      <dgm:prSet presAssocID="{AAC263CB-8256-4B03-92FE-1622698FB3E9}" presName="thickLine" presStyleLbl="alignNode1" presStyleIdx="0" presStyleCnt="6"/>
      <dgm:spPr/>
    </dgm:pt>
    <dgm:pt modelId="{8991E26A-5377-6C4C-8ACE-EF7A7F0A5D91}" type="pres">
      <dgm:prSet presAssocID="{AAC263CB-8256-4B03-92FE-1622698FB3E9}" presName="horz1" presStyleCnt="0"/>
      <dgm:spPr/>
    </dgm:pt>
    <dgm:pt modelId="{ADE9C513-F9D6-7C40-9628-67B2B6D9AAB3}" type="pres">
      <dgm:prSet presAssocID="{AAC263CB-8256-4B03-92FE-1622698FB3E9}" presName="tx1" presStyleLbl="revTx" presStyleIdx="0" presStyleCnt="6"/>
      <dgm:spPr/>
      <dgm:t>
        <a:bodyPr/>
        <a:lstStyle/>
        <a:p>
          <a:endParaRPr lang="en-US"/>
        </a:p>
      </dgm:t>
    </dgm:pt>
    <dgm:pt modelId="{5EBEDC1B-DA6E-E346-9EA8-82F9E7C92E5D}" type="pres">
      <dgm:prSet presAssocID="{AAC263CB-8256-4B03-92FE-1622698FB3E9}" presName="vert1" presStyleCnt="0"/>
      <dgm:spPr/>
    </dgm:pt>
    <dgm:pt modelId="{B6682269-A845-6E41-9BE5-F15128675201}" type="pres">
      <dgm:prSet presAssocID="{4E8D2E69-0173-4BD3-B96A-7A9C5DD12B47}" presName="thickLine" presStyleLbl="alignNode1" presStyleIdx="1" presStyleCnt="6"/>
      <dgm:spPr/>
    </dgm:pt>
    <dgm:pt modelId="{B6250893-DD69-9641-83FE-37FE4BA6A95F}" type="pres">
      <dgm:prSet presAssocID="{4E8D2E69-0173-4BD3-B96A-7A9C5DD12B47}" presName="horz1" presStyleCnt="0"/>
      <dgm:spPr/>
    </dgm:pt>
    <dgm:pt modelId="{C98F729D-14CA-1448-A52F-24A02E051745}" type="pres">
      <dgm:prSet presAssocID="{4E8D2E69-0173-4BD3-B96A-7A9C5DD12B47}" presName="tx1" presStyleLbl="revTx" presStyleIdx="1" presStyleCnt="6"/>
      <dgm:spPr/>
      <dgm:t>
        <a:bodyPr/>
        <a:lstStyle/>
        <a:p>
          <a:endParaRPr lang="en-US"/>
        </a:p>
      </dgm:t>
    </dgm:pt>
    <dgm:pt modelId="{A5761775-219E-F647-B0FE-73507CBA0C1C}" type="pres">
      <dgm:prSet presAssocID="{4E8D2E69-0173-4BD3-B96A-7A9C5DD12B47}" presName="vert1" presStyleCnt="0"/>
      <dgm:spPr/>
    </dgm:pt>
    <dgm:pt modelId="{D1894A20-DB91-634C-8782-9C8A13103FF6}" type="pres">
      <dgm:prSet presAssocID="{93A6A030-ABAB-4EFA-B539-0FDB3E07C1EF}" presName="thickLine" presStyleLbl="alignNode1" presStyleIdx="2" presStyleCnt="6"/>
      <dgm:spPr/>
    </dgm:pt>
    <dgm:pt modelId="{853F3E66-3B0E-C841-98D5-6802A7A2E4A8}" type="pres">
      <dgm:prSet presAssocID="{93A6A030-ABAB-4EFA-B539-0FDB3E07C1EF}" presName="horz1" presStyleCnt="0"/>
      <dgm:spPr/>
    </dgm:pt>
    <dgm:pt modelId="{B705F7BA-757C-6549-9C73-2326015D6723}" type="pres">
      <dgm:prSet presAssocID="{93A6A030-ABAB-4EFA-B539-0FDB3E07C1EF}" presName="tx1" presStyleLbl="revTx" presStyleIdx="2" presStyleCnt="6"/>
      <dgm:spPr/>
      <dgm:t>
        <a:bodyPr/>
        <a:lstStyle/>
        <a:p>
          <a:endParaRPr lang="en-US"/>
        </a:p>
      </dgm:t>
    </dgm:pt>
    <dgm:pt modelId="{9AF48A18-E74E-3E43-BCF5-5CD009AF2410}" type="pres">
      <dgm:prSet presAssocID="{93A6A030-ABAB-4EFA-B539-0FDB3E07C1EF}" presName="vert1" presStyleCnt="0"/>
      <dgm:spPr/>
    </dgm:pt>
    <dgm:pt modelId="{6C6A4D41-D5F9-4E6F-8FBF-7F8692806303}" type="pres">
      <dgm:prSet presAssocID="{7215D242-FF01-4EF0-BB6A-21A9B0963A37}" presName="thickLine" presStyleLbl="alignNode1" presStyleIdx="3" presStyleCnt="6"/>
      <dgm:spPr/>
    </dgm:pt>
    <dgm:pt modelId="{63AC959C-E676-40AD-BA44-C1A4358D8FD1}" type="pres">
      <dgm:prSet presAssocID="{7215D242-FF01-4EF0-BB6A-21A9B0963A37}" presName="horz1" presStyleCnt="0"/>
      <dgm:spPr/>
    </dgm:pt>
    <dgm:pt modelId="{43E12B6D-F526-4C5E-B38F-641DC8EA249A}" type="pres">
      <dgm:prSet presAssocID="{7215D242-FF01-4EF0-BB6A-21A9B0963A37}" presName="tx1" presStyleLbl="revTx" presStyleIdx="3" presStyleCnt="6"/>
      <dgm:spPr/>
      <dgm:t>
        <a:bodyPr/>
        <a:lstStyle/>
        <a:p>
          <a:endParaRPr lang="en-US"/>
        </a:p>
      </dgm:t>
    </dgm:pt>
    <dgm:pt modelId="{F3ADD64C-533E-4BFE-A537-00CDCA9596E0}" type="pres">
      <dgm:prSet presAssocID="{7215D242-FF01-4EF0-BB6A-21A9B0963A37}" presName="vert1" presStyleCnt="0"/>
      <dgm:spPr/>
    </dgm:pt>
    <dgm:pt modelId="{66BFA22A-444C-448F-BF27-6D9B0B6F3C56}" type="pres">
      <dgm:prSet presAssocID="{F7AEA97C-1A1B-4795-BF01-C1D3BED633DA}" presName="thickLine" presStyleLbl="alignNode1" presStyleIdx="4" presStyleCnt="6"/>
      <dgm:spPr/>
    </dgm:pt>
    <dgm:pt modelId="{29F9D2C6-C330-4B03-988F-198D3CA1C7E6}" type="pres">
      <dgm:prSet presAssocID="{F7AEA97C-1A1B-4795-BF01-C1D3BED633DA}" presName="horz1" presStyleCnt="0"/>
      <dgm:spPr/>
    </dgm:pt>
    <dgm:pt modelId="{4868BCBC-06F8-4116-965A-7F06D4DA5153}" type="pres">
      <dgm:prSet presAssocID="{F7AEA97C-1A1B-4795-BF01-C1D3BED633DA}" presName="tx1" presStyleLbl="revTx" presStyleIdx="4" presStyleCnt="6"/>
      <dgm:spPr/>
      <dgm:t>
        <a:bodyPr/>
        <a:lstStyle/>
        <a:p>
          <a:endParaRPr lang="en-US"/>
        </a:p>
      </dgm:t>
    </dgm:pt>
    <dgm:pt modelId="{128042D8-2239-4B04-99F0-972B708CD0C3}" type="pres">
      <dgm:prSet presAssocID="{F7AEA97C-1A1B-4795-BF01-C1D3BED633DA}" presName="vert1" presStyleCnt="0"/>
      <dgm:spPr/>
    </dgm:pt>
    <dgm:pt modelId="{5F93B905-5B02-4110-8402-99A1CFBF1D91}" type="pres">
      <dgm:prSet presAssocID="{D80B0E5A-0F69-4D0B-8CCD-F5C745CC0994}" presName="thickLine" presStyleLbl="alignNode1" presStyleIdx="5" presStyleCnt="6"/>
      <dgm:spPr/>
    </dgm:pt>
    <dgm:pt modelId="{0E24A281-5F15-47D4-9BB9-20920AD40FD6}" type="pres">
      <dgm:prSet presAssocID="{D80B0E5A-0F69-4D0B-8CCD-F5C745CC0994}" presName="horz1" presStyleCnt="0"/>
      <dgm:spPr/>
    </dgm:pt>
    <dgm:pt modelId="{7C68AEB1-43E8-4378-94C9-7C23DE9D9CDE}" type="pres">
      <dgm:prSet presAssocID="{D80B0E5A-0F69-4D0B-8CCD-F5C745CC0994}" presName="tx1" presStyleLbl="revTx" presStyleIdx="5" presStyleCnt="6"/>
      <dgm:spPr/>
      <dgm:t>
        <a:bodyPr/>
        <a:lstStyle/>
        <a:p>
          <a:endParaRPr lang="en-US"/>
        </a:p>
      </dgm:t>
    </dgm:pt>
    <dgm:pt modelId="{466CAC12-967F-4ED4-AF44-DEC3FBCAAB97}" type="pres">
      <dgm:prSet presAssocID="{D80B0E5A-0F69-4D0B-8CCD-F5C745CC0994}" presName="vert1" presStyleCnt="0"/>
      <dgm:spPr/>
    </dgm:pt>
  </dgm:ptLst>
  <dgm:cxnLst>
    <dgm:cxn modelId="{6AF7302B-CBA7-4761-B829-14C56AB1138B}" type="presOf" srcId="{7215D242-FF01-4EF0-BB6A-21A9B0963A37}" destId="{43E12B6D-F526-4C5E-B38F-641DC8EA249A}" srcOrd="0" destOrd="0" presId="urn:microsoft.com/office/officeart/2008/layout/LinedList"/>
    <dgm:cxn modelId="{4B40C8DC-6B57-4F5B-8440-7241C649700B}" srcId="{D4503D04-C97E-4622-AE07-D0307CB3B4CA}" destId="{93A6A030-ABAB-4EFA-B539-0FDB3E07C1EF}" srcOrd="2" destOrd="0" parTransId="{3D674B97-6DC6-4A12-85BA-0976D3064237}" sibTransId="{BFE0749E-E343-4A6F-BD09-2810EE6B4BD7}"/>
    <dgm:cxn modelId="{1C480D9B-BFFF-487A-A296-1909F8771784}" type="presOf" srcId="{93A6A030-ABAB-4EFA-B539-0FDB3E07C1EF}" destId="{B705F7BA-757C-6549-9C73-2326015D6723}" srcOrd="0" destOrd="0" presId="urn:microsoft.com/office/officeart/2008/layout/LinedList"/>
    <dgm:cxn modelId="{C5E94186-9CB6-4C42-92B3-C546CC53A7B9}" srcId="{D4503D04-C97E-4622-AE07-D0307CB3B4CA}" destId="{AAC263CB-8256-4B03-92FE-1622698FB3E9}" srcOrd="0" destOrd="0" parTransId="{0BEED663-FC38-4EAD-940F-4C475D2C87DB}" sibTransId="{808B76D0-8EC7-469A-93AC-7A6017188A9D}"/>
    <dgm:cxn modelId="{208FCDAE-CC33-4865-AF40-316DD623E2B5}" type="presOf" srcId="{F7AEA97C-1A1B-4795-BF01-C1D3BED633DA}" destId="{4868BCBC-06F8-4116-965A-7F06D4DA5153}" srcOrd="0" destOrd="0" presId="urn:microsoft.com/office/officeart/2008/layout/LinedList"/>
    <dgm:cxn modelId="{5CBC76F8-821C-4BB8-8D38-D22E254C7AB9}" type="presOf" srcId="{D80B0E5A-0F69-4D0B-8CCD-F5C745CC0994}" destId="{7C68AEB1-43E8-4378-94C9-7C23DE9D9CDE}" srcOrd="0" destOrd="0" presId="urn:microsoft.com/office/officeart/2008/layout/LinedList"/>
    <dgm:cxn modelId="{0F866C41-EB5F-47BD-A2CD-A58671F15B67}" srcId="{D4503D04-C97E-4622-AE07-D0307CB3B4CA}" destId="{4E8D2E69-0173-4BD3-B96A-7A9C5DD12B47}" srcOrd="1" destOrd="0" parTransId="{B954BF22-E3B3-4A1C-802E-590228BE2D9C}" sibTransId="{FEF1E80E-8A9E-4B0A-817C-2A4CFDCF3FB2}"/>
    <dgm:cxn modelId="{3D613D77-273B-4EE8-98C3-2600F4BA845D}" srcId="{D4503D04-C97E-4622-AE07-D0307CB3B4CA}" destId="{D80B0E5A-0F69-4D0B-8CCD-F5C745CC0994}" srcOrd="5" destOrd="0" parTransId="{7B0E5B17-829E-47FD-A428-3F25EA3BCE21}" sibTransId="{A0AF9F32-4261-45D7-902C-079EEFF9C345}"/>
    <dgm:cxn modelId="{B961F658-1A01-419D-8829-C19CF33B683E}" type="presOf" srcId="{D4503D04-C97E-4622-AE07-D0307CB3B4CA}" destId="{05CB8F5C-D395-AD40-BBD9-53369BE84640}" srcOrd="0" destOrd="0" presId="urn:microsoft.com/office/officeart/2008/layout/LinedList"/>
    <dgm:cxn modelId="{ED7D9B1D-7F8D-417A-8E54-2FDA07967F4A}" srcId="{D4503D04-C97E-4622-AE07-D0307CB3B4CA}" destId="{7215D242-FF01-4EF0-BB6A-21A9B0963A37}" srcOrd="3" destOrd="0" parTransId="{27A6AC52-B794-472F-8147-06A51136F3AF}" sibTransId="{85FE1732-852D-4BC2-A6D3-994101B08A92}"/>
    <dgm:cxn modelId="{1F9A9B6B-4841-4E91-8ACF-6FDD04F5115A}" srcId="{D4503D04-C97E-4622-AE07-D0307CB3B4CA}" destId="{F7AEA97C-1A1B-4795-BF01-C1D3BED633DA}" srcOrd="4" destOrd="0" parTransId="{9DEFC71F-ECEF-4F38-A70D-9AD8C210C44D}" sibTransId="{55BA774B-E053-40BF-8F21-22F7D49805C7}"/>
    <dgm:cxn modelId="{5DCD85D4-C9AC-4FF9-8CF7-75A1DB339DF0}" type="presOf" srcId="{4E8D2E69-0173-4BD3-B96A-7A9C5DD12B47}" destId="{C98F729D-14CA-1448-A52F-24A02E051745}" srcOrd="0" destOrd="0" presId="urn:microsoft.com/office/officeart/2008/layout/LinedList"/>
    <dgm:cxn modelId="{6B5095C9-0410-4AA3-B27B-9F5461D584A9}" type="presOf" srcId="{AAC263CB-8256-4B03-92FE-1622698FB3E9}" destId="{ADE9C513-F9D6-7C40-9628-67B2B6D9AAB3}" srcOrd="0" destOrd="0" presId="urn:microsoft.com/office/officeart/2008/layout/LinedList"/>
    <dgm:cxn modelId="{305B609F-F4D4-467A-8D6C-0CE8327B5064}" type="presParOf" srcId="{05CB8F5C-D395-AD40-BBD9-53369BE84640}" destId="{15F5B303-C42A-0F46-B1B4-9FC2C90E8F5B}" srcOrd="0" destOrd="0" presId="urn:microsoft.com/office/officeart/2008/layout/LinedList"/>
    <dgm:cxn modelId="{1FF3B57A-B3B2-47B4-BF99-6BF3AE14355A}" type="presParOf" srcId="{05CB8F5C-D395-AD40-BBD9-53369BE84640}" destId="{8991E26A-5377-6C4C-8ACE-EF7A7F0A5D91}" srcOrd="1" destOrd="0" presId="urn:microsoft.com/office/officeart/2008/layout/LinedList"/>
    <dgm:cxn modelId="{CD6252FF-5568-41D9-9B28-4FA46E8379E2}" type="presParOf" srcId="{8991E26A-5377-6C4C-8ACE-EF7A7F0A5D91}" destId="{ADE9C513-F9D6-7C40-9628-67B2B6D9AAB3}" srcOrd="0" destOrd="0" presId="urn:microsoft.com/office/officeart/2008/layout/LinedList"/>
    <dgm:cxn modelId="{0C3480C7-7EF3-4C7D-9287-C263F3299DD2}" type="presParOf" srcId="{8991E26A-5377-6C4C-8ACE-EF7A7F0A5D91}" destId="{5EBEDC1B-DA6E-E346-9EA8-82F9E7C92E5D}" srcOrd="1" destOrd="0" presId="urn:microsoft.com/office/officeart/2008/layout/LinedList"/>
    <dgm:cxn modelId="{3F16D9FD-91FC-4C5A-990C-0E6B40BC39BE}" type="presParOf" srcId="{05CB8F5C-D395-AD40-BBD9-53369BE84640}" destId="{B6682269-A845-6E41-9BE5-F15128675201}" srcOrd="2" destOrd="0" presId="urn:microsoft.com/office/officeart/2008/layout/LinedList"/>
    <dgm:cxn modelId="{93551DAF-37A9-4B0F-88D7-C532A565C645}" type="presParOf" srcId="{05CB8F5C-D395-AD40-BBD9-53369BE84640}" destId="{B6250893-DD69-9641-83FE-37FE4BA6A95F}" srcOrd="3" destOrd="0" presId="urn:microsoft.com/office/officeart/2008/layout/LinedList"/>
    <dgm:cxn modelId="{43B49782-15C2-457E-B349-A76A5BAAE1D0}" type="presParOf" srcId="{B6250893-DD69-9641-83FE-37FE4BA6A95F}" destId="{C98F729D-14CA-1448-A52F-24A02E051745}" srcOrd="0" destOrd="0" presId="urn:microsoft.com/office/officeart/2008/layout/LinedList"/>
    <dgm:cxn modelId="{13E09BE0-0395-431C-8941-FB9DA6C3A9C0}" type="presParOf" srcId="{B6250893-DD69-9641-83FE-37FE4BA6A95F}" destId="{A5761775-219E-F647-B0FE-73507CBA0C1C}" srcOrd="1" destOrd="0" presId="urn:microsoft.com/office/officeart/2008/layout/LinedList"/>
    <dgm:cxn modelId="{7C47D258-CADF-4379-ACB0-53035ABF9896}" type="presParOf" srcId="{05CB8F5C-D395-AD40-BBD9-53369BE84640}" destId="{D1894A20-DB91-634C-8782-9C8A13103FF6}" srcOrd="4" destOrd="0" presId="urn:microsoft.com/office/officeart/2008/layout/LinedList"/>
    <dgm:cxn modelId="{52191ABC-F4E2-49BC-8DF8-7052F5A8B576}" type="presParOf" srcId="{05CB8F5C-D395-AD40-BBD9-53369BE84640}" destId="{853F3E66-3B0E-C841-98D5-6802A7A2E4A8}" srcOrd="5" destOrd="0" presId="urn:microsoft.com/office/officeart/2008/layout/LinedList"/>
    <dgm:cxn modelId="{380DD7A1-93C9-4F55-AC16-9C70BD97C3A4}" type="presParOf" srcId="{853F3E66-3B0E-C841-98D5-6802A7A2E4A8}" destId="{B705F7BA-757C-6549-9C73-2326015D6723}" srcOrd="0" destOrd="0" presId="urn:microsoft.com/office/officeart/2008/layout/LinedList"/>
    <dgm:cxn modelId="{C1A29389-0FA5-45C7-9310-044A512177EB}" type="presParOf" srcId="{853F3E66-3B0E-C841-98D5-6802A7A2E4A8}" destId="{9AF48A18-E74E-3E43-BCF5-5CD009AF2410}" srcOrd="1" destOrd="0" presId="urn:microsoft.com/office/officeart/2008/layout/LinedList"/>
    <dgm:cxn modelId="{B8AE5904-707A-4B73-B551-AE6CFB1EB6E6}" type="presParOf" srcId="{05CB8F5C-D395-AD40-BBD9-53369BE84640}" destId="{6C6A4D41-D5F9-4E6F-8FBF-7F8692806303}" srcOrd="6" destOrd="0" presId="urn:microsoft.com/office/officeart/2008/layout/LinedList"/>
    <dgm:cxn modelId="{A7756547-7E51-43CC-AB65-5ACBBD68A1F7}" type="presParOf" srcId="{05CB8F5C-D395-AD40-BBD9-53369BE84640}" destId="{63AC959C-E676-40AD-BA44-C1A4358D8FD1}" srcOrd="7" destOrd="0" presId="urn:microsoft.com/office/officeart/2008/layout/LinedList"/>
    <dgm:cxn modelId="{7CF4B32E-123B-4CDA-BD6A-9D7168C1B25E}" type="presParOf" srcId="{63AC959C-E676-40AD-BA44-C1A4358D8FD1}" destId="{43E12B6D-F526-4C5E-B38F-641DC8EA249A}" srcOrd="0" destOrd="0" presId="urn:microsoft.com/office/officeart/2008/layout/LinedList"/>
    <dgm:cxn modelId="{2D5086CB-C77C-4C72-9534-2B00840C6223}" type="presParOf" srcId="{63AC959C-E676-40AD-BA44-C1A4358D8FD1}" destId="{F3ADD64C-533E-4BFE-A537-00CDCA9596E0}" srcOrd="1" destOrd="0" presId="urn:microsoft.com/office/officeart/2008/layout/LinedList"/>
    <dgm:cxn modelId="{6D92D5C0-B8E1-4D3A-91A9-42E70C2A4B6E}" type="presParOf" srcId="{05CB8F5C-D395-AD40-BBD9-53369BE84640}" destId="{66BFA22A-444C-448F-BF27-6D9B0B6F3C56}" srcOrd="8" destOrd="0" presId="urn:microsoft.com/office/officeart/2008/layout/LinedList"/>
    <dgm:cxn modelId="{0BD8F4D5-FE23-479C-98DF-15ECDC768C9A}" type="presParOf" srcId="{05CB8F5C-D395-AD40-BBD9-53369BE84640}" destId="{29F9D2C6-C330-4B03-988F-198D3CA1C7E6}" srcOrd="9" destOrd="0" presId="urn:microsoft.com/office/officeart/2008/layout/LinedList"/>
    <dgm:cxn modelId="{AA44470E-29B2-45BA-9B91-A0C13402EC9C}" type="presParOf" srcId="{29F9D2C6-C330-4B03-988F-198D3CA1C7E6}" destId="{4868BCBC-06F8-4116-965A-7F06D4DA5153}" srcOrd="0" destOrd="0" presId="urn:microsoft.com/office/officeart/2008/layout/LinedList"/>
    <dgm:cxn modelId="{8B733E75-4123-4FAF-95AD-55410AD737B5}" type="presParOf" srcId="{29F9D2C6-C330-4B03-988F-198D3CA1C7E6}" destId="{128042D8-2239-4B04-99F0-972B708CD0C3}" srcOrd="1" destOrd="0" presId="urn:microsoft.com/office/officeart/2008/layout/LinedList"/>
    <dgm:cxn modelId="{925A8D9E-FA14-4CC6-8647-E8B2FCC55AB7}" type="presParOf" srcId="{05CB8F5C-D395-AD40-BBD9-53369BE84640}" destId="{5F93B905-5B02-4110-8402-99A1CFBF1D91}" srcOrd="10" destOrd="0" presId="urn:microsoft.com/office/officeart/2008/layout/LinedList"/>
    <dgm:cxn modelId="{ED6874FF-F0E8-4F52-AA45-A2AA3271145B}" type="presParOf" srcId="{05CB8F5C-D395-AD40-BBD9-53369BE84640}" destId="{0E24A281-5F15-47D4-9BB9-20920AD40FD6}" srcOrd="11" destOrd="0" presId="urn:microsoft.com/office/officeart/2008/layout/LinedList"/>
    <dgm:cxn modelId="{5C9453A6-366C-4FB9-A90E-4C755A7CC567}" type="presParOf" srcId="{0E24A281-5F15-47D4-9BB9-20920AD40FD6}" destId="{7C68AEB1-43E8-4378-94C9-7C23DE9D9CDE}" srcOrd="0" destOrd="0" presId="urn:microsoft.com/office/officeart/2008/layout/LinedList"/>
    <dgm:cxn modelId="{69B642B0-0558-4798-988F-2D27A7B78C6E}" type="presParOf" srcId="{0E24A281-5F15-47D4-9BB9-20920AD40FD6}" destId="{466CAC12-967F-4ED4-AF44-DEC3FBCAAB97}"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0"/>
          <a:ext cx="6770616"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0"/>
          <a:ext cx="6770616" cy="1252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100000"/>
            </a:lnSpc>
            <a:spcBef>
              <a:spcPct val="0"/>
            </a:spcBef>
            <a:spcAft>
              <a:spcPts val="0"/>
            </a:spcAft>
          </a:pPr>
          <a:r>
            <a:rPr lang="en-US" sz="2200" b="0" kern="1200" dirty="0" smtClean="0">
              <a:latin typeface="Open Sans" panose="020B0606030504020204" pitchFamily="34" charset="0"/>
              <a:ea typeface="Open Sans" panose="020B0606030504020204" pitchFamily="34" charset="0"/>
              <a:cs typeface="Open Sans" panose="020B0606030504020204" pitchFamily="34" charset="0"/>
            </a:rPr>
            <a:t>This year we had 61 families join the congregation, bringing our membership to 868 family units.</a:t>
          </a:r>
          <a:endParaRPr lang="en-US" sz="22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0"/>
        <a:ext cx="6770616" cy="1252182"/>
      </dsp:txXfrm>
    </dsp:sp>
    <dsp:sp modelId="{B6682269-A845-6E41-9BE5-F15128675201}">
      <dsp:nvSpPr>
        <dsp:cNvPr id="0" name=""/>
        <dsp:cNvSpPr/>
      </dsp:nvSpPr>
      <dsp:spPr>
        <a:xfrm>
          <a:off x="0" y="1252182"/>
          <a:ext cx="6770616" cy="0"/>
        </a:xfrm>
        <a:prstGeom prst="line">
          <a:avLst/>
        </a:prstGeom>
        <a:solidFill>
          <a:schemeClr val="accent2">
            <a:hueOff val="-3031056"/>
            <a:satOff val="7774"/>
            <a:lumOff val="-785"/>
            <a:alphaOff val="0"/>
          </a:schemeClr>
        </a:solidFill>
        <a:ln w="9525" cap="rnd" cmpd="sng" algn="ctr">
          <a:solidFill>
            <a:schemeClr val="accent2">
              <a:hueOff val="-3031056"/>
              <a:satOff val="7774"/>
              <a:lumOff val="-78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98F729D-14CA-1448-A52F-24A02E051745}">
      <dsp:nvSpPr>
        <dsp:cNvPr id="0" name=""/>
        <dsp:cNvSpPr/>
      </dsp:nvSpPr>
      <dsp:spPr>
        <a:xfrm>
          <a:off x="0" y="1252182"/>
          <a:ext cx="6770616" cy="1252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100000"/>
            </a:lnSpc>
            <a:spcBef>
              <a:spcPct val="0"/>
            </a:spcBef>
            <a:spcAft>
              <a:spcPts val="0"/>
            </a:spcAft>
          </a:pPr>
          <a:r>
            <a:rPr lang="en-US" sz="2200" b="0" kern="1200" dirty="0" smtClean="0">
              <a:latin typeface="Open Sans" panose="020B0606030504020204" pitchFamily="34" charset="0"/>
              <a:ea typeface="Open Sans" panose="020B0606030504020204" pitchFamily="34" charset="0"/>
              <a:cs typeface="Open Sans" panose="020B0606030504020204" pitchFamily="34" charset="0"/>
            </a:rPr>
            <a:t>38 new families had children. Most new member children were 6 or 7 years old.</a:t>
          </a:r>
          <a:endParaRPr lang="en-US" sz="22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252182"/>
        <a:ext cx="6770616" cy="1252182"/>
      </dsp:txXfrm>
    </dsp:sp>
    <dsp:sp modelId="{D1894A20-DB91-634C-8782-9C8A13103FF6}">
      <dsp:nvSpPr>
        <dsp:cNvPr id="0" name=""/>
        <dsp:cNvSpPr/>
      </dsp:nvSpPr>
      <dsp:spPr>
        <a:xfrm>
          <a:off x="0" y="2504364"/>
          <a:ext cx="6770616" cy="0"/>
        </a:xfrm>
        <a:prstGeom prst="line">
          <a:avLst/>
        </a:prstGeom>
        <a:solidFill>
          <a:schemeClr val="accent2">
            <a:hueOff val="-6062113"/>
            <a:satOff val="15547"/>
            <a:lumOff val="-1569"/>
            <a:alphaOff val="0"/>
          </a:schemeClr>
        </a:solidFill>
        <a:ln w="9525" cap="rnd" cmpd="sng" algn="ctr">
          <a:solidFill>
            <a:schemeClr val="accent2">
              <a:hueOff val="-6062113"/>
              <a:satOff val="15547"/>
              <a:lumOff val="-1569"/>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705F7BA-757C-6549-9C73-2326015D6723}">
      <dsp:nvSpPr>
        <dsp:cNvPr id="0" name=""/>
        <dsp:cNvSpPr/>
      </dsp:nvSpPr>
      <dsp:spPr>
        <a:xfrm>
          <a:off x="0" y="2504364"/>
          <a:ext cx="6770616" cy="1252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100000"/>
            </a:lnSpc>
            <a:spcBef>
              <a:spcPct val="0"/>
            </a:spcBef>
            <a:spcAft>
              <a:spcPts val="0"/>
            </a:spcAft>
          </a:pPr>
          <a:r>
            <a:rPr lang="en-US" sz="2200" b="0" kern="1200" dirty="0" smtClean="0">
              <a:latin typeface="Open Sans" panose="020B0606030504020204" pitchFamily="34" charset="0"/>
              <a:ea typeface="Open Sans" panose="020B0606030504020204" pitchFamily="34" charset="0"/>
              <a:cs typeface="Open Sans" panose="020B0606030504020204" pitchFamily="34" charset="0"/>
            </a:rPr>
            <a:t>The fastest growing demographic are families with adults in their mid 30’s to mid 40’s with children. </a:t>
          </a:r>
          <a:endParaRPr lang="en-US" sz="22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2504364"/>
        <a:ext cx="6770616" cy="1252182"/>
      </dsp:txXfrm>
    </dsp:sp>
    <dsp:sp modelId="{2F23B9C8-22E9-4755-9041-493F5F79AEFF}">
      <dsp:nvSpPr>
        <dsp:cNvPr id="0" name=""/>
        <dsp:cNvSpPr/>
      </dsp:nvSpPr>
      <dsp:spPr>
        <a:xfrm>
          <a:off x="0" y="3756546"/>
          <a:ext cx="6770616"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C35C8A5-4C51-4030-BBC7-A098709EBF3C}">
      <dsp:nvSpPr>
        <dsp:cNvPr id="0" name=""/>
        <dsp:cNvSpPr/>
      </dsp:nvSpPr>
      <dsp:spPr>
        <a:xfrm>
          <a:off x="0" y="3756546"/>
          <a:ext cx="6770616" cy="1252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100000"/>
            </a:lnSpc>
            <a:spcBef>
              <a:spcPct val="0"/>
            </a:spcBef>
            <a:spcAft>
              <a:spcPts val="0"/>
            </a:spcAft>
          </a:pPr>
          <a:r>
            <a:rPr lang="en-US" sz="2200" b="0" kern="1200" dirty="0" smtClean="0">
              <a:latin typeface="Open Sans" panose="020B0606030504020204" pitchFamily="34" charset="0"/>
              <a:ea typeface="Open Sans" panose="020B0606030504020204" pitchFamily="34" charset="0"/>
              <a:cs typeface="Open Sans" panose="020B0606030504020204" pitchFamily="34" charset="0"/>
            </a:rPr>
            <a:t>26 new members are age 65 or older. </a:t>
          </a:r>
        </a:p>
      </dsp:txBody>
      <dsp:txXfrm>
        <a:off x="0" y="3756546"/>
        <a:ext cx="6770616" cy="1252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0"/>
          <a:ext cx="6798238"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0"/>
          <a:ext cx="6798238" cy="126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pPr>
          <a:r>
            <a:rPr lang="en-US" sz="2100" b="0" kern="1200" dirty="0" smtClean="0">
              <a:latin typeface="Open Sans" panose="020B0606030504020204" pitchFamily="34" charset="0"/>
              <a:ea typeface="Open Sans" panose="020B0606030504020204" pitchFamily="34" charset="0"/>
              <a:cs typeface="Open Sans" panose="020B0606030504020204" pitchFamily="34" charset="0"/>
            </a:rPr>
            <a:t>Of the 23 students in the Pre-K classroom, 9 started their connect to us through Mini </a:t>
          </a:r>
          <a:r>
            <a:rPr lang="en-US" sz="2100" b="0" kern="1200" dirty="0" err="1" smtClean="0">
              <a:latin typeface="Open Sans" panose="020B0606030504020204" pitchFamily="34" charset="0"/>
              <a:ea typeface="Open Sans" panose="020B0606030504020204" pitchFamily="34" charset="0"/>
              <a:cs typeface="Open Sans" panose="020B0606030504020204" pitchFamily="34" charset="0"/>
            </a:rPr>
            <a:t>Mensches</a:t>
          </a:r>
          <a:r>
            <a:rPr lang="en-US" sz="2100" b="0" kern="1200" dirty="0" smtClean="0">
              <a:latin typeface="Open Sans" panose="020B0606030504020204" pitchFamily="34" charset="0"/>
              <a:ea typeface="Open Sans" panose="020B0606030504020204" pitchFamily="34" charset="0"/>
              <a:cs typeface="Open Sans" panose="020B0606030504020204" pitchFamily="34" charset="0"/>
            </a:rPr>
            <a:t>.</a:t>
          </a:r>
          <a:endParaRPr lang="en-US" sz="21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0"/>
        <a:ext cx="6798238" cy="1265830"/>
      </dsp:txXfrm>
    </dsp:sp>
    <dsp:sp modelId="{15007041-9F14-451A-BEC7-A53A93F485AF}">
      <dsp:nvSpPr>
        <dsp:cNvPr id="0" name=""/>
        <dsp:cNvSpPr/>
      </dsp:nvSpPr>
      <dsp:spPr>
        <a:xfrm>
          <a:off x="0" y="1265830"/>
          <a:ext cx="6798238" cy="0"/>
        </a:xfrm>
        <a:prstGeom prst="line">
          <a:avLst/>
        </a:prstGeom>
        <a:solidFill>
          <a:schemeClr val="accent2">
            <a:hueOff val="-3031056"/>
            <a:satOff val="7774"/>
            <a:lumOff val="-785"/>
            <a:alphaOff val="0"/>
          </a:schemeClr>
        </a:solidFill>
        <a:ln w="9525" cap="rnd" cmpd="sng" algn="ctr">
          <a:solidFill>
            <a:schemeClr val="accent2">
              <a:hueOff val="-3031056"/>
              <a:satOff val="7774"/>
              <a:lumOff val="-78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D83B1B6B-6E3C-4048-8D4D-3B093E4284B8}">
      <dsp:nvSpPr>
        <dsp:cNvPr id="0" name=""/>
        <dsp:cNvSpPr/>
      </dsp:nvSpPr>
      <dsp:spPr>
        <a:xfrm>
          <a:off x="0" y="1265830"/>
          <a:ext cx="6798238" cy="126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pPr>
          <a:r>
            <a:rPr lang="en-US" sz="2100" b="0" kern="1200" dirty="0" smtClean="0">
              <a:latin typeface="Open Sans" panose="020B0606030504020204" pitchFamily="34" charset="0"/>
              <a:ea typeface="Open Sans" panose="020B0606030504020204" pitchFamily="34" charset="0"/>
              <a:cs typeface="Open Sans" panose="020B0606030504020204" pitchFamily="34" charset="0"/>
            </a:rPr>
            <a:t>6 families who joined in the last year started their connection to us through Mini </a:t>
          </a:r>
          <a:r>
            <a:rPr lang="en-US" sz="2100" b="0" kern="1200" dirty="0" err="1" smtClean="0">
              <a:latin typeface="Open Sans" panose="020B0606030504020204" pitchFamily="34" charset="0"/>
              <a:ea typeface="Open Sans" panose="020B0606030504020204" pitchFamily="34" charset="0"/>
              <a:cs typeface="Open Sans" panose="020B0606030504020204" pitchFamily="34" charset="0"/>
            </a:rPr>
            <a:t>Mensches</a:t>
          </a:r>
          <a:r>
            <a:rPr lang="en-US" sz="2100" b="0" kern="1200" dirty="0" smtClean="0">
              <a:latin typeface="Open Sans" panose="020B0606030504020204" pitchFamily="34" charset="0"/>
              <a:ea typeface="Open Sans" panose="020B0606030504020204" pitchFamily="34" charset="0"/>
              <a:cs typeface="Open Sans" panose="020B0606030504020204" pitchFamily="34" charset="0"/>
            </a:rPr>
            <a:t>.</a:t>
          </a:r>
          <a:endParaRPr lang="en-US" sz="21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265830"/>
        <a:ext cx="6798238" cy="1265830"/>
      </dsp:txXfrm>
    </dsp:sp>
    <dsp:sp modelId="{23AE6582-E1BE-45E5-96ED-FDD5BDC56792}">
      <dsp:nvSpPr>
        <dsp:cNvPr id="0" name=""/>
        <dsp:cNvSpPr/>
      </dsp:nvSpPr>
      <dsp:spPr>
        <a:xfrm>
          <a:off x="0" y="2531660"/>
          <a:ext cx="6798238" cy="0"/>
        </a:xfrm>
        <a:prstGeom prst="line">
          <a:avLst/>
        </a:prstGeom>
        <a:solidFill>
          <a:schemeClr val="accent2">
            <a:hueOff val="-6062113"/>
            <a:satOff val="15547"/>
            <a:lumOff val="-1569"/>
            <a:alphaOff val="0"/>
          </a:schemeClr>
        </a:solidFill>
        <a:ln w="9525" cap="rnd" cmpd="sng" algn="ctr">
          <a:solidFill>
            <a:schemeClr val="accent2">
              <a:hueOff val="-6062113"/>
              <a:satOff val="15547"/>
              <a:lumOff val="-1569"/>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F2DD1E3-9AB7-407F-9B26-3FE227692C60}">
      <dsp:nvSpPr>
        <dsp:cNvPr id="0" name=""/>
        <dsp:cNvSpPr/>
      </dsp:nvSpPr>
      <dsp:spPr>
        <a:xfrm>
          <a:off x="0" y="2531660"/>
          <a:ext cx="6798238" cy="126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pPr>
          <a:r>
            <a:rPr lang="en-US" sz="2100" b="0" kern="1200" dirty="0" smtClean="0">
              <a:latin typeface="Open Sans" panose="020B0606030504020204" pitchFamily="34" charset="0"/>
              <a:ea typeface="Open Sans" panose="020B0606030504020204" pitchFamily="34" charset="0"/>
              <a:cs typeface="Open Sans" panose="020B0606030504020204" pitchFamily="34" charset="0"/>
            </a:rPr>
            <a:t>An average of 8 families attended in-person Tot Shabbats.</a:t>
          </a:r>
          <a:endParaRPr lang="en-US" sz="21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2531660"/>
        <a:ext cx="6798238" cy="1265830"/>
      </dsp:txXfrm>
    </dsp:sp>
    <dsp:sp modelId="{FEBA8B23-9D67-4005-A003-65F464099311}">
      <dsp:nvSpPr>
        <dsp:cNvPr id="0" name=""/>
        <dsp:cNvSpPr/>
      </dsp:nvSpPr>
      <dsp:spPr>
        <a:xfrm>
          <a:off x="0" y="3797490"/>
          <a:ext cx="6798238"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ADBAD21-F087-43DF-818A-58346DACC9F7}">
      <dsp:nvSpPr>
        <dsp:cNvPr id="0" name=""/>
        <dsp:cNvSpPr/>
      </dsp:nvSpPr>
      <dsp:spPr>
        <a:xfrm>
          <a:off x="0" y="3797490"/>
          <a:ext cx="6798238" cy="126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100000"/>
            </a:lnSpc>
            <a:spcBef>
              <a:spcPct val="0"/>
            </a:spcBef>
            <a:spcAft>
              <a:spcPct val="35000"/>
            </a:spcAft>
          </a:pPr>
          <a:r>
            <a:rPr lang="en-US" sz="2100" b="0" kern="1200" dirty="0" smtClean="0">
              <a:latin typeface="Open Sans" panose="020B0606030504020204" pitchFamily="34" charset="0"/>
              <a:ea typeface="Open Sans" panose="020B0606030504020204" pitchFamily="34" charset="0"/>
              <a:cs typeface="Open Sans" panose="020B0606030504020204" pitchFamily="34" charset="0"/>
            </a:rPr>
            <a:t>Since going online, the pre-recorded Tot Shabbats have had an average of 50 views.</a:t>
          </a:r>
          <a:endParaRPr lang="en-US" sz="21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3797490"/>
        <a:ext cx="6798238" cy="1265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613"/>
          <a:ext cx="6769289"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613"/>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t>Religious School had 323 students enrolled this year. </a:t>
          </a:r>
          <a:endParaRPr lang="en-US" sz="1600" b="0" kern="1200" dirty="0"/>
        </a:p>
      </dsp:txBody>
      <dsp:txXfrm>
        <a:off x="0" y="613"/>
        <a:ext cx="6769289" cy="717307"/>
      </dsp:txXfrm>
    </dsp:sp>
    <dsp:sp modelId="{F3FF0092-A55C-46AD-9BDC-D9E0DB19DD54}">
      <dsp:nvSpPr>
        <dsp:cNvPr id="0" name=""/>
        <dsp:cNvSpPr/>
      </dsp:nvSpPr>
      <dsp:spPr>
        <a:xfrm>
          <a:off x="0" y="717920"/>
          <a:ext cx="6769289" cy="0"/>
        </a:xfrm>
        <a:prstGeom prst="line">
          <a:avLst/>
        </a:prstGeom>
        <a:solidFill>
          <a:schemeClr val="accent2">
            <a:hueOff val="-1515528"/>
            <a:satOff val="3887"/>
            <a:lumOff val="-392"/>
            <a:alphaOff val="0"/>
          </a:schemeClr>
        </a:solidFill>
        <a:ln w="9525" cap="rnd" cmpd="sng" algn="ctr">
          <a:solidFill>
            <a:schemeClr val="accent2">
              <a:hueOff val="-1515528"/>
              <a:satOff val="3887"/>
              <a:lumOff val="-39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EE90D14-20B2-40AD-867C-B74DFEDEF281}">
      <dsp:nvSpPr>
        <dsp:cNvPr id="0" name=""/>
        <dsp:cNvSpPr/>
      </dsp:nvSpPr>
      <dsp:spPr>
        <a:xfrm>
          <a:off x="0" y="717920"/>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t>The first day of virtual religious school had 286 students attend, more than an average day of Religious School.</a:t>
          </a:r>
          <a:endParaRPr lang="en-US" sz="1600" b="0" kern="1200" dirty="0"/>
        </a:p>
      </dsp:txBody>
      <dsp:txXfrm>
        <a:off x="0" y="717920"/>
        <a:ext cx="6769289" cy="717307"/>
      </dsp:txXfrm>
    </dsp:sp>
    <dsp:sp modelId="{7DA46205-1852-40AD-8B92-6B0F9163DFFD}">
      <dsp:nvSpPr>
        <dsp:cNvPr id="0" name=""/>
        <dsp:cNvSpPr/>
      </dsp:nvSpPr>
      <dsp:spPr>
        <a:xfrm>
          <a:off x="0" y="1435227"/>
          <a:ext cx="6769289" cy="0"/>
        </a:xfrm>
        <a:prstGeom prst="line">
          <a:avLst/>
        </a:prstGeom>
        <a:solidFill>
          <a:schemeClr val="accent2">
            <a:hueOff val="-3031056"/>
            <a:satOff val="7774"/>
            <a:lumOff val="-785"/>
            <a:alphaOff val="0"/>
          </a:schemeClr>
        </a:solidFill>
        <a:ln w="9525" cap="rnd" cmpd="sng" algn="ctr">
          <a:solidFill>
            <a:schemeClr val="accent2">
              <a:hueOff val="-3031056"/>
              <a:satOff val="7774"/>
              <a:lumOff val="-78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55BBD2A-453A-4AC2-9515-844A4FBADEDA}">
      <dsp:nvSpPr>
        <dsp:cNvPr id="0" name=""/>
        <dsp:cNvSpPr/>
      </dsp:nvSpPr>
      <dsp:spPr>
        <a:xfrm>
          <a:off x="0" y="1435227"/>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t>Average attendance went from 82% to 76% once Religious School went online. </a:t>
          </a:r>
          <a:endParaRPr lang="en-US" sz="1600" b="0" kern="1200" dirty="0"/>
        </a:p>
      </dsp:txBody>
      <dsp:txXfrm>
        <a:off x="0" y="1435227"/>
        <a:ext cx="6769289" cy="717307"/>
      </dsp:txXfrm>
    </dsp:sp>
    <dsp:sp modelId="{B6682269-A845-6E41-9BE5-F15128675201}">
      <dsp:nvSpPr>
        <dsp:cNvPr id="0" name=""/>
        <dsp:cNvSpPr/>
      </dsp:nvSpPr>
      <dsp:spPr>
        <a:xfrm>
          <a:off x="0" y="2152534"/>
          <a:ext cx="6769289" cy="0"/>
        </a:xfrm>
        <a:prstGeom prst="line">
          <a:avLst/>
        </a:prstGeom>
        <a:solidFill>
          <a:schemeClr val="accent2">
            <a:hueOff val="-4546584"/>
            <a:satOff val="11660"/>
            <a:lumOff val="-1177"/>
            <a:alphaOff val="0"/>
          </a:schemeClr>
        </a:solidFill>
        <a:ln w="9525" cap="rnd" cmpd="sng" algn="ctr">
          <a:solidFill>
            <a:schemeClr val="accent2">
              <a:hueOff val="-4546584"/>
              <a:satOff val="11660"/>
              <a:lumOff val="-1177"/>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98F729D-14CA-1448-A52F-24A02E051745}">
      <dsp:nvSpPr>
        <dsp:cNvPr id="0" name=""/>
        <dsp:cNvSpPr/>
      </dsp:nvSpPr>
      <dsp:spPr>
        <a:xfrm>
          <a:off x="0" y="2152534"/>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Since going online, </a:t>
          </a:r>
          <a:r>
            <a:rPr lang="en-US" sz="1600" kern="1200" dirty="0" err="1" smtClean="0"/>
            <a:t>Mishpacha</a:t>
          </a:r>
          <a:r>
            <a:rPr lang="en-US" sz="1600" kern="1200" dirty="0" smtClean="0"/>
            <a:t> </a:t>
          </a:r>
          <a:r>
            <a:rPr lang="en-US" sz="1600" kern="1200" dirty="0" err="1" smtClean="0"/>
            <a:t>Minyan</a:t>
          </a:r>
          <a:r>
            <a:rPr lang="en-US" sz="1600" kern="1200" dirty="0" smtClean="0"/>
            <a:t> has had 60-70 families participate on average.</a:t>
          </a:r>
          <a:endParaRPr lang="en-US" sz="1600" kern="1200" dirty="0"/>
        </a:p>
      </dsp:txBody>
      <dsp:txXfrm>
        <a:off x="0" y="2152534"/>
        <a:ext cx="6769289" cy="717307"/>
      </dsp:txXfrm>
    </dsp:sp>
    <dsp:sp modelId="{D1894A20-DB91-634C-8782-9C8A13103FF6}">
      <dsp:nvSpPr>
        <dsp:cNvPr id="0" name=""/>
        <dsp:cNvSpPr/>
      </dsp:nvSpPr>
      <dsp:spPr>
        <a:xfrm>
          <a:off x="0" y="2869841"/>
          <a:ext cx="6769289" cy="0"/>
        </a:xfrm>
        <a:prstGeom prst="line">
          <a:avLst/>
        </a:prstGeom>
        <a:solidFill>
          <a:schemeClr val="accent2">
            <a:hueOff val="-6062113"/>
            <a:satOff val="15547"/>
            <a:lumOff val="-1569"/>
            <a:alphaOff val="0"/>
          </a:schemeClr>
        </a:solidFill>
        <a:ln w="9525" cap="rnd" cmpd="sng" algn="ctr">
          <a:solidFill>
            <a:schemeClr val="accent2">
              <a:hueOff val="-6062113"/>
              <a:satOff val="15547"/>
              <a:lumOff val="-1569"/>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705F7BA-757C-6549-9C73-2326015D6723}">
      <dsp:nvSpPr>
        <dsp:cNvPr id="0" name=""/>
        <dsp:cNvSpPr/>
      </dsp:nvSpPr>
      <dsp:spPr>
        <a:xfrm>
          <a:off x="0" y="2869841"/>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44 teens went on our out of state trips this year, 9 were not enrolled in Religious School.</a:t>
          </a:r>
          <a:endParaRPr lang="en-US" sz="1600" kern="1200" dirty="0"/>
        </a:p>
      </dsp:txBody>
      <dsp:txXfrm>
        <a:off x="0" y="2869841"/>
        <a:ext cx="6769289" cy="717307"/>
      </dsp:txXfrm>
    </dsp:sp>
    <dsp:sp modelId="{57C50479-D16E-4F4A-9A16-8244BBFF8EF2}">
      <dsp:nvSpPr>
        <dsp:cNvPr id="0" name=""/>
        <dsp:cNvSpPr/>
      </dsp:nvSpPr>
      <dsp:spPr>
        <a:xfrm>
          <a:off x="0" y="3587148"/>
          <a:ext cx="6769289" cy="0"/>
        </a:xfrm>
        <a:prstGeom prst="line">
          <a:avLst/>
        </a:prstGeom>
        <a:solidFill>
          <a:schemeClr val="accent2">
            <a:hueOff val="-7577640"/>
            <a:satOff val="19434"/>
            <a:lumOff val="-1962"/>
            <a:alphaOff val="0"/>
          </a:schemeClr>
        </a:solidFill>
        <a:ln w="9525" cap="rnd" cmpd="sng" algn="ctr">
          <a:solidFill>
            <a:schemeClr val="accent2">
              <a:hueOff val="-7577640"/>
              <a:satOff val="19434"/>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5C12EB3-F696-465B-A63B-43D7CBBCC186}">
      <dsp:nvSpPr>
        <dsp:cNvPr id="0" name=""/>
        <dsp:cNvSpPr/>
      </dsp:nvSpPr>
      <dsp:spPr>
        <a:xfrm>
          <a:off x="0" y="3587148"/>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PARTY opened Leadership Council as an entryway to teen leadership; all members ran for a position for the 2020-2021 year. </a:t>
          </a:r>
          <a:endParaRPr lang="en-US" sz="1600" kern="1200" dirty="0"/>
        </a:p>
      </dsp:txBody>
      <dsp:txXfrm>
        <a:off x="0" y="3587148"/>
        <a:ext cx="6769289" cy="717307"/>
      </dsp:txXfrm>
    </dsp:sp>
    <dsp:sp modelId="{2AF33F46-2062-4A84-8CB7-23078BCC95B0}">
      <dsp:nvSpPr>
        <dsp:cNvPr id="0" name=""/>
        <dsp:cNvSpPr/>
      </dsp:nvSpPr>
      <dsp:spPr>
        <a:xfrm>
          <a:off x="0" y="4304455"/>
          <a:ext cx="6769289"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771685B-D00A-49B0-933A-25E61AB03CEE}">
      <dsp:nvSpPr>
        <dsp:cNvPr id="0" name=""/>
        <dsp:cNvSpPr/>
      </dsp:nvSpPr>
      <dsp:spPr>
        <a:xfrm>
          <a:off x="0" y="4304455"/>
          <a:ext cx="6769289" cy="7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err="1" smtClean="0"/>
            <a:t>Dor</a:t>
          </a:r>
          <a:r>
            <a:rPr lang="en-US" sz="1600" kern="1200" dirty="0" smtClean="0"/>
            <a:t> </a:t>
          </a:r>
          <a:r>
            <a:rPr lang="en-US" sz="1600" kern="1200" dirty="0" err="1" smtClean="0"/>
            <a:t>Chadash</a:t>
          </a:r>
          <a:r>
            <a:rPr lang="en-US" sz="1600" kern="1200" dirty="0" smtClean="0"/>
            <a:t> had an average of 15 students per event.</a:t>
          </a:r>
          <a:endParaRPr lang="en-US" sz="1600" kern="1200" dirty="0"/>
        </a:p>
      </dsp:txBody>
      <dsp:txXfrm>
        <a:off x="0" y="4304455"/>
        <a:ext cx="6769289" cy="7173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2452"/>
          <a:ext cx="6756022"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2452"/>
          <a:ext cx="6756022" cy="83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l" defTabSz="844550">
            <a:lnSpc>
              <a:spcPct val="100000"/>
            </a:lnSpc>
            <a:spcBef>
              <a:spcPct val="0"/>
            </a:spcBef>
            <a:spcAft>
              <a:spcPct val="35000"/>
            </a:spcAft>
          </a:pPr>
          <a:r>
            <a:rPr lang="en-US" sz="1900" kern="1200" dirty="0" smtClean="0">
              <a:latin typeface="Open Sans" panose="020B0606030504020204" pitchFamily="34" charset="0"/>
              <a:ea typeface="Open Sans" panose="020B0606030504020204" pitchFamily="34" charset="0"/>
              <a:cs typeface="Open Sans" panose="020B0606030504020204" pitchFamily="34" charset="0"/>
            </a:rPr>
            <a:t>518 families gave tributes this year.</a:t>
          </a:r>
          <a:endParaRPr lang="en-US" sz="19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2452"/>
        <a:ext cx="6756022" cy="836245"/>
      </dsp:txXfrm>
    </dsp:sp>
    <dsp:sp modelId="{AD9A0CA5-C0C1-4B91-9818-C2CD4BC45324}">
      <dsp:nvSpPr>
        <dsp:cNvPr id="0" name=""/>
        <dsp:cNvSpPr/>
      </dsp:nvSpPr>
      <dsp:spPr>
        <a:xfrm>
          <a:off x="0" y="838697"/>
          <a:ext cx="6756022" cy="0"/>
        </a:xfrm>
        <a:prstGeom prst="line">
          <a:avLst/>
        </a:prstGeom>
        <a:solidFill>
          <a:schemeClr val="accent2">
            <a:hueOff val="-1818634"/>
            <a:satOff val="4664"/>
            <a:lumOff val="-471"/>
            <a:alphaOff val="0"/>
          </a:schemeClr>
        </a:solidFill>
        <a:ln w="9525" cap="rnd" cmpd="sng" algn="ctr">
          <a:solidFill>
            <a:schemeClr val="accent2">
              <a:hueOff val="-1818634"/>
              <a:satOff val="4664"/>
              <a:lumOff val="-471"/>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9FA7978-98FE-4ED8-ACD2-9F2C5830A128}">
      <dsp:nvSpPr>
        <dsp:cNvPr id="0" name=""/>
        <dsp:cNvSpPr/>
      </dsp:nvSpPr>
      <dsp:spPr>
        <a:xfrm>
          <a:off x="0" y="838697"/>
          <a:ext cx="6756022" cy="83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100000"/>
            </a:lnSpc>
            <a:spcBef>
              <a:spcPct val="0"/>
            </a:spcBef>
            <a:spcAft>
              <a:spcPct val="35000"/>
            </a:spcAft>
          </a:pPr>
          <a:r>
            <a:rPr lang="en-US" sz="1900" kern="1200" dirty="0" smtClean="0">
              <a:latin typeface="Open Sans" panose="020B0606030504020204" pitchFamily="34" charset="0"/>
              <a:ea typeface="Open Sans" panose="020B0606030504020204" pitchFamily="34" charset="0"/>
              <a:cs typeface="Open Sans" panose="020B0606030504020204" pitchFamily="34" charset="0"/>
            </a:rPr>
            <a:t>58 families participated in Every Family Initiative (EFI).</a:t>
          </a:r>
        </a:p>
      </dsp:txBody>
      <dsp:txXfrm>
        <a:off x="0" y="838697"/>
        <a:ext cx="6756022" cy="836245"/>
      </dsp:txXfrm>
    </dsp:sp>
    <dsp:sp modelId="{F06513F6-8665-41E0-8A1C-11575CB5E2A6}">
      <dsp:nvSpPr>
        <dsp:cNvPr id="0" name=""/>
        <dsp:cNvSpPr/>
      </dsp:nvSpPr>
      <dsp:spPr>
        <a:xfrm>
          <a:off x="0" y="1674942"/>
          <a:ext cx="6756022" cy="0"/>
        </a:xfrm>
        <a:prstGeom prst="line">
          <a:avLst/>
        </a:prstGeom>
        <a:solidFill>
          <a:schemeClr val="accent2">
            <a:hueOff val="-3637267"/>
            <a:satOff val="9328"/>
            <a:lumOff val="-942"/>
            <a:alphaOff val="0"/>
          </a:schemeClr>
        </a:solidFill>
        <a:ln w="9525" cap="rnd" cmpd="sng" algn="ctr">
          <a:solidFill>
            <a:schemeClr val="accent2">
              <a:hueOff val="-3637267"/>
              <a:satOff val="9328"/>
              <a:lumOff val="-94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741ECE6-C19C-4E50-ADF1-897DF93FE7F5}">
      <dsp:nvSpPr>
        <dsp:cNvPr id="0" name=""/>
        <dsp:cNvSpPr/>
      </dsp:nvSpPr>
      <dsp:spPr>
        <a:xfrm>
          <a:off x="0" y="1674942"/>
          <a:ext cx="6756022" cy="83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100000"/>
            </a:lnSpc>
            <a:spcBef>
              <a:spcPct val="0"/>
            </a:spcBef>
            <a:spcAft>
              <a:spcPct val="35000"/>
            </a:spcAft>
          </a:pPr>
          <a:r>
            <a:rPr lang="en-US" sz="1900" kern="1200" dirty="0" smtClean="0">
              <a:latin typeface="Open Sans" panose="020B0606030504020204" pitchFamily="34" charset="0"/>
              <a:ea typeface="Open Sans" panose="020B0606030504020204" pitchFamily="34" charset="0"/>
              <a:cs typeface="Open Sans" panose="020B0606030504020204" pitchFamily="34" charset="0"/>
            </a:rPr>
            <a:t>Taste of Temple raised $185,000.</a:t>
          </a:r>
        </a:p>
      </dsp:txBody>
      <dsp:txXfrm>
        <a:off x="0" y="1674942"/>
        <a:ext cx="6756022" cy="836245"/>
      </dsp:txXfrm>
    </dsp:sp>
    <dsp:sp modelId="{8A1AE40E-32D2-4FB6-BF93-28CE67DBDE85}">
      <dsp:nvSpPr>
        <dsp:cNvPr id="0" name=""/>
        <dsp:cNvSpPr/>
      </dsp:nvSpPr>
      <dsp:spPr>
        <a:xfrm>
          <a:off x="0" y="2511187"/>
          <a:ext cx="6756022" cy="0"/>
        </a:xfrm>
        <a:prstGeom prst="line">
          <a:avLst/>
        </a:prstGeom>
        <a:solidFill>
          <a:schemeClr val="accent2">
            <a:hueOff val="-5455901"/>
            <a:satOff val="13993"/>
            <a:lumOff val="-1412"/>
            <a:alphaOff val="0"/>
          </a:schemeClr>
        </a:solidFill>
        <a:ln w="9525" cap="rnd" cmpd="sng" algn="ctr">
          <a:solidFill>
            <a:schemeClr val="accent2">
              <a:hueOff val="-5455901"/>
              <a:satOff val="13993"/>
              <a:lumOff val="-141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410140B-814D-41D7-B7E8-BAC9359053F1}">
      <dsp:nvSpPr>
        <dsp:cNvPr id="0" name=""/>
        <dsp:cNvSpPr/>
      </dsp:nvSpPr>
      <dsp:spPr>
        <a:xfrm>
          <a:off x="0" y="2511187"/>
          <a:ext cx="6756022" cy="83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100000"/>
            </a:lnSpc>
            <a:spcBef>
              <a:spcPct val="0"/>
            </a:spcBef>
            <a:spcAft>
              <a:spcPct val="35000"/>
            </a:spcAft>
          </a:pPr>
          <a:r>
            <a:rPr lang="en-US" sz="1900" kern="1200" smtClean="0">
              <a:latin typeface="Open Sans" panose="020B0606030504020204" pitchFamily="34" charset="0"/>
              <a:ea typeface="Open Sans" panose="020B0606030504020204" pitchFamily="34" charset="0"/>
              <a:cs typeface="Open Sans" panose="020B0606030504020204" pitchFamily="34" charset="0"/>
            </a:rPr>
            <a:t>361 people attended Taste of Temple.</a:t>
          </a:r>
          <a:endParaRPr lang="en-US" sz="1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2511187"/>
        <a:ext cx="6756022" cy="836245"/>
      </dsp:txXfrm>
    </dsp:sp>
    <dsp:sp modelId="{B74A151F-7047-477F-9797-9463A656F35A}">
      <dsp:nvSpPr>
        <dsp:cNvPr id="0" name=""/>
        <dsp:cNvSpPr/>
      </dsp:nvSpPr>
      <dsp:spPr>
        <a:xfrm>
          <a:off x="0" y="3347433"/>
          <a:ext cx="6756022" cy="0"/>
        </a:xfrm>
        <a:prstGeom prst="line">
          <a:avLst/>
        </a:prstGeom>
        <a:solidFill>
          <a:schemeClr val="accent2">
            <a:hueOff val="-7274535"/>
            <a:satOff val="18657"/>
            <a:lumOff val="-1883"/>
            <a:alphaOff val="0"/>
          </a:schemeClr>
        </a:solidFill>
        <a:ln w="9525" cap="rnd" cmpd="sng" algn="ctr">
          <a:solidFill>
            <a:schemeClr val="accent2">
              <a:hueOff val="-7274535"/>
              <a:satOff val="18657"/>
              <a:lumOff val="-1883"/>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135351C7-BAD5-4395-8032-662EBF4895DB}">
      <dsp:nvSpPr>
        <dsp:cNvPr id="0" name=""/>
        <dsp:cNvSpPr/>
      </dsp:nvSpPr>
      <dsp:spPr>
        <a:xfrm>
          <a:off x="0" y="3347433"/>
          <a:ext cx="6756022" cy="83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100000"/>
            </a:lnSpc>
            <a:spcBef>
              <a:spcPct val="0"/>
            </a:spcBef>
            <a:spcAft>
              <a:spcPct val="35000"/>
            </a:spcAft>
          </a:pPr>
          <a:r>
            <a:rPr lang="en-US" sz="1900" kern="1200" dirty="0" smtClean="0">
              <a:latin typeface="Open Sans" panose="020B0606030504020204" pitchFamily="34" charset="0"/>
              <a:ea typeface="Open Sans" panose="020B0606030504020204" pitchFamily="34" charset="0"/>
              <a:cs typeface="Open Sans" panose="020B0606030504020204" pitchFamily="34" charset="0"/>
            </a:rPr>
            <a:t>59 donors gave $132,500 in Taste of Temple sponsorship.</a:t>
          </a:r>
          <a:endParaRPr lang="en-US" sz="1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3347433"/>
        <a:ext cx="6756022" cy="836245"/>
      </dsp:txXfrm>
    </dsp:sp>
    <dsp:sp modelId="{1E2010FA-FBBC-47AA-89DE-43B95B76981C}">
      <dsp:nvSpPr>
        <dsp:cNvPr id="0" name=""/>
        <dsp:cNvSpPr/>
      </dsp:nvSpPr>
      <dsp:spPr>
        <a:xfrm>
          <a:off x="0" y="4183678"/>
          <a:ext cx="6756022"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287E9DC-732E-488A-AF0C-CCB2F43FCD0F}">
      <dsp:nvSpPr>
        <dsp:cNvPr id="0" name=""/>
        <dsp:cNvSpPr/>
      </dsp:nvSpPr>
      <dsp:spPr>
        <a:xfrm>
          <a:off x="0" y="4183678"/>
          <a:ext cx="6756022" cy="83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100000"/>
            </a:lnSpc>
            <a:spcBef>
              <a:spcPct val="0"/>
            </a:spcBef>
            <a:spcAft>
              <a:spcPct val="35000"/>
            </a:spcAft>
          </a:pPr>
          <a:r>
            <a:rPr lang="en-US" sz="1900" kern="1200" dirty="0" smtClean="0">
              <a:latin typeface="Open Sans" panose="020B0606030504020204" pitchFamily="34" charset="0"/>
              <a:ea typeface="Open Sans" panose="020B0606030504020204" pitchFamily="34" charset="0"/>
              <a:cs typeface="Open Sans" panose="020B0606030504020204" pitchFamily="34" charset="0"/>
            </a:rPr>
            <a:t>We have 145 Legacy Circle members.</a:t>
          </a:r>
          <a:endParaRPr lang="en-US" sz="1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4183678"/>
        <a:ext cx="6756022" cy="836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2472"/>
          <a:ext cx="6798238"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2472"/>
          <a:ext cx="6798238" cy="84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100000"/>
            </a:lnSpc>
            <a:spcBef>
              <a:spcPct val="0"/>
            </a:spcBef>
            <a:spcAft>
              <a:spcPct val="35000"/>
            </a:spcAft>
          </a:pPr>
          <a:r>
            <a:rPr lang="en-US" sz="1700" kern="1200" dirty="0" smtClean="0">
              <a:latin typeface="Open Sans" panose="020B0606030504020204" pitchFamily="34" charset="0"/>
              <a:ea typeface="Open Sans" panose="020B0606030504020204" pitchFamily="34" charset="0"/>
              <a:cs typeface="Open Sans" panose="020B0606030504020204" pitchFamily="34" charset="0"/>
            </a:rPr>
            <a:t>Congresswoman Suzanne </a:t>
          </a:r>
          <a:r>
            <a:rPr lang="en-US" sz="1700" kern="1200" dirty="0" err="1" smtClean="0">
              <a:latin typeface="Open Sans" panose="020B0606030504020204" pitchFamily="34" charset="0"/>
              <a:ea typeface="Open Sans" panose="020B0606030504020204" pitchFamily="34" charset="0"/>
              <a:cs typeface="Open Sans" panose="020B0606030504020204" pitchFamily="34" charset="0"/>
            </a:rPr>
            <a:t>Bonamici</a:t>
          </a:r>
          <a:r>
            <a:rPr lang="en-US" sz="1700" kern="1200" dirty="0" smtClean="0">
              <a:latin typeface="Open Sans" panose="020B0606030504020204" pitchFamily="34" charset="0"/>
              <a:ea typeface="Open Sans" panose="020B0606030504020204" pitchFamily="34" charset="0"/>
              <a:cs typeface="Open Sans" panose="020B0606030504020204" pitchFamily="34" charset="0"/>
            </a:rPr>
            <a:t> participated in a Q &amp; A.</a:t>
          </a:r>
          <a:endParaRPr lang="en-US" sz="17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2472"/>
        <a:ext cx="6798238" cy="843062"/>
      </dsp:txXfrm>
    </dsp:sp>
    <dsp:sp modelId="{0DAB3897-0D89-4A73-BBF8-A62B9DBDF44F}">
      <dsp:nvSpPr>
        <dsp:cNvPr id="0" name=""/>
        <dsp:cNvSpPr/>
      </dsp:nvSpPr>
      <dsp:spPr>
        <a:xfrm>
          <a:off x="0" y="845534"/>
          <a:ext cx="6798238" cy="0"/>
        </a:xfrm>
        <a:prstGeom prst="line">
          <a:avLst/>
        </a:prstGeom>
        <a:solidFill>
          <a:schemeClr val="accent2">
            <a:hueOff val="-1818634"/>
            <a:satOff val="4664"/>
            <a:lumOff val="-471"/>
            <a:alphaOff val="0"/>
          </a:schemeClr>
        </a:solidFill>
        <a:ln w="9525" cap="rnd" cmpd="sng" algn="ctr">
          <a:solidFill>
            <a:schemeClr val="accent2">
              <a:hueOff val="-1818634"/>
              <a:satOff val="4664"/>
              <a:lumOff val="-471"/>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2B78DF1-FBD6-4D50-B7DD-324D7757A67B}">
      <dsp:nvSpPr>
        <dsp:cNvPr id="0" name=""/>
        <dsp:cNvSpPr/>
      </dsp:nvSpPr>
      <dsp:spPr>
        <a:xfrm>
          <a:off x="0" y="845534"/>
          <a:ext cx="6798238" cy="84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100000"/>
            </a:lnSpc>
            <a:spcBef>
              <a:spcPct val="0"/>
            </a:spcBef>
            <a:spcAft>
              <a:spcPct val="35000"/>
            </a:spcAft>
          </a:pPr>
          <a:r>
            <a:rPr lang="en-US" sz="1700" kern="1200" dirty="0" smtClean="0">
              <a:latin typeface="Open Sans" panose="020B0606030504020204" pitchFamily="34" charset="0"/>
              <a:ea typeface="Open Sans" panose="020B0606030504020204" pitchFamily="34" charset="0"/>
              <a:cs typeface="Open Sans" panose="020B0606030504020204" pitchFamily="34" charset="0"/>
            </a:rPr>
            <a:t>Architect Henry </a:t>
          </a:r>
          <a:r>
            <a:rPr lang="en-US" sz="1700" kern="1200" dirty="0" err="1" smtClean="0">
              <a:latin typeface="Open Sans" panose="020B0606030504020204" pitchFamily="34" charset="0"/>
              <a:ea typeface="Open Sans" panose="020B0606030504020204" pitchFamily="34" charset="0"/>
              <a:cs typeface="Open Sans" panose="020B0606030504020204" pitchFamily="34" charset="0"/>
            </a:rPr>
            <a:t>Kunowski</a:t>
          </a:r>
          <a:r>
            <a:rPr lang="en-US" sz="1700" kern="1200" dirty="0" smtClean="0">
              <a:latin typeface="Open Sans" panose="020B0606030504020204" pitchFamily="34" charset="0"/>
              <a:ea typeface="Open Sans" panose="020B0606030504020204" pitchFamily="34" charset="0"/>
              <a:cs typeface="Open Sans" panose="020B0606030504020204" pitchFamily="34" charset="0"/>
            </a:rPr>
            <a:t> and architectural historian Thomas </a:t>
          </a:r>
          <a:r>
            <a:rPr lang="en-US" sz="1700" kern="1200" dirty="0" err="1" smtClean="0">
              <a:latin typeface="Open Sans" panose="020B0606030504020204" pitchFamily="34" charset="0"/>
              <a:ea typeface="Open Sans" panose="020B0606030504020204" pitchFamily="34" charset="0"/>
              <a:cs typeface="Open Sans" panose="020B0606030504020204" pitchFamily="34" charset="0"/>
            </a:rPr>
            <a:t>Hubka</a:t>
          </a:r>
          <a:r>
            <a:rPr lang="en-US" sz="1700" kern="1200" dirty="0" smtClean="0">
              <a:latin typeface="Open Sans" panose="020B0606030504020204" pitchFamily="34" charset="0"/>
              <a:ea typeface="Open Sans" panose="020B0606030504020204" pitchFamily="34" charset="0"/>
              <a:cs typeface="Open Sans" panose="020B0606030504020204" pitchFamily="34" charset="0"/>
            </a:rPr>
            <a:t> presented on the Art of Wooden Synagogues in Poland.</a:t>
          </a:r>
          <a:endParaRPr lang="en-US" sz="17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845534"/>
        <a:ext cx="6798238" cy="843062"/>
      </dsp:txXfrm>
    </dsp:sp>
    <dsp:sp modelId="{587EF89F-9367-491B-80CD-E84FC334D1BF}">
      <dsp:nvSpPr>
        <dsp:cNvPr id="0" name=""/>
        <dsp:cNvSpPr/>
      </dsp:nvSpPr>
      <dsp:spPr>
        <a:xfrm>
          <a:off x="0" y="1688597"/>
          <a:ext cx="6798238" cy="0"/>
        </a:xfrm>
        <a:prstGeom prst="line">
          <a:avLst/>
        </a:prstGeom>
        <a:solidFill>
          <a:schemeClr val="accent2">
            <a:hueOff val="-3637267"/>
            <a:satOff val="9328"/>
            <a:lumOff val="-942"/>
            <a:alphaOff val="0"/>
          </a:schemeClr>
        </a:solidFill>
        <a:ln w="9525" cap="rnd" cmpd="sng" algn="ctr">
          <a:solidFill>
            <a:schemeClr val="accent2">
              <a:hueOff val="-3637267"/>
              <a:satOff val="9328"/>
              <a:lumOff val="-94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763428A7-0256-412C-ABBB-C43A27E931B5}">
      <dsp:nvSpPr>
        <dsp:cNvPr id="0" name=""/>
        <dsp:cNvSpPr/>
      </dsp:nvSpPr>
      <dsp:spPr>
        <a:xfrm>
          <a:off x="0" y="1688597"/>
          <a:ext cx="6798238" cy="84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100000"/>
            </a:lnSpc>
            <a:spcBef>
              <a:spcPct val="0"/>
            </a:spcBef>
            <a:spcAft>
              <a:spcPct val="35000"/>
            </a:spcAft>
          </a:pPr>
          <a:r>
            <a:rPr lang="en-US" sz="1700" b="0" kern="1200" dirty="0" smtClean="0">
              <a:latin typeface="Open Sans" panose="020B0606030504020204" pitchFamily="34" charset="0"/>
              <a:ea typeface="Open Sans" panose="020B0606030504020204" pitchFamily="34" charset="0"/>
              <a:cs typeface="Open Sans" panose="020B0606030504020204" pitchFamily="34" charset="0"/>
            </a:rPr>
            <a:t>A conversation and book signing by investigative reporter and author of “Race Against Time,” by Jerry Mitchel was held.</a:t>
          </a:r>
          <a:endParaRPr lang="en-US" sz="17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688597"/>
        <a:ext cx="6798238" cy="843062"/>
      </dsp:txXfrm>
    </dsp:sp>
    <dsp:sp modelId="{190A6B0C-A454-4977-8AFC-1C263D796487}">
      <dsp:nvSpPr>
        <dsp:cNvPr id="0" name=""/>
        <dsp:cNvSpPr/>
      </dsp:nvSpPr>
      <dsp:spPr>
        <a:xfrm>
          <a:off x="0" y="2531659"/>
          <a:ext cx="6798238" cy="0"/>
        </a:xfrm>
        <a:prstGeom prst="line">
          <a:avLst/>
        </a:prstGeom>
        <a:solidFill>
          <a:schemeClr val="accent2">
            <a:hueOff val="-5455901"/>
            <a:satOff val="13993"/>
            <a:lumOff val="-1412"/>
            <a:alphaOff val="0"/>
          </a:schemeClr>
        </a:solidFill>
        <a:ln w="9525" cap="rnd" cmpd="sng" algn="ctr">
          <a:solidFill>
            <a:schemeClr val="accent2">
              <a:hueOff val="-5455901"/>
              <a:satOff val="13993"/>
              <a:lumOff val="-141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C4A7EBB-FF73-4D43-BDDB-0F512D8F8E38}">
      <dsp:nvSpPr>
        <dsp:cNvPr id="0" name=""/>
        <dsp:cNvSpPr/>
      </dsp:nvSpPr>
      <dsp:spPr>
        <a:xfrm>
          <a:off x="0" y="2531660"/>
          <a:ext cx="6798238" cy="84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100000"/>
            </a:lnSpc>
            <a:spcBef>
              <a:spcPct val="0"/>
            </a:spcBef>
            <a:spcAft>
              <a:spcPct val="35000"/>
            </a:spcAft>
          </a:pPr>
          <a:r>
            <a:rPr lang="en-US" sz="1700" kern="1200" dirty="0" smtClean="0">
              <a:latin typeface="Open Sans" panose="020B0606030504020204" pitchFamily="34" charset="0"/>
              <a:ea typeface="Open Sans" panose="020B0606030504020204" pitchFamily="34" charset="0"/>
              <a:cs typeface="Open Sans" panose="020B0606030504020204" pitchFamily="34" charset="0"/>
            </a:rPr>
            <a:t>They also engaged in and plan to continue to engage in discussions around prophets of both Judaism and other religions.</a:t>
          </a:r>
        </a:p>
      </dsp:txBody>
      <dsp:txXfrm>
        <a:off x="0" y="2531660"/>
        <a:ext cx="6798238" cy="843062"/>
      </dsp:txXfrm>
    </dsp:sp>
    <dsp:sp modelId="{62676527-EFD6-4E81-B7BB-440A11996650}">
      <dsp:nvSpPr>
        <dsp:cNvPr id="0" name=""/>
        <dsp:cNvSpPr/>
      </dsp:nvSpPr>
      <dsp:spPr>
        <a:xfrm>
          <a:off x="0" y="3374722"/>
          <a:ext cx="6798238" cy="0"/>
        </a:xfrm>
        <a:prstGeom prst="line">
          <a:avLst/>
        </a:prstGeom>
        <a:solidFill>
          <a:schemeClr val="accent2">
            <a:hueOff val="-7274535"/>
            <a:satOff val="18657"/>
            <a:lumOff val="-1883"/>
            <a:alphaOff val="0"/>
          </a:schemeClr>
        </a:solidFill>
        <a:ln w="9525" cap="rnd" cmpd="sng" algn="ctr">
          <a:solidFill>
            <a:schemeClr val="accent2">
              <a:hueOff val="-7274535"/>
              <a:satOff val="18657"/>
              <a:lumOff val="-1883"/>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7CA9989D-0B1B-423D-85AE-AF07CE9FF06B}">
      <dsp:nvSpPr>
        <dsp:cNvPr id="0" name=""/>
        <dsp:cNvSpPr/>
      </dsp:nvSpPr>
      <dsp:spPr>
        <a:xfrm>
          <a:off x="0" y="3374722"/>
          <a:ext cx="6798238" cy="84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100000"/>
            </a:lnSpc>
            <a:spcBef>
              <a:spcPct val="0"/>
            </a:spcBef>
            <a:spcAft>
              <a:spcPct val="35000"/>
            </a:spcAft>
          </a:pPr>
          <a:r>
            <a:rPr lang="en-US" sz="1700" kern="1200" dirty="0" smtClean="0">
              <a:latin typeface="Open Sans" panose="020B0606030504020204" pitchFamily="34" charset="0"/>
              <a:ea typeface="Open Sans" panose="020B0606030504020204" pitchFamily="34" charset="0"/>
              <a:cs typeface="Open Sans" panose="020B0606030504020204" pitchFamily="34" charset="0"/>
            </a:rPr>
            <a:t>Ron Silver presented on the influence of Jewish Prophets on the Leaders of the Civil Rights Movement.</a:t>
          </a:r>
        </a:p>
      </dsp:txBody>
      <dsp:txXfrm>
        <a:off x="0" y="3374722"/>
        <a:ext cx="6798238" cy="843062"/>
      </dsp:txXfrm>
    </dsp:sp>
    <dsp:sp modelId="{D1894A20-DB91-634C-8782-9C8A13103FF6}">
      <dsp:nvSpPr>
        <dsp:cNvPr id="0" name=""/>
        <dsp:cNvSpPr/>
      </dsp:nvSpPr>
      <dsp:spPr>
        <a:xfrm>
          <a:off x="0" y="4217785"/>
          <a:ext cx="6798238"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705F7BA-757C-6549-9C73-2326015D6723}">
      <dsp:nvSpPr>
        <dsp:cNvPr id="0" name=""/>
        <dsp:cNvSpPr/>
      </dsp:nvSpPr>
      <dsp:spPr>
        <a:xfrm>
          <a:off x="0" y="4217785"/>
          <a:ext cx="6798238" cy="84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100000"/>
            </a:lnSpc>
            <a:spcBef>
              <a:spcPct val="0"/>
            </a:spcBef>
            <a:spcAft>
              <a:spcPct val="35000"/>
            </a:spcAft>
          </a:pPr>
          <a:r>
            <a:rPr lang="en-US" sz="1700" kern="1200" dirty="0" smtClean="0">
              <a:latin typeface="Open Sans" panose="020B0606030504020204" pitchFamily="34" charset="0"/>
              <a:ea typeface="Open Sans" panose="020B0606030504020204" pitchFamily="34" charset="0"/>
              <a:cs typeface="Open Sans" panose="020B0606030504020204" pitchFamily="34" charset="0"/>
            </a:rPr>
            <a:t>Several programs including the Spring 2021 trip to Warsaw, Krakow, Berlin, and Prague were put on hold</a:t>
          </a:r>
          <a:r>
            <a:rPr lang="en-US" sz="1700" kern="1200" dirty="0" smtClean="0"/>
            <a:t>.</a:t>
          </a:r>
          <a:endParaRPr lang="en-US" sz="1700" kern="1200" dirty="0"/>
        </a:p>
      </dsp:txBody>
      <dsp:txXfrm>
        <a:off x="0" y="4217785"/>
        <a:ext cx="6798238" cy="843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1193"/>
          <a:ext cx="6798238"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1193"/>
          <a:ext cx="6791599" cy="530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55625">
            <a:lnSpc>
              <a:spcPct val="90000"/>
            </a:lnSpc>
            <a:spcBef>
              <a:spcPct val="0"/>
            </a:spcBef>
            <a:spcAft>
              <a:spcPct val="35000"/>
            </a:spcAft>
          </a:pPr>
          <a:r>
            <a:rPr lang="en-US" sz="1250" b="0" kern="1200" dirty="0" smtClean="0">
              <a:latin typeface="Open Sans" panose="020B0606030504020204" pitchFamily="34" charset="0"/>
              <a:ea typeface="Open Sans" panose="020B0606030504020204" pitchFamily="34" charset="0"/>
              <a:cs typeface="Open Sans" panose="020B0606030504020204" pitchFamily="34" charset="0"/>
            </a:rPr>
            <a:t>CBI joined the URJ’s Brit Olam initiative and committed to focusing on immigration justice, gun violence prevention, and reproductive health and rights.</a:t>
          </a:r>
          <a:endParaRPr lang="en-US" sz="125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193"/>
        <a:ext cx="6791599" cy="530367"/>
      </dsp:txXfrm>
    </dsp:sp>
    <dsp:sp modelId="{B6682269-A845-6E41-9BE5-F15128675201}">
      <dsp:nvSpPr>
        <dsp:cNvPr id="0" name=""/>
        <dsp:cNvSpPr/>
      </dsp:nvSpPr>
      <dsp:spPr>
        <a:xfrm>
          <a:off x="0" y="531560"/>
          <a:ext cx="6798238" cy="0"/>
        </a:xfrm>
        <a:prstGeom prst="line">
          <a:avLst/>
        </a:prstGeom>
        <a:solidFill>
          <a:schemeClr val="accent2">
            <a:hueOff val="-3031056"/>
            <a:satOff val="7774"/>
            <a:lumOff val="-785"/>
            <a:alphaOff val="0"/>
          </a:schemeClr>
        </a:solidFill>
        <a:ln w="9525" cap="rnd" cmpd="sng" algn="ctr">
          <a:solidFill>
            <a:schemeClr val="accent2">
              <a:hueOff val="-3031056"/>
              <a:satOff val="7774"/>
              <a:lumOff val="-78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98F729D-14CA-1448-A52F-24A02E051745}">
      <dsp:nvSpPr>
        <dsp:cNvPr id="0" name=""/>
        <dsp:cNvSpPr/>
      </dsp:nvSpPr>
      <dsp:spPr>
        <a:xfrm>
          <a:off x="0" y="531560"/>
          <a:ext cx="6791599" cy="693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55625">
            <a:lnSpc>
              <a:spcPct val="90000"/>
            </a:lnSpc>
            <a:spcBef>
              <a:spcPct val="0"/>
            </a:spcBef>
            <a:spcAft>
              <a:spcPct val="35000"/>
            </a:spcAft>
          </a:pPr>
          <a:r>
            <a:rPr lang="en-US" sz="1250" kern="1200" dirty="0" smtClean="0">
              <a:latin typeface="Open Sans" panose="020B0606030504020204" pitchFamily="34" charset="0"/>
              <a:ea typeface="Open Sans" panose="020B0606030504020204" pitchFamily="34" charset="0"/>
              <a:cs typeface="Open Sans" panose="020B0606030504020204" pitchFamily="34" charset="0"/>
            </a:rPr>
            <a:t>We continued to support NW Towers and Annex through homework club, Sunday food pantry, holiday meals, and donations. Homework club saw an increase in both students and volunteers this year. </a:t>
          </a:r>
          <a:endParaRPr lang="en-US" sz="125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531560"/>
        <a:ext cx="6791599" cy="693058"/>
      </dsp:txXfrm>
    </dsp:sp>
    <dsp:sp modelId="{D1894A20-DB91-634C-8782-9C8A13103FF6}">
      <dsp:nvSpPr>
        <dsp:cNvPr id="0" name=""/>
        <dsp:cNvSpPr/>
      </dsp:nvSpPr>
      <dsp:spPr>
        <a:xfrm>
          <a:off x="0" y="1224618"/>
          <a:ext cx="6798238" cy="0"/>
        </a:xfrm>
        <a:prstGeom prst="line">
          <a:avLst/>
        </a:prstGeom>
        <a:solidFill>
          <a:schemeClr val="accent2">
            <a:hueOff val="-6062113"/>
            <a:satOff val="15547"/>
            <a:lumOff val="-1569"/>
            <a:alphaOff val="0"/>
          </a:schemeClr>
        </a:solidFill>
        <a:ln w="9525" cap="rnd" cmpd="sng" algn="ctr">
          <a:solidFill>
            <a:schemeClr val="accent2">
              <a:hueOff val="-6062113"/>
              <a:satOff val="15547"/>
              <a:lumOff val="-1569"/>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705F7BA-757C-6549-9C73-2326015D6723}">
      <dsp:nvSpPr>
        <dsp:cNvPr id="0" name=""/>
        <dsp:cNvSpPr/>
      </dsp:nvSpPr>
      <dsp:spPr>
        <a:xfrm>
          <a:off x="0" y="1224618"/>
          <a:ext cx="6791599" cy="52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55625">
            <a:lnSpc>
              <a:spcPct val="90000"/>
            </a:lnSpc>
            <a:spcBef>
              <a:spcPct val="0"/>
            </a:spcBef>
            <a:spcAft>
              <a:spcPct val="35000"/>
            </a:spcAft>
          </a:pPr>
          <a:r>
            <a:rPr lang="en-US" sz="1250" kern="1200" dirty="0" smtClean="0">
              <a:latin typeface="Open Sans" panose="020B0606030504020204" pitchFamily="34" charset="0"/>
              <a:ea typeface="Open Sans" panose="020B0606030504020204" pitchFamily="34" charset="0"/>
              <a:cs typeface="Open Sans" panose="020B0606030504020204" pitchFamily="34" charset="0"/>
            </a:rPr>
            <a:t>CBI was a co-sponsor and host of Lift UP Community Christmas Dinner with 200+ volunteers and ~550 guests.</a:t>
          </a:r>
          <a:endParaRPr lang="en-US" sz="125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224618"/>
        <a:ext cx="6791599" cy="525802"/>
      </dsp:txXfrm>
    </dsp:sp>
    <dsp:sp modelId="{7923DB8D-05BB-499D-B197-B2975388F347}">
      <dsp:nvSpPr>
        <dsp:cNvPr id="0" name=""/>
        <dsp:cNvSpPr/>
      </dsp:nvSpPr>
      <dsp:spPr>
        <a:xfrm>
          <a:off x="0" y="1750421"/>
          <a:ext cx="6798238"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D820BA5-B89E-4A85-BB23-4142C318B049}">
      <dsp:nvSpPr>
        <dsp:cNvPr id="0" name=""/>
        <dsp:cNvSpPr/>
      </dsp:nvSpPr>
      <dsp:spPr>
        <a:xfrm>
          <a:off x="0" y="1750421"/>
          <a:ext cx="6791599" cy="530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55625">
            <a:lnSpc>
              <a:spcPct val="90000"/>
            </a:lnSpc>
            <a:spcBef>
              <a:spcPct val="0"/>
            </a:spcBef>
            <a:spcAft>
              <a:spcPct val="35000"/>
            </a:spcAft>
          </a:pPr>
          <a:r>
            <a:rPr lang="en-US" sz="1250" kern="1200" dirty="0" smtClean="0">
              <a:latin typeface="Open Sans" panose="020B0606030504020204" pitchFamily="34" charset="0"/>
              <a:ea typeface="Open Sans" panose="020B0606030504020204" pitchFamily="34" charset="0"/>
              <a:cs typeface="Open Sans" panose="020B0606030504020204" pitchFamily="34" charset="0"/>
            </a:rPr>
            <a:t>In response to COVID-19, Mitzvah Day was lengthened to become ongoing initiatives. The culminating day had 115 participants.</a:t>
          </a:r>
          <a:endParaRPr lang="en-US" sz="125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750421"/>
        <a:ext cx="6791599" cy="5303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B303-C42A-0F46-B1B4-9FC2C90E8F5B}">
      <dsp:nvSpPr>
        <dsp:cNvPr id="0" name=""/>
        <dsp:cNvSpPr/>
      </dsp:nvSpPr>
      <dsp:spPr>
        <a:xfrm>
          <a:off x="0" y="2505"/>
          <a:ext cx="6851243" cy="0"/>
        </a:xfrm>
        <a:prstGeom prst="line">
          <a:avLst/>
        </a:prstGeom>
        <a:solidFill>
          <a:schemeClr val="accent2">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DE9C513-F9D6-7C40-9628-67B2B6D9AAB3}">
      <dsp:nvSpPr>
        <dsp:cNvPr id="0" name=""/>
        <dsp:cNvSpPr/>
      </dsp:nvSpPr>
      <dsp:spPr>
        <a:xfrm>
          <a:off x="0" y="2505"/>
          <a:ext cx="6851243" cy="854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b="0" kern="1200" dirty="0" smtClean="0"/>
            <a:t>Our weekly programs expanded to include Talmud Tuesday, Havdalah, clergy office hours, and virtual religious school.</a:t>
          </a:r>
          <a:endParaRPr lang="en-US" sz="1800" b="0" kern="1200" dirty="0"/>
        </a:p>
      </dsp:txBody>
      <dsp:txXfrm>
        <a:off x="0" y="2505"/>
        <a:ext cx="6851243" cy="854424"/>
      </dsp:txXfrm>
    </dsp:sp>
    <dsp:sp modelId="{B6682269-A845-6E41-9BE5-F15128675201}">
      <dsp:nvSpPr>
        <dsp:cNvPr id="0" name=""/>
        <dsp:cNvSpPr/>
      </dsp:nvSpPr>
      <dsp:spPr>
        <a:xfrm>
          <a:off x="0" y="856930"/>
          <a:ext cx="6851243" cy="0"/>
        </a:xfrm>
        <a:prstGeom prst="line">
          <a:avLst/>
        </a:prstGeom>
        <a:solidFill>
          <a:schemeClr val="accent2">
            <a:hueOff val="-1818634"/>
            <a:satOff val="4664"/>
            <a:lumOff val="-471"/>
            <a:alphaOff val="0"/>
          </a:schemeClr>
        </a:solidFill>
        <a:ln w="9525" cap="rnd" cmpd="sng" algn="ctr">
          <a:solidFill>
            <a:schemeClr val="accent2">
              <a:hueOff val="-1818634"/>
              <a:satOff val="4664"/>
              <a:lumOff val="-471"/>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98F729D-14CA-1448-A52F-24A02E051745}">
      <dsp:nvSpPr>
        <dsp:cNvPr id="0" name=""/>
        <dsp:cNvSpPr/>
      </dsp:nvSpPr>
      <dsp:spPr>
        <a:xfrm>
          <a:off x="0" y="856930"/>
          <a:ext cx="6851243" cy="854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smtClean="0"/>
            <a:t>An average of 255 families attend virtual Shabbat Services through the website.</a:t>
          </a:r>
          <a:endParaRPr lang="en-US" sz="1800" kern="1200" dirty="0"/>
        </a:p>
      </dsp:txBody>
      <dsp:txXfrm>
        <a:off x="0" y="856930"/>
        <a:ext cx="6851243" cy="854424"/>
      </dsp:txXfrm>
    </dsp:sp>
    <dsp:sp modelId="{D1894A20-DB91-634C-8782-9C8A13103FF6}">
      <dsp:nvSpPr>
        <dsp:cNvPr id="0" name=""/>
        <dsp:cNvSpPr/>
      </dsp:nvSpPr>
      <dsp:spPr>
        <a:xfrm>
          <a:off x="0" y="1711354"/>
          <a:ext cx="6851243" cy="0"/>
        </a:xfrm>
        <a:prstGeom prst="line">
          <a:avLst/>
        </a:prstGeom>
        <a:solidFill>
          <a:schemeClr val="accent2">
            <a:hueOff val="-3637267"/>
            <a:satOff val="9328"/>
            <a:lumOff val="-942"/>
            <a:alphaOff val="0"/>
          </a:schemeClr>
        </a:solidFill>
        <a:ln w="9525" cap="rnd" cmpd="sng" algn="ctr">
          <a:solidFill>
            <a:schemeClr val="accent2">
              <a:hueOff val="-3637267"/>
              <a:satOff val="9328"/>
              <a:lumOff val="-94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705F7BA-757C-6549-9C73-2326015D6723}">
      <dsp:nvSpPr>
        <dsp:cNvPr id="0" name=""/>
        <dsp:cNvSpPr/>
      </dsp:nvSpPr>
      <dsp:spPr>
        <a:xfrm>
          <a:off x="0" y="1711354"/>
          <a:ext cx="6851243" cy="854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smtClean="0"/>
            <a:t>New programmatic offerings have included cooking with Cantor, a community Seder, and Taste of Tradition classes.</a:t>
          </a:r>
          <a:endParaRPr lang="en-US" sz="1800" kern="1200" dirty="0"/>
        </a:p>
      </dsp:txBody>
      <dsp:txXfrm>
        <a:off x="0" y="1711354"/>
        <a:ext cx="6851243" cy="854424"/>
      </dsp:txXfrm>
    </dsp:sp>
    <dsp:sp modelId="{6C6A4D41-D5F9-4E6F-8FBF-7F8692806303}">
      <dsp:nvSpPr>
        <dsp:cNvPr id="0" name=""/>
        <dsp:cNvSpPr/>
      </dsp:nvSpPr>
      <dsp:spPr>
        <a:xfrm>
          <a:off x="0" y="2565778"/>
          <a:ext cx="6851243" cy="0"/>
        </a:xfrm>
        <a:prstGeom prst="line">
          <a:avLst/>
        </a:prstGeom>
        <a:solidFill>
          <a:schemeClr val="accent2">
            <a:hueOff val="-5455901"/>
            <a:satOff val="13993"/>
            <a:lumOff val="-1412"/>
            <a:alphaOff val="0"/>
          </a:schemeClr>
        </a:solidFill>
        <a:ln w="9525" cap="rnd" cmpd="sng" algn="ctr">
          <a:solidFill>
            <a:schemeClr val="accent2">
              <a:hueOff val="-5455901"/>
              <a:satOff val="13993"/>
              <a:lumOff val="-1412"/>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3E12B6D-F526-4C5E-B38F-641DC8EA249A}">
      <dsp:nvSpPr>
        <dsp:cNvPr id="0" name=""/>
        <dsp:cNvSpPr/>
      </dsp:nvSpPr>
      <dsp:spPr>
        <a:xfrm>
          <a:off x="0" y="2565779"/>
          <a:ext cx="6851243" cy="854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smtClean="0"/>
            <a:t>Life-cycle events have shifted online to include virtual </a:t>
          </a:r>
          <a:r>
            <a:rPr lang="en-US" sz="1800" kern="1200" dirty="0" err="1" smtClean="0"/>
            <a:t>B’nei</a:t>
          </a:r>
          <a:r>
            <a:rPr lang="en-US" sz="1800" kern="1200" dirty="0" smtClean="0"/>
            <a:t> Mitzvah and funerals.</a:t>
          </a:r>
          <a:endParaRPr lang="en-US" sz="1800" kern="1200" dirty="0"/>
        </a:p>
      </dsp:txBody>
      <dsp:txXfrm>
        <a:off x="0" y="2565779"/>
        <a:ext cx="6851243" cy="854424"/>
      </dsp:txXfrm>
    </dsp:sp>
    <dsp:sp modelId="{66BFA22A-444C-448F-BF27-6D9B0B6F3C56}">
      <dsp:nvSpPr>
        <dsp:cNvPr id="0" name=""/>
        <dsp:cNvSpPr/>
      </dsp:nvSpPr>
      <dsp:spPr>
        <a:xfrm>
          <a:off x="0" y="3420203"/>
          <a:ext cx="6851243" cy="0"/>
        </a:xfrm>
        <a:prstGeom prst="line">
          <a:avLst/>
        </a:prstGeom>
        <a:solidFill>
          <a:schemeClr val="accent2">
            <a:hueOff val="-7274535"/>
            <a:satOff val="18657"/>
            <a:lumOff val="-1883"/>
            <a:alphaOff val="0"/>
          </a:schemeClr>
        </a:solidFill>
        <a:ln w="9525" cap="rnd" cmpd="sng" algn="ctr">
          <a:solidFill>
            <a:schemeClr val="accent2">
              <a:hueOff val="-7274535"/>
              <a:satOff val="18657"/>
              <a:lumOff val="-1883"/>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868BCBC-06F8-4116-965A-7F06D4DA5153}">
      <dsp:nvSpPr>
        <dsp:cNvPr id="0" name=""/>
        <dsp:cNvSpPr/>
      </dsp:nvSpPr>
      <dsp:spPr>
        <a:xfrm>
          <a:off x="0" y="3420203"/>
          <a:ext cx="6851243" cy="854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smtClean="0"/>
            <a:t>More than 3/4 of the congregation received wellness check-ins.</a:t>
          </a:r>
          <a:endParaRPr lang="en-US" sz="1800" kern="1200" dirty="0"/>
        </a:p>
      </dsp:txBody>
      <dsp:txXfrm>
        <a:off x="0" y="3420203"/>
        <a:ext cx="6851243" cy="854424"/>
      </dsp:txXfrm>
    </dsp:sp>
    <dsp:sp modelId="{5F93B905-5B02-4110-8402-99A1CFBF1D91}">
      <dsp:nvSpPr>
        <dsp:cNvPr id="0" name=""/>
        <dsp:cNvSpPr/>
      </dsp:nvSpPr>
      <dsp:spPr>
        <a:xfrm>
          <a:off x="0" y="4274627"/>
          <a:ext cx="6851243" cy="0"/>
        </a:xfrm>
        <a:prstGeom prst="line">
          <a:avLst/>
        </a:prstGeom>
        <a:solidFill>
          <a:schemeClr val="accent2">
            <a:hueOff val="-9093169"/>
            <a:satOff val="23321"/>
            <a:lumOff val="-2354"/>
            <a:alphaOff val="0"/>
          </a:schemeClr>
        </a:solidFill>
        <a:ln w="9525" cap="rnd" cmpd="sng" algn="ctr">
          <a:solidFill>
            <a:schemeClr val="accent2">
              <a:hueOff val="-9093169"/>
              <a:satOff val="23321"/>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7C68AEB1-43E8-4378-94C9-7C23DE9D9CDE}">
      <dsp:nvSpPr>
        <dsp:cNvPr id="0" name=""/>
        <dsp:cNvSpPr/>
      </dsp:nvSpPr>
      <dsp:spPr>
        <a:xfrm>
          <a:off x="0" y="4274627"/>
          <a:ext cx="6851243" cy="854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smtClean="0"/>
            <a:t>Torah Study has had an average of 15-20 attendees each week.</a:t>
          </a:r>
          <a:endParaRPr lang="en-US" sz="1800" kern="1200" dirty="0"/>
        </a:p>
      </dsp:txBody>
      <dsp:txXfrm>
        <a:off x="0" y="4274627"/>
        <a:ext cx="6851243" cy="8544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E014-A6AA-472C-8E12-1D9B2DEC57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AA60B8-51CB-4CEB-8F1F-B3D7B7F00C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2B26F-7429-404A-9C5E-0E429E02A42E}" type="datetimeFigureOut">
              <a:rPr lang="en-US" smtClean="0"/>
              <a:t>5/26/2020</a:t>
            </a:fld>
            <a:endParaRPr lang="en-US" dirty="0"/>
          </a:p>
        </p:txBody>
      </p:sp>
      <p:sp>
        <p:nvSpPr>
          <p:cNvPr id="4" name="Footer Placeholder 3">
            <a:extLst>
              <a:ext uri="{FF2B5EF4-FFF2-40B4-BE49-F238E27FC236}">
                <a16:creationId xmlns:a16="http://schemas.microsoft.com/office/drawing/2014/main" id="{4E884C44-A5E4-4BDA-B29B-03462F068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0CB09A-41E4-4E88-82E6-007D82625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7AED79-B44F-46F7-9A9D-EC94587FA365}" type="slidenum">
              <a:rPr lang="en-US" smtClean="0"/>
              <a:t>‹#›</a:t>
            </a:fld>
            <a:endParaRPr lang="en-US" dirty="0"/>
          </a:p>
        </p:txBody>
      </p:sp>
    </p:spTree>
    <p:extLst>
      <p:ext uri="{BB962C8B-B14F-4D97-AF65-F5344CB8AC3E}">
        <p14:creationId xmlns:p14="http://schemas.microsoft.com/office/powerpoint/2010/main" val="3464231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A0E3A-0C98-4EA0-AAC9-F2996360A904}" type="datetimeFigureOut">
              <a:rPr lang="en-US" smtClean="0"/>
              <a:t>5/26/2020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AE1FE-786B-4B83-86A4-F53D629261B4}" type="slidenum">
              <a:rPr lang="en-US" smtClean="0"/>
              <a:t>‹#›</a:t>
            </a:fld>
            <a:endParaRPr lang="en-US" dirty="0"/>
          </a:p>
        </p:txBody>
      </p:sp>
    </p:spTree>
    <p:extLst>
      <p:ext uri="{BB962C8B-B14F-4D97-AF65-F5344CB8AC3E}">
        <p14:creationId xmlns:p14="http://schemas.microsoft.com/office/powerpoint/2010/main" val="10154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a:t>
            </a:fld>
            <a:endParaRPr lang="en-US" dirty="0"/>
          </a:p>
        </p:txBody>
      </p:sp>
    </p:spTree>
    <p:extLst>
      <p:ext uri="{BB962C8B-B14F-4D97-AF65-F5344CB8AC3E}">
        <p14:creationId xmlns:p14="http://schemas.microsoft.com/office/powerpoint/2010/main" val="197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8</a:t>
            </a:fld>
            <a:endParaRPr lang="en-US" dirty="0"/>
          </a:p>
        </p:txBody>
      </p:sp>
    </p:spTree>
    <p:extLst>
      <p:ext uri="{BB962C8B-B14F-4D97-AF65-F5344CB8AC3E}">
        <p14:creationId xmlns:p14="http://schemas.microsoft.com/office/powerpoint/2010/main" val="315846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11</a:t>
            </a:fld>
            <a:endParaRPr lang="en-US" dirty="0"/>
          </a:p>
        </p:txBody>
      </p:sp>
    </p:spTree>
    <p:extLst>
      <p:ext uri="{BB962C8B-B14F-4D97-AF65-F5344CB8AC3E}">
        <p14:creationId xmlns:p14="http://schemas.microsoft.com/office/powerpoint/2010/main" val="269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12</a:t>
            </a:fld>
            <a:endParaRPr lang="en-US" dirty="0"/>
          </a:p>
        </p:txBody>
      </p:sp>
    </p:spTree>
    <p:extLst>
      <p:ext uri="{BB962C8B-B14F-4D97-AF65-F5344CB8AC3E}">
        <p14:creationId xmlns:p14="http://schemas.microsoft.com/office/powerpoint/2010/main" val="174238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13</a:t>
            </a:fld>
            <a:endParaRPr lang="en-US" dirty="0"/>
          </a:p>
        </p:txBody>
      </p:sp>
    </p:spTree>
    <p:extLst>
      <p:ext uri="{BB962C8B-B14F-4D97-AF65-F5344CB8AC3E}">
        <p14:creationId xmlns:p14="http://schemas.microsoft.com/office/powerpoint/2010/main" val="144143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16</a:t>
            </a:fld>
            <a:endParaRPr lang="en-US" dirty="0"/>
          </a:p>
        </p:txBody>
      </p:sp>
    </p:spTree>
    <p:extLst>
      <p:ext uri="{BB962C8B-B14F-4D97-AF65-F5344CB8AC3E}">
        <p14:creationId xmlns:p14="http://schemas.microsoft.com/office/powerpoint/2010/main" val="119046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17</a:t>
            </a:fld>
            <a:endParaRPr lang="en-US" dirty="0"/>
          </a:p>
        </p:txBody>
      </p:sp>
    </p:spTree>
    <p:extLst>
      <p:ext uri="{BB962C8B-B14F-4D97-AF65-F5344CB8AC3E}">
        <p14:creationId xmlns:p14="http://schemas.microsoft.com/office/powerpoint/2010/main" val="414584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18</a:t>
            </a:fld>
            <a:endParaRPr lang="en-US" dirty="0"/>
          </a:p>
        </p:txBody>
      </p:sp>
    </p:spTree>
    <p:extLst>
      <p:ext uri="{BB962C8B-B14F-4D97-AF65-F5344CB8AC3E}">
        <p14:creationId xmlns:p14="http://schemas.microsoft.com/office/powerpoint/2010/main" val="289458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25</a:t>
            </a:fld>
            <a:endParaRPr lang="en-US" dirty="0"/>
          </a:p>
        </p:txBody>
      </p:sp>
    </p:spTree>
    <p:extLst>
      <p:ext uri="{BB962C8B-B14F-4D97-AF65-F5344CB8AC3E}">
        <p14:creationId xmlns:p14="http://schemas.microsoft.com/office/powerpoint/2010/main" val="15145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27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889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3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380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132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1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4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39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56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9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223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2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0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54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5/26/2020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jp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0.jpg"/><Relationship Id="rId10" Type="http://schemas.microsoft.com/office/2007/relationships/diagramDrawing" Target="../diagrams/drawing2.xml"/><Relationship Id="rId4" Type="http://schemas.openxmlformats.org/officeDocument/2006/relationships/image" Target="../media/image9.jp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1.jpg"/><Relationship Id="rId7" Type="http://schemas.openxmlformats.org/officeDocument/2006/relationships/diagramLayout" Target="../diagrams/layout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13.jpg"/><Relationship Id="rId10" Type="http://schemas.microsoft.com/office/2007/relationships/diagramDrawing" Target="../diagrams/drawing3.xml"/><Relationship Id="rId4" Type="http://schemas.openxmlformats.org/officeDocument/2006/relationships/image" Target="../media/image12.jpg"/><Relationship Id="rId9" Type="http://schemas.openxmlformats.org/officeDocument/2006/relationships/diagramColors" Target="../diagrams/colors3.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4.jpg"/><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6.jpg"/><Relationship Id="rId10" Type="http://schemas.microsoft.com/office/2007/relationships/diagramDrawing" Target="../diagrams/drawing4.xml"/><Relationship Id="rId4" Type="http://schemas.openxmlformats.org/officeDocument/2006/relationships/image" Target="../media/image15.jpg"/><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7.jpg"/><Relationship Id="rId7" Type="http://schemas.openxmlformats.org/officeDocument/2006/relationships/diagramLayout" Target="../diagrams/layou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19.jpg"/><Relationship Id="rId10" Type="http://schemas.microsoft.com/office/2007/relationships/diagramDrawing" Target="../diagrams/drawing5.xml"/><Relationship Id="rId4" Type="http://schemas.openxmlformats.org/officeDocument/2006/relationships/image" Target="../media/image18.jpg"/><Relationship Id="rId9" Type="http://schemas.openxmlformats.org/officeDocument/2006/relationships/diagramColors" Target="../diagrams/colors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0.jpg"/><Relationship Id="rId7" Type="http://schemas.openxmlformats.org/officeDocument/2006/relationships/diagramLayout" Target="../diagrams/layou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22.jpg"/><Relationship Id="rId10" Type="http://schemas.microsoft.com/office/2007/relationships/diagramDrawing" Target="../diagrams/drawing6.xml"/><Relationship Id="rId4" Type="http://schemas.openxmlformats.org/officeDocument/2006/relationships/image" Target="../media/image21.jpg"/><Relationship Id="rId9"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3.jpg"/><Relationship Id="rId7" Type="http://schemas.openxmlformats.org/officeDocument/2006/relationships/diagramLayout" Target="../diagrams/layout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25.jpg"/><Relationship Id="rId10" Type="http://schemas.microsoft.com/office/2007/relationships/diagramDrawing" Target="../diagrams/drawing7.xml"/><Relationship Id="rId4" Type="http://schemas.openxmlformats.org/officeDocument/2006/relationships/image" Target="../media/image24.jpg"/><Relationship Id="rId9" Type="http://schemas.openxmlformats.org/officeDocument/2006/relationships/diagramColors" Target="../diagrams/colors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jpg"/><Relationship Id="rId10"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2CC0B-D5F1-40B8-9CC6-4A36850B66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31C6CE6-1810-44ED-A6D7-3FF53040AE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oup 33">
            <a:extLst>
              <a:ext uri="{FF2B5EF4-FFF2-40B4-BE49-F238E27FC236}">
                <a16:creationId xmlns:a16="http://schemas.microsoft.com/office/drawing/2014/main" id="{B78034A6-3565-46AA-9E73-1C954666AB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tangle 47">
            <a:extLst>
              <a:ext uri="{FF2B5EF4-FFF2-40B4-BE49-F238E27FC236}">
                <a16:creationId xmlns:a16="http://schemas.microsoft.com/office/drawing/2014/main" id="{D1D655F2-6D15-4265-ADEE-EF0075C13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Rectangle 5"/>
          <p:cNvSpPr/>
          <p:nvPr/>
        </p:nvSpPr>
        <p:spPr>
          <a:xfrm>
            <a:off x="0" y="0"/>
            <a:ext cx="12192000" cy="686722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81"/>
            <a:ext cx="12192000" cy="6854038"/>
          </a:xfrm>
          <a:prstGeom prst="rect">
            <a:avLst/>
          </a:prstGeom>
          <a:blipFill dpi="0" rotWithShape="1">
            <a:blip r:embed="rId3">
              <a:alphaModFix amt="57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0" y="1493797"/>
            <a:ext cx="12154128" cy="2949134"/>
          </a:xfrm>
        </p:spPr>
        <p:txBody>
          <a:bodyPr>
            <a:normAutofit fontScale="90000"/>
          </a:bodyPr>
          <a:lstStyle/>
          <a:p>
            <a:pPr algn="ctr"/>
            <a:r>
              <a:rPr lang="en-US" sz="5700" b="1" dirty="0" smtClean="0">
                <a:latin typeface="Merriweather" panose="00000500000000000000" pitchFamily="2" charset="0"/>
              </a:rPr>
              <a:t>Congregation Beth Israel</a:t>
            </a:r>
            <a:r>
              <a:rPr lang="en-US" dirty="0" smtClean="0">
                <a:latin typeface="Merriweather" panose="00000500000000000000" pitchFamily="2" charset="0"/>
              </a:rPr>
              <a:t/>
            </a:r>
            <a:br>
              <a:rPr lang="en-US" dirty="0" smtClean="0">
                <a:latin typeface="Merriweather" panose="00000500000000000000" pitchFamily="2" charset="0"/>
              </a:rPr>
            </a:br>
            <a:r>
              <a:rPr lang="en-US" sz="4500" dirty="0" smtClean="0">
                <a:latin typeface="Merriweather" panose="00000500000000000000" pitchFamily="2" charset="0"/>
              </a:rPr>
              <a:t>162</a:t>
            </a:r>
            <a:r>
              <a:rPr lang="en-US" sz="4500" baseline="30000" dirty="0" smtClean="0">
                <a:latin typeface="Merriweather" panose="00000500000000000000" pitchFamily="2" charset="0"/>
              </a:rPr>
              <a:t>nd</a:t>
            </a:r>
            <a:r>
              <a:rPr lang="en-US" sz="4500" dirty="0" smtClean="0">
                <a:latin typeface="Merriweather" panose="00000500000000000000" pitchFamily="2" charset="0"/>
              </a:rPr>
              <a:t> </a:t>
            </a:r>
            <a:r>
              <a:rPr lang="en-US" sz="4500" dirty="0">
                <a:latin typeface="Merriweather" panose="00000500000000000000" pitchFamily="2" charset="0"/>
              </a:rPr>
              <a:t>Annual </a:t>
            </a:r>
            <a:r>
              <a:rPr lang="en-US" sz="4500" dirty="0" smtClean="0">
                <a:latin typeface="Merriweather" panose="00000500000000000000" pitchFamily="2" charset="0"/>
              </a:rPr>
              <a:t>Meeting</a:t>
            </a:r>
            <a:r>
              <a:rPr lang="en-US" sz="4500" dirty="0">
                <a:latin typeface="Merriweather" panose="00000500000000000000" pitchFamily="2" charset="0"/>
              </a:rPr>
              <a:t/>
            </a:r>
            <a:br>
              <a:rPr lang="en-US" sz="4500" dirty="0">
                <a:latin typeface="Merriweather" panose="00000500000000000000" pitchFamily="2" charset="0"/>
              </a:rPr>
            </a:br>
            <a:r>
              <a:rPr lang="en-US" sz="4500" dirty="0">
                <a:latin typeface="Merriweather" panose="00000500000000000000" pitchFamily="2" charset="0"/>
              </a:rPr>
              <a:t>Wednesday, May 27 2020 </a:t>
            </a:r>
            <a:r>
              <a:rPr lang="en-US" sz="4500" dirty="0" smtClean="0">
                <a:latin typeface="Merriweather" panose="00000500000000000000" pitchFamily="2" charset="0"/>
              </a:rPr>
              <a:t/>
            </a:r>
            <a:br>
              <a:rPr lang="en-US" sz="4500" dirty="0" smtClean="0">
                <a:latin typeface="Merriweather" panose="00000500000000000000" pitchFamily="2" charset="0"/>
              </a:rPr>
            </a:br>
            <a:r>
              <a:rPr lang="en-US" sz="4500" dirty="0" smtClean="0">
                <a:latin typeface="Merriweather" panose="00000500000000000000" pitchFamily="2" charset="0"/>
              </a:rPr>
              <a:t>18 Iyar 5780</a:t>
            </a:r>
            <a:endParaRPr lang="en-US" sz="4500" dirty="0">
              <a:latin typeface="Merriweather" panose="00000500000000000000" pitchFamily="2" charset="0"/>
            </a:endParaRPr>
          </a:p>
        </p:txBody>
      </p:sp>
      <p:sp>
        <p:nvSpPr>
          <p:cNvPr id="13" name="Subtitle 12">
            <a:extLst>
              <a:ext uri="{FF2B5EF4-FFF2-40B4-BE49-F238E27FC236}">
                <a16:creationId xmlns:a16="http://schemas.microsoft.com/office/drawing/2014/main" id="{F05262DB-6398-4AF9-96A3-041CFB112303}"/>
              </a:ext>
            </a:extLst>
          </p:cNvPr>
          <p:cNvSpPr>
            <a:spLocks noGrp="1"/>
          </p:cNvSpPr>
          <p:nvPr>
            <p:ph type="subTitle" idx="1"/>
          </p:nvPr>
        </p:nvSpPr>
        <p:spPr>
          <a:xfrm>
            <a:off x="1469971" y="6194858"/>
            <a:ext cx="9281150" cy="617876"/>
          </a:xfrm>
        </p:spPr>
        <p:txBody>
          <a:bodyPr>
            <a:normAutofit lnSpcReduction="10000"/>
          </a:bodyPr>
          <a:lstStyle/>
          <a:p>
            <a:r>
              <a:rPr lang="en-US" dirty="0" smtClean="0">
                <a:latin typeface="Merriweather" panose="00000500000000000000" pitchFamily="2" charset="0"/>
              </a:rPr>
              <a:t>Rabbi </a:t>
            </a:r>
            <a:r>
              <a:rPr lang="en-US" dirty="0">
                <a:latin typeface="Merriweather" panose="00000500000000000000" pitchFamily="2" charset="0"/>
              </a:rPr>
              <a:t>Michael Z. </a:t>
            </a:r>
            <a:r>
              <a:rPr lang="en-US" dirty="0" err="1" smtClean="0">
                <a:latin typeface="Merriweather" panose="00000500000000000000" pitchFamily="2" charset="0"/>
              </a:rPr>
              <a:t>Cahana</a:t>
            </a:r>
            <a:r>
              <a:rPr lang="en-US" dirty="0" smtClean="0">
                <a:latin typeface="Merriweather" panose="00000500000000000000" pitchFamily="2" charset="0"/>
              </a:rPr>
              <a:t> | Cantor </a:t>
            </a:r>
            <a:r>
              <a:rPr lang="en-US" dirty="0">
                <a:latin typeface="Merriweather" panose="00000500000000000000" pitchFamily="2" charset="0"/>
              </a:rPr>
              <a:t>Ida Rae </a:t>
            </a:r>
            <a:r>
              <a:rPr lang="en-US" dirty="0" err="1" smtClean="0">
                <a:latin typeface="Merriweather" panose="00000500000000000000" pitchFamily="2" charset="0"/>
              </a:rPr>
              <a:t>Cahana</a:t>
            </a:r>
            <a:r>
              <a:rPr lang="en-US" dirty="0" smtClean="0">
                <a:latin typeface="Merriweather" panose="00000500000000000000" pitchFamily="2" charset="0"/>
              </a:rPr>
              <a:t> | </a:t>
            </a:r>
            <a:r>
              <a:rPr lang="en-US" dirty="0">
                <a:latin typeface="Merriweather" panose="00000500000000000000" pitchFamily="2" charset="0"/>
              </a:rPr>
              <a:t>Rabbi Rachel L. </a:t>
            </a:r>
            <a:r>
              <a:rPr lang="en-US" dirty="0" smtClean="0">
                <a:latin typeface="Merriweather" panose="00000500000000000000" pitchFamily="2" charset="0"/>
              </a:rPr>
              <a:t>Joseph </a:t>
            </a:r>
            <a:r>
              <a:rPr lang="en-US" dirty="0">
                <a:latin typeface="Merriweather" panose="00000500000000000000" pitchFamily="2" charset="0"/>
              </a:rPr>
              <a:t>Rabbi Emanuel </a:t>
            </a:r>
            <a:r>
              <a:rPr lang="en-US" dirty="0" smtClean="0">
                <a:latin typeface="Merriweather" panose="00000500000000000000" pitchFamily="2" charset="0"/>
              </a:rPr>
              <a:t>Rose </a:t>
            </a:r>
            <a:r>
              <a:rPr lang="en-US" dirty="0" err="1" smtClean="0">
                <a:latin typeface="Merriweather" panose="00000500000000000000" pitchFamily="2" charset="0"/>
              </a:rPr>
              <a:t>z”l</a:t>
            </a:r>
            <a:r>
              <a:rPr lang="en-US" dirty="0" smtClean="0">
                <a:latin typeface="Merriweather" panose="00000500000000000000" pitchFamily="2" charset="0"/>
              </a:rPr>
              <a:t>, </a:t>
            </a:r>
            <a:r>
              <a:rPr lang="en-US" i="1" dirty="0" smtClean="0">
                <a:latin typeface="Merriweather" panose="00000500000000000000" pitchFamily="2" charset="0"/>
              </a:rPr>
              <a:t>Emeritus | </a:t>
            </a:r>
            <a:r>
              <a:rPr lang="en-US" dirty="0">
                <a:latin typeface="Merriweather" panose="00000500000000000000" pitchFamily="2" charset="0"/>
              </a:rPr>
              <a:t>Cantor Judith B. Schiff, </a:t>
            </a:r>
            <a:r>
              <a:rPr lang="en-US" i="1" dirty="0">
                <a:latin typeface="Merriweather" panose="00000500000000000000" pitchFamily="2" charset="0"/>
              </a:rPr>
              <a:t>Emerita</a:t>
            </a:r>
            <a:endParaRPr lang="en-US" dirty="0">
              <a:latin typeface="Merriweather" panose="00000500000000000000" pitchFamily="2" charset="0"/>
            </a:endParaRPr>
          </a:p>
        </p:txBody>
      </p:sp>
    </p:spTree>
    <p:extLst>
      <p:ext uri="{BB962C8B-B14F-4D97-AF65-F5344CB8AC3E}">
        <p14:creationId xmlns:p14="http://schemas.microsoft.com/office/powerpoint/2010/main" val="312941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373301"/>
            <a:ext cx="6933212" cy="699730"/>
          </a:xfrm>
        </p:spPr>
        <p:txBody>
          <a:bodyPr>
            <a:normAutofit/>
          </a:bodyPr>
          <a:lstStyle/>
          <a:p>
            <a:pPr algn="ctr"/>
            <a:r>
              <a:rPr lang="en-US" dirty="0" smtClean="0">
                <a:latin typeface="Merriweather" panose="00000500000000000000" pitchFamily="2" charset="0"/>
              </a:rPr>
              <a:t>CBI Legacy Circle</a:t>
            </a:r>
            <a:endParaRPr lang="en-US" dirty="0">
              <a:latin typeface="Merriweather" panose="00000500000000000000" pitchFamily="2" charset="0"/>
            </a:endParaRPr>
          </a:p>
        </p:txBody>
      </p:sp>
      <p:sp>
        <p:nvSpPr>
          <p:cNvPr id="3" name="Content Placeholder 2"/>
          <p:cNvSpPr>
            <a:spLocks noGrp="1"/>
          </p:cNvSpPr>
          <p:nvPr>
            <p:ph idx="1"/>
          </p:nvPr>
        </p:nvSpPr>
        <p:spPr>
          <a:xfrm>
            <a:off x="1719619" y="2019868"/>
            <a:ext cx="10472382" cy="4838131"/>
          </a:xfrm>
        </p:spPr>
        <p:txBody>
          <a:bodyPr numCol="4" spcCol="0">
            <a:normAutofit fontScale="55000" lnSpcReduction="20000"/>
          </a:bodyPr>
          <a:lstStyle/>
          <a:p>
            <a:pPr marL="0" indent="0">
              <a:lnSpc>
                <a:spcPct val="170000"/>
              </a:lnSpc>
              <a:spcBef>
                <a:spcPts val="0"/>
              </a:spcBef>
              <a:spcAft>
                <a:spcPts val="600"/>
              </a:spcAft>
              <a:buNone/>
            </a:pPr>
            <a:r>
              <a:rPr lang="en-US" dirty="0" smtClean="0">
                <a:latin typeface="Open Sans" panose="020B0606030504020204" pitchFamily="34" charset="0"/>
                <a:ea typeface="Open Sans" panose="020B0606030504020204" pitchFamily="34" charset="0"/>
                <a:cs typeface="Open Sans" panose="020B0606030504020204" pitchFamily="34" charset="0"/>
              </a:rPr>
              <a:t>Lloyd </a:t>
            </a:r>
            <a:r>
              <a:rPr lang="en-US" dirty="0">
                <a:latin typeface="Open Sans" panose="020B0606030504020204" pitchFamily="34" charset="0"/>
                <a:ea typeface="Open Sans" panose="020B0606030504020204" pitchFamily="34" charset="0"/>
                <a:cs typeface="Open Sans" panose="020B0606030504020204" pitchFamily="34" charset="0"/>
              </a:rPr>
              <a:t>and Beverly Miller*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Ted Nelson and Curt </a:t>
            </a:r>
            <a:r>
              <a:rPr lang="en-US" dirty="0" err="1">
                <a:latin typeface="Open Sans" panose="020B0606030504020204" pitchFamily="34" charset="0"/>
                <a:ea typeface="Open Sans" panose="020B0606030504020204" pitchFamily="34" charset="0"/>
                <a:cs typeface="Open Sans" panose="020B0606030504020204" pitchFamily="34" charset="0"/>
              </a:rPr>
              <a:t>Shaffstall</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Robert Neuberger*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Jeanne </a:t>
            </a:r>
            <a:r>
              <a:rPr lang="en-US" dirty="0" err="1">
                <a:latin typeface="Open Sans" panose="020B0606030504020204" pitchFamily="34" charset="0"/>
                <a:ea typeface="Open Sans" panose="020B0606030504020204" pitchFamily="34" charset="0"/>
                <a:cs typeface="Open Sans" panose="020B0606030504020204" pitchFamily="34" charset="0"/>
              </a:rPr>
              <a:t>Newmark</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John and </a:t>
            </a:r>
            <a:r>
              <a:rPr lang="en-US" dirty="0" err="1">
                <a:latin typeface="Open Sans" panose="020B0606030504020204" pitchFamily="34" charset="0"/>
                <a:ea typeface="Open Sans" panose="020B0606030504020204" pitchFamily="34" charset="0"/>
                <a:cs typeface="Open Sans" panose="020B0606030504020204" pitchFamily="34" charset="0"/>
              </a:rPr>
              <a:t>Hulda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Neustadter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Kenneth and Debra </a:t>
            </a:r>
            <a:r>
              <a:rPr lang="en-US" dirty="0" err="1">
                <a:latin typeface="Open Sans" panose="020B0606030504020204" pitchFamily="34" charset="0"/>
                <a:ea typeface="Open Sans" panose="020B0606030504020204" pitchFamily="34" charset="0"/>
                <a:cs typeface="Open Sans" panose="020B0606030504020204" pitchFamily="34" charset="0"/>
              </a:rPr>
              <a:t>Novack</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Jackie and Burton* </a:t>
            </a:r>
            <a:r>
              <a:rPr lang="en-US" dirty="0" err="1">
                <a:latin typeface="Open Sans" panose="020B0606030504020204" pitchFamily="34" charset="0"/>
                <a:ea typeface="Open Sans" panose="020B0606030504020204" pitchFamily="34" charset="0"/>
                <a:cs typeface="Open Sans" panose="020B0606030504020204" pitchFamily="34" charset="0"/>
              </a:rPr>
              <a:t>Nudelman</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Victor </a:t>
            </a:r>
            <a:r>
              <a:rPr lang="en-US" dirty="0" err="1">
                <a:latin typeface="Open Sans" panose="020B0606030504020204" pitchFamily="34" charset="0"/>
                <a:ea typeface="Open Sans" panose="020B0606030504020204" pitchFamily="34" charset="0"/>
                <a:cs typeface="Open Sans" panose="020B0606030504020204" pitchFamily="34" charset="0"/>
              </a:rPr>
              <a:t>Nudelman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Henry* and Nancy </a:t>
            </a:r>
            <a:r>
              <a:rPr lang="en-US" dirty="0" err="1">
                <a:latin typeface="Open Sans" panose="020B0606030504020204" pitchFamily="34" charset="0"/>
                <a:ea typeface="Open Sans" panose="020B0606030504020204" pitchFamily="34" charset="0"/>
                <a:cs typeface="Open Sans" panose="020B0606030504020204" pitchFamily="34" charset="0"/>
              </a:rPr>
              <a:t>Oseran</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Raymond and Dorothy </a:t>
            </a:r>
            <a:r>
              <a:rPr lang="en-US" dirty="0" err="1">
                <a:latin typeface="Open Sans" panose="020B0606030504020204" pitchFamily="34" charset="0"/>
                <a:ea typeface="Open Sans" panose="020B0606030504020204" pitchFamily="34" charset="0"/>
                <a:cs typeface="Open Sans" panose="020B0606030504020204" pitchFamily="34" charset="0"/>
              </a:rPr>
              <a:t>Packouz</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Mark and Judy Peterman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Randie and Mark Peterson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Robert and Rita Philip</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Harold and Jane Pollin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Gerald and Lois </a:t>
            </a:r>
            <a:r>
              <a:rPr lang="en-US" dirty="0" err="1">
                <a:latin typeface="Open Sans" panose="020B0606030504020204" pitchFamily="34" charset="0"/>
                <a:ea typeface="Open Sans" panose="020B0606030504020204" pitchFamily="34" charset="0"/>
                <a:cs typeface="Open Sans" panose="020B0606030504020204" pitchFamily="34" charset="0"/>
              </a:rPr>
              <a:t>Poplack</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Anita </a:t>
            </a:r>
            <a:r>
              <a:rPr lang="en-US" dirty="0" err="1">
                <a:latin typeface="Open Sans" panose="020B0606030504020204" pitchFamily="34" charset="0"/>
                <a:ea typeface="Open Sans" panose="020B0606030504020204" pitchFamily="34" charset="0"/>
                <a:cs typeface="Open Sans" panose="020B0606030504020204" pitchFamily="34" charset="0"/>
              </a:rPr>
              <a:t>Reinhorn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Philip and Dorothy Reiter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Laurie and Bert </a:t>
            </a:r>
            <a:r>
              <a:rPr lang="en-US" dirty="0" err="1">
                <a:latin typeface="Open Sans" panose="020B0606030504020204" pitchFamily="34" charset="0"/>
                <a:ea typeface="Open Sans" panose="020B0606030504020204" pitchFamily="34" charset="0"/>
                <a:cs typeface="Open Sans" panose="020B0606030504020204" pitchFamily="34" charset="0"/>
              </a:rPr>
              <a:t>Rogoway</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Gayle Romain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Millard and Carolyn Rosenblatt*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Alan and Eve Rosenfeld</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Lloyd B. Rosenfeld*</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Sally Rosenfeld and Andrew Frank</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Tiffany and Eric Rosenfeld</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John and Marti Rosenthal</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Lawrence Rosenthal*</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Franklin </a:t>
            </a:r>
            <a:r>
              <a:rPr lang="en-US" dirty="0" err="1">
                <a:latin typeface="Open Sans" panose="020B0606030504020204" pitchFamily="34" charset="0"/>
                <a:ea typeface="Open Sans" panose="020B0606030504020204" pitchFamily="34" charset="0"/>
                <a:cs typeface="Open Sans" panose="020B0606030504020204" pitchFamily="34" charset="0"/>
              </a:rPr>
              <a:t>Rosumny</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Richard and Deanne Rubinstein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Arnold* and Rose Rustin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Hal </a:t>
            </a:r>
            <a:r>
              <a:rPr lang="en-US" dirty="0" err="1">
                <a:latin typeface="Open Sans" panose="020B0606030504020204" pitchFamily="34" charset="0"/>
                <a:ea typeface="Open Sans" panose="020B0606030504020204" pitchFamily="34" charset="0"/>
                <a:cs typeface="Open Sans" panose="020B0606030504020204" pitchFamily="34" charset="0"/>
              </a:rPr>
              <a:t>Ruthizer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Bunny and Jerry </a:t>
            </a:r>
            <a:r>
              <a:rPr lang="en-US" dirty="0" err="1">
                <a:latin typeface="Open Sans" panose="020B0606030504020204" pitchFamily="34" charset="0"/>
                <a:ea typeface="Open Sans" panose="020B0606030504020204" pitchFamily="34" charset="0"/>
                <a:cs typeface="Open Sans" panose="020B0606030504020204" pitchFamily="34" charset="0"/>
              </a:rPr>
              <a:t>Sadis</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Ken and </a:t>
            </a:r>
            <a:r>
              <a:rPr lang="en-US" dirty="0" err="1">
                <a:latin typeface="Open Sans" panose="020B0606030504020204" pitchFamily="34" charset="0"/>
                <a:ea typeface="Open Sans" panose="020B0606030504020204" pitchFamily="34" charset="0"/>
                <a:cs typeface="Open Sans" panose="020B0606030504020204" pitchFamily="34" charset="0"/>
              </a:rPr>
              <a:t>Loree</a:t>
            </a:r>
            <a:r>
              <a:rPr lang="en-US" dirty="0">
                <a:latin typeface="Open Sans" panose="020B0606030504020204" pitchFamily="34" charset="0"/>
                <a:ea typeface="Open Sans" panose="020B0606030504020204" pitchFamily="34" charset="0"/>
                <a:cs typeface="Open Sans" panose="020B0606030504020204" pitchFamily="34" charset="0"/>
              </a:rPr>
              <a:t> Sakai</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Benjamin Sandler and Laura Jamerson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err="1">
                <a:latin typeface="Open Sans" panose="020B0606030504020204" pitchFamily="34" charset="0"/>
                <a:ea typeface="Open Sans" panose="020B0606030504020204" pitchFamily="34" charset="0"/>
                <a:cs typeface="Open Sans" panose="020B0606030504020204" pitchFamily="34" charset="0"/>
              </a:rPr>
              <a:t>Jeaneatta</a:t>
            </a:r>
            <a:r>
              <a:rPr lang="en-US" dirty="0">
                <a:latin typeface="Open Sans" panose="020B0606030504020204" pitchFamily="34" charset="0"/>
                <a:ea typeface="Open Sans" panose="020B0606030504020204" pitchFamily="34" charset="0"/>
                <a:cs typeface="Open Sans" panose="020B0606030504020204" pitchFamily="34" charset="0"/>
              </a:rPr>
              <a:t> “Rusty” </a:t>
            </a:r>
            <a:r>
              <a:rPr lang="en-US" dirty="0" err="1">
                <a:latin typeface="Open Sans" panose="020B0606030504020204" pitchFamily="34" charset="0"/>
                <a:ea typeface="Open Sans" panose="020B0606030504020204" pitchFamily="34" charset="0"/>
                <a:cs typeface="Open Sans" panose="020B0606030504020204" pitchFamily="34" charset="0"/>
              </a:rPr>
              <a:t>Sautter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Norman* and Elaine </a:t>
            </a:r>
            <a:r>
              <a:rPr lang="en-US" dirty="0" err="1">
                <a:latin typeface="Open Sans" panose="020B0606030504020204" pitchFamily="34" charset="0"/>
                <a:ea typeface="Open Sans" panose="020B0606030504020204" pitchFamily="34" charset="0"/>
                <a:cs typeface="Open Sans" panose="020B0606030504020204" pitchFamily="34" charset="0"/>
              </a:rPr>
              <a:t>Savinar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Ralph and Bernice Schlesinger*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Gilbert* and Thelma </a:t>
            </a:r>
            <a:r>
              <a:rPr lang="en-US" dirty="0" err="1">
                <a:latin typeface="Open Sans" panose="020B0606030504020204" pitchFamily="34" charset="0"/>
                <a:ea typeface="Open Sans" panose="020B0606030504020204" pitchFamily="34" charset="0"/>
                <a:cs typeface="Open Sans" panose="020B0606030504020204" pitchFamily="34" charset="0"/>
              </a:rPr>
              <a:t>Schnitzer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Harold* and Arlene </a:t>
            </a:r>
            <a:r>
              <a:rPr lang="en-US" dirty="0" err="1">
                <a:latin typeface="Open Sans" panose="020B0606030504020204" pitchFamily="34" charset="0"/>
                <a:ea typeface="Open Sans" panose="020B0606030504020204" pitchFamily="34" charset="0"/>
                <a:cs typeface="Open Sans" panose="020B0606030504020204" pitchFamily="34" charset="0"/>
              </a:rPr>
              <a:t>Schnitzer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Harold and Arlene </a:t>
            </a:r>
            <a:r>
              <a:rPr lang="en-US" dirty="0" err="1">
                <a:latin typeface="Open Sans" panose="020B0606030504020204" pitchFamily="34" charset="0"/>
                <a:ea typeface="Open Sans" panose="020B0606030504020204" pitchFamily="34" charset="0"/>
                <a:cs typeface="Open Sans" panose="020B0606030504020204" pitchFamily="34" charset="0"/>
              </a:rPr>
              <a:t>Schnitzer</a:t>
            </a:r>
            <a:r>
              <a:rPr lang="en-US" dirty="0">
                <a:latin typeface="Open Sans" panose="020B0606030504020204" pitchFamily="34" charset="0"/>
                <a:ea typeface="Open Sans" panose="020B0606030504020204" pitchFamily="34" charset="0"/>
                <a:cs typeface="Open Sans" panose="020B0606030504020204" pitchFamily="34" charset="0"/>
              </a:rPr>
              <a:t>: CARE Foundation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Leonard* and Lois </a:t>
            </a:r>
            <a:r>
              <a:rPr lang="en-US" dirty="0" err="1">
                <a:latin typeface="Open Sans" panose="020B0606030504020204" pitchFamily="34" charset="0"/>
                <a:ea typeface="Open Sans" panose="020B0606030504020204" pitchFamily="34" charset="0"/>
                <a:cs typeface="Open Sans" panose="020B0606030504020204" pitchFamily="34" charset="0"/>
              </a:rPr>
              <a:t>Schnitzer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Manuel and Edith </a:t>
            </a:r>
            <a:r>
              <a:rPr lang="en-US" dirty="0" err="1">
                <a:latin typeface="Open Sans" panose="020B0606030504020204" pitchFamily="34" charset="0"/>
                <a:ea typeface="Open Sans" panose="020B0606030504020204" pitchFamily="34" charset="0"/>
                <a:cs typeface="Open Sans" panose="020B0606030504020204" pitchFamily="34" charset="0"/>
              </a:rPr>
              <a:t>Schnitzer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Sandra </a:t>
            </a:r>
            <a:r>
              <a:rPr lang="en-US" dirty="0" err="1">
                <a:latin typeface="Open Sans" panose="020B0606030504020204" pitchFamily="34" charset="0"/>
                <a:ea typeface="Open Sans" panose="020B0606030504020204" pitchFamily="34" charset="0"/>
                <a:cs typeface="Open Sans" panose="020B0606030504020204" pitchFamily="34" charset="0"/>
              </a:rPr>
              <a:t>Schnitzer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Herbert and Shirley </a:t>
            </a:r>
            <a:r>
              <a:rPr lang="en-US" dirty="0" err="1">
                <a:latin typeface="Open Sans" panose="020B0606030504020204" pitchFamily="34" charset="0"/>
                <a:ea typeface="Open Sans" panose="020B0606030504020204" pitchFamily="34" charset="0"/>
                <a:cs typeface="Open Sans" panose="020B0606030504020204" pitchFamily="34" charset="0"/>
              </a:rPr>
              <a:t>Semler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Ruth* and Larry </a:t>
            </a:r>
            <a:r>
              <a:rPr lang="en-US" dirty="0" err="1">
                <a:latin typeface="Open Sans" panose="020B0606030504020204" pitchFamily="34" charset="0"/>
                <a:ea typeface="Open Sans" panose="020B0606030504020204" pitchFamily="34" charset="0"/>
                <a:cs typeface="Open Sans" panose="020B0606030504020204" pitchFamily="34" charset="0"/>
              </a:rPr>
              <a:t>Semler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Joel </a:t>
            </a:r>
            <a:r>
              <a:rPr lang="en-US" dirty="0" err="1">
                <a:latin typeface="Open Sans" panose="020B0606030504020204" pitchFamily="34" charset="0"/>
                <a:ea typeface="Open Sans" panose="020B0606030504020204" pitchFamily="34" charset="0"/>
                <a:cs typeface="Open Sans" panose="020B0606030504020204" pitchFamily="34" charset="0"/>
              </a:rPr>
              <a:t>Seres</a:t>
            </a:r>
            <a:r>
              <a:rPr lang="en-US" dirty="0">
                <a:latin typeface="Open Sans" panose="020B0606030504020204" pitchFamily="34" charset="0"/>
                <a:ea typeface="Open Sans" panose="020B0606030504020204" pitchFamily="34" charset="0"/>
                <a:cs typeface="Open Sans" panose="020B0606030504020204" pitchFamily="34" charset="0"/>
              </a:rPr>
              <a:t> and Sandra Lamer </a:t>
            </a:r>
            <a:r>
              <a:rPr lang="en-US" dirty="0" err="1">
                <a:latin typeface="Open Sans" panose="020B0606030504020204" pitchFamily="34" charset="0"/>
                <a:ea typeface="Open Sans" panose="020B0606030504020204" pitchFamily="34" charset="0"/>
                <a:cs typeface="Open Sans" panose="020B0606030504020204" pitchFamily="34" charset="0"/>
              </a:rPr>
              <a:t>Seres</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Christopher </a:t>
            </a:r>
            <a:r>
              <a:rPr lang="en-US" dirty="0" err="1">
                <a:latin typeface="Open Sans" panose="020B0606030504020204" pitchFamily="34" charset="0"/>
                <a:ea typeface="Open Sans" panose="020B0606030504020204" pitchFamily="34" charset="0"/>
                <a:cs typeface="Open Sans" panose="020B0606030504020204" pitchFamily="34" charset="0"/>
              </a:rPr>
              <a:t>Setzer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Douglas and Dorothy* Sherman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Estelle Director </a:t>
            </a:r>
            <a:r>
              <a:rPr lang="en-US" dirty="0" err="1">
                <a:latin typeface="Open Sans" panose="020B0606030504020204" pitchFamily="34" charset="0"/>
                <a:ea typeface="Open Sans" panose="020B0606030504020204" pitchFamily="34" charset="0"/>
                <a:cs typeface="Open Sans" panose="020B0606030504020204" pitchFamily="34" charset="0"/>
              </a:rPr>
              <a:t>Sholkoff</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Michael Simon and Suzanne </a:t>
            </a:r>
            <a:r>
              <a:rPr lang="en-US" dirty="0" err="1">
                <a:latin typeface="Open Sans" panose="020B0606030504020204" pitchFamily="34" charset="0"/>
                <a:ea typeface="Open Sans" panose="020B0606030504020204" pitchFamily="34" charset="0"/>
                <a:cs typeface="Open Sans" panose="020B0606030504020204" pitchFamily="34" charset="0"/>
              </a:rPr>
              <a:t>Bonamici</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Milton and Marilyn Singer*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Jill Newman </a:t>
            </a:r>
            <a:r>
              <a:rPr lang="en-US" dirty="0" err="1">
                <a:latin typeface="Open Sans" panose="020B0606030504020204" pitchFamily="34" charset="0"/>
                <a:ea typeface="Open Sans" panose="020B0606030504020204" pitchFamily="34" charset="0"/>
                <a:cs typeface="Open Sans" panose="020B0606030504020204" pitchFamily="34" charset="0"/>
              </a:rPr>
              <a:t>Slansky</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Mortimer and Alice Mary Solomon*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Richard Solomon and </a:t>
            </a:r>
            <a:r>
              <a:rPr lang="en-US" dirty="0" err="1">
                <a:latin typeface="Open Sans" panose="020B0606030504020204" pitchFamily="34" charset="0"/>
                <a:ea typeface="Open Sans" panose="020B0606030504020204" pitchFamily="34" charset="0"/>
                <a:cs typeface="Open Sans" panose="020B0606030504020204" pitchFamily="34" charset="0"/>
              </a:rPr>
              <a:t>Alyce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Flitcraft</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err="1">
                <a:latin typeface="Open Sans" panose="020B0606030504020204" pitchFamily="34" charset="0"/>
                <a:ea typeface="Open Sans" panose="020B0606030504020204" pitchFamily="34" charset="0"/>
                <a:cs typeface="Open Sans" panose="020B0606030504020204" pitchFamily="34" charset="0"/>
              </a:rPr>
              <a:t>Ladislao</a:t>
            </a:r>
            <a:r>
              <a:rPr lang="en-US" dirty="0">
                <a:latin typeface="Open Sans" panose="020B0606030504020204" pitchFamily="34" charset="0"/>
                <a:ea typeface="Open Sans" panose="020B0606030504020204" pitchFamily="34" charset="0"/>
                <a:cs typeface="Open Sans" panose="020B0606030504020204" pitchFamily="34" charset="0"/>
              </a:rPr>
              <a:t> and Martha </a:t>
            </a:r>
            <a:r>
              <a:rPr lang="en-US" dirty="0" err="1">
                <a:latin typeface="Open Sans" panose="020B0606030504020204" pitchFamily="34" charset="0"/>
                <a:ea typeface="Open Sans" panose="020B0606030504020204" pitchFamily="34" charset="0"/>
                <a:cs typeface="Open Sans" panose="020B0606030504020204" pitchFamily="34" charset="0"/>
              </a:rPr>
              <a:t>Soltesz</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Ruth Spear*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Bruce Spiegel*</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Donald Spiegel and Deborah Davis-Spiegel</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Arthur </a:t>
            </a:r>
            <a:r>
              <a:rPr lang="en-US" dirty="0" err="1">
                <a:latin typeface="Open Sans" panose="020B0606030504020204" pitchFamily="34" charset="0"/>
                <a:ea typeface="Open Sans" panose="020B0606030504020204" pitchFamily="34" charset="0"/>
                <a:cs typeface="Open Sans" panose="020B0606030504020204" pitchFamily="34" charset="0"/>
              </a:rPr>
              <a:t>Steinhorn</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Frances Stern*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Marvin* and Gloria Swire</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Ron* and Marcy Tonkin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Bianca and Tony Urdes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Robert P. Weil*</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err="1">
                <a:latin typeface="Open Sans" panose="020B0606030504020204" pitchFamily="34" charset="0"/>
                <a:ea typeface="Open Sans" panose="020B0606030504020204" pitchFamily="34" charset="0"/>
                <a:cs typeface="Open Sans" panose="020B0606030504020204" pitchFamily="34" charset="0"/>
              </a:rPr>
              <a:t>Joella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Werlin</a:t>
            </a:r>
            <a:r>
              <a:rPr lang="en-US" dirty="0">
                <a:latin typeface="Open Sans" panose="020B0606030504020204" pitchFamily="34" charset="0"/>
                <a:ea typeface="Open Sans" panose="020B0606030504020204" pitchFamily="34" charset="0"/>
                <a:cs typeface="Open Sans" panose="020B0606030504020204" pitchFamily="34" charset="0"/>
              </a:rPr>
              <a:t> and Robert *</a:t>
            </a:r>
            <a:r>
              <a:rPr lang="en-US" dirty="0" err="1">
                <a:latin typeface="Open Sans" panose="020B0606030504020204" pitchFamily="34" charset="0"/>
                <a:ea typeface="Open Sans" panose="020B0606030504020204" pitchFamily="34" charset="0"/>
                <a:cs typeface="Open Sans" panose="020B0606030504020204" pitchFamily="34" charset="0"/>
              </a:rPr>
              <a:t>Autrey</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err="1">
                <a:latin typeface="Open Sans" panose="020B0606030504020204" pitchFamily="34" charset="0"/>
                <a:ea typeface="Open Sans" panose="020B0606030504020204" pitchFamily="34" charset="0"/>
                <a:cs typeface="Open Sans" panose="020B0606030504020204" pitchFamily="34" charset="0"/>
              </a:rPr>
              <a:t>Isam</a:t>
            </a:r>
            <a:r>
              <a:rPr lang="en-US" dirty="0">
                <a:latin typeface="Open Sans" panose="020B0606030504020204" pitchFamily="34" charset="0"/>
                <a:ea typeface="Open Sans" panose="020B0606030504020204" pitchFamily="34" charset="0"/>
                <a:cs typeface="Open Sans" panose="020B0606030504020204" pitchFamily="34" charset="0"/>
              </a:rPr>
              <a:t> and Rose White*</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Jeff and Lynn </a:t>
            </a:r>
            <a:r>
              <a:rPr lang="en-US" dirty="0" err="1">
                <a:latin typeface="Open Sans" panose="020B0606030504020204" pitchFamily="34" charset="0"/>
                <a:ea typeface="Open Sans" panose="020B0606030504020204" pitchFamily="34" charset="0"/>
                <a:cs typeface="Open Sans" panose="020B0606030504020204" pitchFamily="34" charset="0"/>
              </a:rPr>
              <a:t>Wolfstone</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Jennifer and Kenneth </a:t>
            </a:r>
            <a:r>
              <a:rPr lang="en-US" dirty="0" err="1">
                <a:latin typeface="Open Sans" panose="020B0606030504020204" pitchFamily="34" charset="0"/>
                <a:ea typeface="Open Sans" panose="020B0606030504020204" pitchFamily="34" charset="0"/>
                <a:cs typeface="Open Sans" panose="020B0606030504020204" pitchFamily="34" charset="0"/>
              </a:rPr>
              <a:t>Zeidman</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Jerome and Zelda </a:t>
            </a:r>
            <a:r>
              <a:rPr lang="en-US" dirty="0" err="1">
                <a:latin typeface="Open Sans" panose="020B0606030504020204" pitchFamily="34" charset="0"/>
                <a:ea typeface="Open Sans" panose="020B0606030504020204" pitchFamily="34" charset="0"/>
                <a:cs typeface="Open Sans" panose="020B0606030504020204" pitchFamily="34" charset="0"/>
              </a:rPr>
              <a:t>Zeidman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Alan* and Janet </a:t>
            </a:r>
            <a:r>
              <a:rPr lang="en-US" dirty="0" smtClean="0">
                <a:latin typeface="Open Sans" panose="020B0606030504020204" pitchFamily="34" charset="0"/>
                <a:ea typeface="Open Sans" panose="020B0606030504020204" pitchFamily="34" charset="0"/>
                <a:cs typeface="Open Sans" panose="020B0606030504020204" pitchFamily="34" charset="0"/>
              </a:rPr>
              <a:t>Zell</a:t>
            </a:r>
          </a:p>
          <a:p>
            <a:pPr marL="0" indent="0">
              <a:lnSpc>
                <a:spcPct val="170000"/>
              </a:lnSpc>
              <a:spcBef>
                <a:spcPts val="0"/>
              </a:spcBef>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rPr>
              <a:t>*Of blessed memory</a:t>
            </a:r>
          </a:p>
          <a:p>
            <a:pPr marL="0" indent="0">
              <a:lnSpc>
                <a:spcPct val="170000"/>
              </a:lnSpc>
              <a:spcBef>
                <a:spcPts val="0"/>
              </a:spcBef>
              <a:spcAft>
                <a:spcPts val="600"/>
              </a:spcAft>
              <a:buNone/>
            </a:pPr>
            <a:endParaRPr lang="en-US"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p:cNvSpPr txBox="1">
            <a:spLocks/>
          </p:cNvSpPr>
          <p:nvPr/>
        </p:nvSpPr>
        <p:spPr>
          <a:xfrm>
            <a:off x="128338" y="77417"/>
            <a:ext cx="12063664" cy="370763"/>
          </a:xfrm>
          <a:prstGeom prst="rect">
            <a:avLst/>
          </a:prstGeom>
        </p:spPr>
        <p:txBody>
          <a:bodyPr vert="horz" lIns="91440" tIns="45720" rIns="91440" bIns="45720" numCol="1"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i="1" dirty="0" smtClean="0">
                <a:latin typeface="Open Sans" panose="020B0606030504020204" pitchFamily="34" charset="0"/>
                <a:ea typeface="Open Sans" panose="020B0606030504020204" pitchFamily="34" charset="0"/>
                <a:cs typeface="Open Sans" panose="020B0606030504020204" pitchFamily="34" charset="0"/>
              </a:rPr>
              <a:t>Congregation Beth Israel is a participant  in the Life and Legacy Program, which is a partnership of the Oregon Jewish Community Foundation and the Harold </a:t>
            </a:r>
            <a:r>
              <a:rPr lang="en-US" i="1" dirty="0" err="1" smtClean="0">
                <a:latin typeface="Open Sans" panose="020B0606030504020204" pitchFamily="34" charset="0"/>
                <a:ea typeface="Open Sans" panose="020B0606030504020204" pitchFamily="34" charset="0"/>
                <a:cs typeface="Open Sans" panose="020B0606030504020204" pitchFamily="34" charset="0"/>
              </a:rPr>
              <a:t>Grinspoon</a:t>
            </a:r>
            <a:r>
              <a:rPr lang="en-US" i="1" dirty="0" smtClean="0">
                <a:latin typeface="Open Sans" panose="020B0606030504020204" pitchFamily="34" charset="0"/>
                <a:ea typeface="Open Sans" panose="020B0606030504020204" pitchFamily="34" charset="0"/>
                <a:cs typeface="Open Sans" panose="020B0606030504020204" pitchFamily="34" charset="0"/>
              </a:rPr>
              <a:t> Foundation.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2"/>
          <p:cNvSpPr txBox="1">
            <a:spLocks/>
          </p:cNvSpPr>
          <p:nvPr/>
        </p:nvSpPr>
        <p:spPr>
          <a:xfrm>
            <a:off x="1719619" y="1042823"/>
            <a:ext cx="10228996" cy="1081864"/>
          </a:xfrm>
          <a:prstGeom prst="rect">
            <a:avLst/>
          </a:prstGeom>
        </p:spPr>
        <p:txBody>
          <a:bodyPr vert="horz" lIns="91440" tIns="45720" rIns="91440" bIns="45720" numCol="1"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Congregation Beth Israel is proud to recognize every person/family who decides to create a Jewish legacy. A legacy gift includes any donation that lives on in perpetuity ensuring that CBI will be here to serve the generations to come. Different reasons have motivated each of our Legacy Circle donors to choose CBI as a beneficiary of their life’s work. We are fortunate that many of our members embraced the benefit that becoming a legacy donor brought to their lives and their memory. We continue to be honored by those who are now committing gifts through endowments, trusts, wills, and estate plans. We hope you will consider joining this esteemed and appreciated group and let us know of your intention so that we may include you in this growing list. Executive Director Josh Kashinsky welcomes the opportunity to discuss creating a Jewish legacy with you: (503) 222-1069 or josh@bethisrael-pdx.org.</a:t>
            </a:r>
          </a:p>
        </p:txBody>
      </p:sp>
    </p:spTree>
    <p:extLst>
      <p:ext uri="{BB962C8B-B14F-4D97-AF65-F5344CB8AC3E}">
        <p14:creationId xmlns:p14="http://schemas.microsoft.com/office/powerpoint/2010/main" val="2128241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rotWithShape="1">
          <a:blip r:embed="rId3">
            <a:extLst>
              <a:ext uri="{28A0092B-C50C-407E-A947-70E740481C1C}">
                <a14:useLocalDpi xmlns:a14="http://schemas.microsoft.com/office/drawing/2010/main" val="0"/>
              </a:ext>
            </a:extLst>
          </a:blip>
          <a:srcRect t="23791" r="929"/>
          <a:stretch/>
        </p:blipFill>
        <p:spPr>
          <a:xfrm>
            <a:off x="8863694" y="4939048"/>
            <a:ext cx="3326160" cy="1918952"/>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rotWithShape="1">
          <a:blip r:embed="rId4">
            <a:extLst>
              <a:ext uri="{28A0092B-C50C-407E-A947-70E740481C1C}">
                <a14:useLocalDpi xmlns:a14="http://schemas.microsoft.com/office/drawing/2010/main" val="0"/>
              </a:ext>
            </a:extLst>
          </a:blip>
          <a:srcRect r="4089"/>
          <a:stretch/>
        </p:blipFill>
        <p:spPr>
          <a:xfrm>
            <a:off x="8851729" y="2330960"/>
            <a:ext cx="3338125" cy="2610331"/>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 r="1046"/>
          <a:stretch/>
        </p:blipFill>
        <p:spPr>
          <a:xfrm>
            <a:off x="8851729" y="-6439"/>
            <a:ext cx="3331685" cy="252516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2592925" y="624110"/>
            <a:ext cx="8911687" cy="1280890"/>
          </a:xfrm>
        </p:spPr>
        <p:txBody>
          <a:bodyPr>
            <a:normAutofit/>
          </a:bodyPr>
          <a:lstStyle/>
          <a:p>
            <a:r>
              <a:rPr lang="en-US" dirty="0" smtClean="0">
                <a:latin typeface="Merriweather" panose="00000500000000000000" pitchFamily="2" charset="0"/>
              </a:rPr>
              <a:t>Mini Mensch</a:t>
            </a:r>
            <a:endParaRPr lang="en-US"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2535196432"/>
              </p:ext>
            </p:extLst>
          </p:nvPr>
        </p:nvGraphicFramePr>
        <p:xfrm>
          <a:off x="1583763" y="1569493"/>
          <a:ext cx="6798238" cy="5063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07410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rotWithShape="1">
          <a:blip r:embed="rId3">
            <a:extLst>
              <a:ext uri="{28A0092B-C50C-407E-A947-70E740481C1C}">
                <a14:useLocalDpi xmlns:a14="http://schemas.microsoft.com/office/drawing/2010/main" val="0"/>
              </a:ext>
            </a:extLst>
          </a:blip>
          <a:srcRect t="13220" b="3100"/>
          <a:stretch/>
        </p:blipFill>
        <p:spPr>
          <a:xfrm>
            <a:off x="8691816" y="4672485"/>
            <a:ext cx="3490383" cy="2190540"/>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rotWithShape="1">
          <a:blip r:embed="rId4">
            <a:extLst>
              <a:ext uri="{28A0092B-C50C-407E-A947-70E740481C1C}">
                <a14:useLocalDpi xmlns:a14="http://schemas.microsoft.com/office/drawing/2010/main" val="0"/>
              </a:ext>
            </a:extLst>
          </a:blip>
          <a:srcRect t="7108"/>
          <a:stretch/>
        </p:blipFill>
        <p:spPr>
          <a:xfrm>
            <a:off x="8706874" y="2351318"/>
            <a:ext cx="3495967" cy="2319601"/>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951" t="7615"/>
          <a:stretch/>
        </p:blipFill>
        <p:spPr>
          <a:xfrm>
            <a:off x="8701873" y="10047"/>
            <a:ext cx="3484127" cy="2331221"/>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2592925" y="624110"/>
            <a:ext cx="8911687" cy="1280890"/>
          </a:xfrm>
        </p:spPr>
        <p:txBody>
          <a:bodyPr>
            <a:normAutofit/>
          </a:bodyPr>
          <a:lstStyle/>
          <a:p>
            <a:r>
              <a:rPr lang="en-US" dirty="0" smtClean="0">
                <a:latin typeface="Merriweather" panose="00000500000000000000" pitchFamily="2" charset="0"/>
              </a:rPr>
              <a:t>Education</a:t>
            </a:r>
            <a:endParaRPr lang="en-US"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3517199499"/>
              </p:ext>
            </p:extLst>
          </p:nvPr>
        </p:nvGraphicFramePr>
        <p:xfrm>
          <a:off x="1624084" y="1596789"/>
          <a:ext cx="6769289" cy="50223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96850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rotWithShape="1">
          <a:blip r:embed="rId3">
            <a:extLst>
              <a:ext uri="{28A0092B-C50C-407E-A947-70E740481C1C}">
                <a14:useLocalDpi xmlns:a14="http://schemas.microsoft.com/office/drawing/2010/main" val="0"/>
              </a:ext>
            </a:extLst>
          </a:blip>
          <a:srcRect t="5284" b="3904"/>
          <a:stretch/>
        </p:blipFill>
        <p:spPr>
          <a:xfrm>
            <a:off x="8588938" y="4682169"/>
            <a:ext cx="3603060" cy="2181340"/>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939" y="2281355"/>
            <a:ext cx="3603059" cy="2402040"/>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b="4509"/>
          <a:stretch/>
        </p:blipFill>
        <p:spPr>
          <a:xfrm>
            <a:off x="8588940" y="-2215"/>
            <a:ext cx="3603059" cy="2293723"/>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2592925" y="624110"/>
            <a:ext cx="8911687" cy="1280890"/>
          </a:xfrm>
        </p:spPr>
        <p:txBody>
          <a:bodyPr>
            <a:normAutofit/>
          </a:bodyPr>
          <a:lstStyle/>
          <a:p>
            <a:r>
              <a:rPr lang="en-US" sz="4000" dirty="0" smtClean="0">
                <a:latin typeface="Merriweather" panose="00000500000000000000" pitchFamily="2" charset="0"/>
              </a:rPr>
              <a:t>Development</a:t>
            </a:r>
            <a:endParaRPr lang="en-US" sz="4000"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4170063890"/>
              </p:ext>
            </p:extLst>
          </p:nvPr>
        </p:nvGraphicFramePr>
        <p:xfrm>
          <a:off x="1651379" y="1596789"/>
          <a:ext cx="6756022" cy="50223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36063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848" y="114834"/>
            <a:ext cx="6933212" cy="699730"/>
          </a:xfrm>
        </p:spPr>
        <p:txBody>
          <a:bodyPr>
            <a:normAutofit/>
          </a:bodyPr>
          <a:lstStyle/>
          <a:p>
            <a:pPr algn="ctr"/>
            <a:r>
              <a:rPr lang="en-US" dirty="0" smtClean="0">
                <a:latin typeface="Merriweather" panose="00000500000000000000" pitchFamily="2" charset="0"/>
              </a:rPr>
              <a:t> Thank you to our Donors</a:t>
            </a:r>
            <a:endParaRPr lang="en-US" dirty="0">
              <a:latin typeface="Merriweather" panose="00000500000000000000" pitchFamily="2" charset="0"/>
            </a:endParaRPr>
          </a:p>
        </p:txBody>
      </p:sp>
      <p:sp>
        <p:nvSpPr>
          <p:cNvPr id="3" name="Content Placeholder 2"/>
          <p:cNvSpPr>
            <a:spLocks noGrp="1"/>
          </p:cNvSpPr>
          <p:nvPr>
            <p:ph idx="1"/>
          </p:nvPr>
        </p:nvSpPr>
        <p:spPr>
          <a:xfrm>
            <a:off x="1897039" y="734518"/>
            <a:ext cx="10294962" cy="6123481"/>
          </a:xfrm>
        </p:spPr>
        <p:txBody>
          <a:bodyPr numCol="3" spcCol="0">
            <a:noAutofit/>
          </a:bodyPr>
          <a:lstStyle/>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Adler and Molly Newcomer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George and Sharon Alexander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and Margie Anton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Jonathan and Bonnie </a:t>
            </a:r>
            <a:r>
              <a:rPr lang="en-US" sz="1100" dirty="0" err="1">
                <a:latin typeface="Open Sans" panose="020B0606030504020204" pitchFamily="34" charset="0"/>
                <a:ea typeface="Open Sans" panose="020B0606030504020204" pitchFamily="34" charset="0"/>
                <a:cs typeface="Open Sans" panose="020B0606030504020204" pitchFamily="34" charset="0"/>
              </a:rPr>
              <a:t>Barg</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Kevin and Rachelle Barrett</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Lester and Heather Baskin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Brad and Janice Berman</a:t>
            </a:r>
          </a:p>
          <a:p>
            <a:pPr marL="0" indent="0">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Gerel</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US" sz="1100" dirty="0" err="1">
                <a:latin typeface="Open Sans" panose="020B0606030504020204" pitchFamily="34" charset="0"/>
                <a:ea typeface="Open Sans" panose="020B0606030504020204" pitchFamily="34" charset="0"/>
                <a:cs typeface="Open Sans" panose="020B0606030504020204" pitchFamily="34" charset="0"/>
              </a:rPr>
              <a:t>Blauer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Janet Bronitsky and Mark </a:t>
            </a:r>
            <a:r>
              <a:rPr lang="en-US" sz="1100" dirty="0" err="1">
                <a:latin typeface="Open Sans" panose="020B0606030504020204" pitchFamily="34" charset="0"/>
                <a:ea typeface="Open Sans" panose="020B0606030504020204" pitchFamily="34" charset="0"/>
                <a:cs typeface="Open Sans" panose="020B0606030504020204" pitchFamily="34" charset="0"/>
              </a:rPr>
              <a:t>Suprenand</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Dan Hurwitz and Debra Brooks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Connie Cambreleng</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William and Judy </a:t>
            </a:r>
            <a:r>
              <a:rPr lang="en-US" sz="1100" dirty="0" err="1">
                <a:latin typeface="Open Sans" panose="020B0606030504020204" pitchFamily="34" charset="0"/>
                <a:ea typeface="Open Sans" panose="020B0606030504020204" pitchFamily="34" charset="0"/>
                <a:cs typeface="Open Sans" panose="020B0606030504020204" pitchFamily="34" charset="0"/>
              </a:rPr>
              <a:t>Cappleman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Stuart and </a:t>
            </a:r>
            <a:r>
              <a:rPr lang="en-US" sz="1100" dirty="0" err="1">
                <a:latin typeface="Open Sans" panose="020B0606030504020204" pitchFamily="34" charset="0"/>
                <a:ea typeface="Open Sans" panose="020B0606030504020204" pitchFamily="34" charset="0"/>
                <a:cs typeface="Open Sans" panose="020B0606030504020204" pitchFamily="34" charset="0"/>
              </a:rPr>
              <a:t>Mandi</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US" sz="1100" dirty="0" err="1">
                <a:latin typeface="Open Sans" panose="020B0606030504020204" pitchFamily="34" charset="0"/>
                <a:ea typeface="Open Sans" panose="020B0606030504020204" pitchFamily="34" charset="0"/>
                <a:cs typeface="Open Sans" panose="020B0606030504020204" pitchFamily="34" charset="0"/>
              </a:rPr>
              <a:t>Chestler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David Cohen and Lee Anna Jones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Fred Cohen and Randy </a:t>
            </a:r>
            <a:r>
              <a:rPr lang="en-US" sz="1100" dirty="0" err="1">
                <a:latin typeface="Open Sans" panose="020B0606030504020204" pitchFamily="34" charset="0"/>
                <a:ea typeface="Open Sans" panose="020B0606030504020204" pitchFamily="34" charset="0"/>
                <a:cs typeface="Open Sans" panose="020B0606030504020204" pitchFamily="34" charset="0"/>
              </a:rPr>
              <a:t>Zasloff</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Marcia Colton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Will and Melanie </a:t>
            </a:r>
            <a:r>
              <a:rPr lang="en-US" sz="1100" dirty="0" err="1">
                <a:latin typeface="Open Sans" panose="020B0606030504020204" pitchFamily="34" charset="0"/>
                <a:ea typeface="Open Sans" panose="020B0606030504020204" pitchFamily="34" charset="0"/>
                <a:cs typeface="Open Sans" panose="020B0606030504020204" pitchFamily="34" charset="0"/>
              </a:rPr>
              <a:t>Dann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Barry and Bonnie Davis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Dick and Cameron Davis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Dr. Pike Dentistry for Children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Thomas and Susie Desmond</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Lou and Kathleen Doctor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James </a:t>
            </a:r>
            <a:r>
              <a:rPr lang="en-US" sz="1100" dirty="0" err="1">
                <a:latin typeface="Open Sans" panose="020B0606030504020204" pitchFamily="34" charset="0"/>
                <a:ea typeface="Open Sans" panose="020B0606030504020204" pitchFamily="34" charset="0"/>
                <a:cs typeface="Open Sans" panose="020B0606030504020204" pitchFamily="34" charset="0"/>
              </a:rPr>
              <a:t>Monteith</a:t>
            </a:r>
            <a:r>
              <a:rPr lang="en-US" sz="1100" dirty="0">
                <a:latin typeface="Open Sans" panose="020B0606030504020204" pitchFamily="34" charset="0"/>
                <a:ea typeface="Open Sans" panose="020B0606030504020204" pitchFamily="34" charset="0"/>
                <a:cs typeface="Open Sans" panose="020B0606030504020204" pitchFamily="34" charset="0"/>
              </a:rPr>
              <a:t> and Ned </a:t>
            </a:r>
            <a:r>
              <a:rPr lang="en-US" sz="1100" dirty="0" err="1">
                <a:latin typeface="Open Sans" panose="020B0606030504020204" pitchFamily="34" charset="0"/>
                <a:ea typeface="Open Sans" panose="020B0606030504020204" pitchFamily="34" charset="0"/>
                <a:cs typeface="Open Sans" panose="020B0606030504020204" pitchFamily="34" charset="0"/>
              </a:rPr>
              <a:t>Duhnkrack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Richard and Jill </a:t>
            </a:r>
            <a:r>
              <a:rPr lang="en-US" sz="1100" dirty="0" err="1">
                <a:latin typeface="Open Sans" panose="020B0606030504020204" pitchFamily="34" charset="0"/>
                <a:ea typeface="Open Sans" panose="020B0606030504020204" pitchFamily="34" charset="0"/>
                <a:cs typeface="Open Sans" panose="020B0606030504020204" pitchFamily="34" charset="0"/>
              </a:rPr>
              <a:t>Edelson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John and Sarah Epstein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Howard and Jen Feldman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and Sherry Fishman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Eric and Robin Flamm</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Andrew Frank and Sally Rosenfeld</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Josh and Amy Frankel</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Eric and Rebecca Friedenwald-Fishman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Stacy and Sharon Friedman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Morrie Galen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Bill and Bev Galen</a:t>
            </a:r>
          </a:p>
          <a:p>
            <a:pPr marL="0" indent="0">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Zanley</a:t>
            </a:r>
            <a:r>
              <a:rPr lang="en-US" sz="1100" dirty="0">
                <a:latin typeface="Open Sans" panose="020B0606030504020204" pitchFamily="34" charset="0"/>
                <a:ea typeface="Open Sans" panose="020B0606030504020204" pitchFamily="34" charset="0"/>
                <a:cs typeface="Open Sans" panose="020B0606030504020204" pitchFamily="34" charset="0"/>
              </a:rPr>
              <a:t> and Claire Galton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Judah and Ali Garfinkle</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Linda Georges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Ted and Connie Gilbert</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Leonard and Yvonne </a:t>
            </a:r>
            <a:r>
              <a:rPr lang="en-US" sz="1100" dirty="0" err="1">
                <a:latin typeface="Open Sans" panose="020B0606030504020204" pitchFamily="34" charset="0"/>
                <a:ea typeface="Open Sans" panose="020B0606030504020204" pitchFamily="34" charset="0"/>
                <a:cs typeface="Open Sans" panose="020B0606030504020204" pitchFamily="34" charset="0"/>
              </a:rPr>
              <a:t>Gionet</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Barbara Glazer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David and Tiffany Goldwyn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Doug Goodman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Greg Goodman and Susan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Mark and Christi Goodman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Bill June and Susan Graber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Steve and Michelle Gradow</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Jonathan and Lisa Greenleaf</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Craig </a:t>
            </a:r>
            <a:r>
              <a:rPr lang="en-US" sz="1100" dirty="0" err="1">
                <a:latin typeface="Open Sans" panose="020B0606030504020204" pitchFamily="34" charset="0"/>
                <a:ea typeface="Open Sans" panose="020B0606030504020204" pitchFamily="34" charset="0"/>
                <a:cs typeface="Open Sans" panose="020B0606030504020204" pitchFamily="34" charset="0"/>
              </a:rPr>
              <a:t>Hartzman</a:t>
            </a:r>
            <a:r>
              <a:rPr lang="en-US" sz="1100" dirty="0">
                <a:latin typeface="Open Sans" panose="020B0606030504020204" pitchFamily="34" charset="0"/>
                <a:ea typeface="Open Sans" panose="020B0606030504020204" pitchFamily="34" charset="0"/>
                <a:cs typeface="Open Sans" panose="020B0606030504020204" pitchFamily="34" charset="0"/>
              </a:rPr>
              <a:t> and James John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Dan Henig and Jamie Rice</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Andrew Herman and Tina </a:t>
            </a:r>
            <a:r>
              <a:rPr lang="en-US" sz="1100" dirty="0" err="1">
                <a:latin typeface="Open Sans" panose="020B0606030504020204" pitchFamily="34" charset="0"/>
                <a:ea typeface="Open Sans" panose="020B0606030504020204" pitchFamily="34" charset="0"/>
                <a:cs typeface="Open Sans" panose="020B0606030504020204" pitchFamily="34" charset="0"/>
              </a:rPr>
              <a:t>Szczesniak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Gary and Joyce Hoffman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John Harland and Janet Hoffman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Janice Isenberg</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Ken and Karen </a:t>
            </a:r>
            <a:r>
              <a:rPr lang="en-US" sz="1100" dirty="0" err="1">
                <a:latin typeface="Open Sans" panose="020B0606030504020204" pitchFamily="34" charset="0"/>
                <a:ea typeface="Open Sans" panose="020B0606030504020204" pitchFamily="34" charset="0"/>
                <a:cs typeface="Open Sans" panose="020B0606030504020204" pitchFamily="34" charset="0"/>
              </a:rPr>
              <a:t>Janoff</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Howard Jarvis, DMD, LLC and Tiffany Goldwyn, DMD</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Rabbi Sam and </a:t>
            </a:r>
            <a:r>
              <a:rPr lang="en-US" sz="1100" dirty="0" err="1">
                <a:latin typeface="Open Sans" panose="020B0606030504020204" pitchFamily="34" charset="0"/>
                <a:ea typeface="Open Sans" panose="020B0606030504020204" pitchFamily="34" charset="0"/>
                <a:cs typeface="Open Sans" panose="020B0606030504020204" pitchFamily="34" charset="0"/>
              </a:rPr>
              <a:t>Dori</a:t>
            </a:r>
            <a:r>
              <a:rPr lang="en-US" sz="1100" dirty="0">
                <a:latin typeface="Open Sans" panose="020B0606030504020204" pitchFamily="34" charset="0"/>
                <a:ea typeface="Open Sans" panose="020B0606030504020204" pitchFamily="34" charset="0"/>
                <a:cs typeface="Open Sans" panose="020B0606030504020204" pitchFamily="34" charset="0"/>
              </a:rPr>
              <a:t> Joseph</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Josh and Michelle </a:t>
            </a:r>
            <a:r>
              <a:rPr lang="en-US" sz="1100" dirty="0" smtClean="0">
                <a:latin typeface="Open Sans" panose="020B0606030504020204" pitchFamily="34" charset="0"/>
                <a:ea typeface="Open Sans" panose="020B0606030504020204" pitchFamily="34" charset="0"/>
                <a:cs typeface="Open Sans" panose="020B0606030504020204" pitchFamily="34" charset="0"/>
              </a:rPr>
              <a:t>Kashinsky</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Leslie </a:t>
            </a:r>
            <a:r>
              <a:rPr lang="en-US" sz="1100" dirty="0" err="1">
                <a:latin typeface="Open Sans" panose="020B0606030504020204" pitchFamily="34" charset="0"/>
                <a:ea typeface="Open Sans" panose="020B0606030504020204" pitchFamily="34" charset="0"/>
                <a:cs typeface="Open Sans" panose="020B0606030504020204" pitchFamily="34" charset="0"/>
              </a:rPr>
              <a:t>Kelinson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Jim and Rhonda Kennedy</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and Arlene Koenigsberg</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Donald and Judith Kramer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Mrs. Jean </a:t>
            </a:r>
            <a:r>
              <a:rPr lang="en-US" sz="1100" dirty="0" err="1">
                <a:latin typeface="Open Sans" panose="020B0606030504020204" pitchFamily="34" charset="0"/>
                <a:ea typeface="Open Sans" panose="020B0606030504020204" pitchFamily="34" charset="0"/>
                <a:cs typeface="Open Sans" panose="020B0606030504020204" pitchFamily="34" charset="0"/>
              </a:rPr>
              <a:t>Krosner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Irv Levin and Stephanie Fowler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Glen and Lisa Levy</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Carol Lewis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Kathleen Lewis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Ken Lewis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Keith Linn and Lisa Ludwig </a:t>
            </a:r>
            <a:r>
              <a:rPr lang="en-US" sz="1100" dirty="0" smtClean="0">
                <a:latin typeface="Open Sans" panose="020B0606030504020204" pitchFamily="34" charset="0"/>
                <a:ea typeface="Open Sans" panose="020B0606030504020204" pitchFamily="34" charset="0"/>
                <a:cs typeface="Open Sans" panose="020B0606030504020204" pitchFamily="34" charset="0"/>
              </a:rPr>
              <a:t>Linn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Dick and Harriet </a:t>
            </a:r>
            <a:r>
              <a:rPr lang="en-US" sz="1100" dirty="0" err="1">
                <a:latin typeface="Open Sans" panose="020B0606030504020204" pitchFamily="34" charset="0"/>
                <a:ea typeface="Open Sans" panose="020B0606030504020204" pitchFamily="34" charset="0"/>
                <a:cs typeface="Open Sans" panose="020B0606030504020204" pitchFamily="34" charset="0"/>
              </a:rPr>
              <a:t>Maizels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Howard and Robin Marcus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Phillip </a:t>
            </a:r>
            <a:r>
              <a:rPr lang="en-US" sz="1100" dirty="0" err="1">
                <a:latin typeface="Open Sans" panose="020B0606030504020204" pitchFamily="34" charset="0"/>
                <a:ea typeface="Open Sans" panose="020B0606030504020204" pitchFamily="34" charset="0"/>
                <a:cs typeface="Open Sans" panose="020B0606030504020204" pitchFamily="34" charset="0"/>
              </a:rPr>
              <a:t>Margolin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4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848" y="114834"/>
            <a:ext cx="6933212" cy="699730"/>
          </a:xfrm>
        </p:spPr>
        <p:txBody>
          <a:bodyPr>
            <a:normAutofit/>
          </a:bodyPr>
          <a:lstStyle/>
          <a:p>
            <a:pPr algn="ctr"/>
            <a:r>
              <a:rPr lang="en-US" dirty="0" smtClean="0">
                <a:latin typeface="Merriweather" panose="00000500000000000000" pitchFamily="2" charset="0"/>
              </a:rPr>
              <a:t> Thank you to our Donors</a:t>
            </a:r>
            <a:endParaRPr lang="en-US" dirty="0">
              <a:latin typeface="Merriweather" panose="00000500000000000000" pitchFamily="2" charset="0"/>
            </a:endParaRPr>
          </a:p>
        </p:txBody>
      </p:sp>
      <p:sp>
        <p:nvSpPr>
          <p:cNvPr id="3" name="Content Placeholder 2"/>
          <p:cNvSpPr>
            <a:spLocks noGrp="1"/>
          </p:cNvSpPr>
          <p:nvPr>
            <p:ph idx="1"/>
          </p:nvPr>
        </p:nvSpPr>
        <p:spPr>
          <a:xfrm>
            <a:off x="1798820" y="734519"/>
            <a:ext cx="10393181" cy="6123482"/>
          </a:xfrm>
        </p:spPr>
        <p:txBody>
          <a:bodyPr numCol="3" spcCol="0">
            <a:noAutofit/>
          </a:bodyPr>
          <a:lstStyle/>
          <a:p>
            <a:pPr marL="0" indent="0">
              <a:spcBef>
                <a:spcPts val="0"/>
              </a:spcBef>
              <a:spcAft>
                <a:spcPts val="600"/>
              </a:spcAft>
              <a:buNone/>
            </a:pPr>
            <a:r>
              <a:rPr lang="en-US" sz="1100" dirty="0" smtClean="0">
                <a:latin typeface="Open Sans" panose="020B0606030504020204" pitchFamily="34" charset="0"/>
                <a:ea typeface="Open Sans" panose="020B0606030504020204" pitchFamily="34" charset="0"/>
                <a:cs typeface="Open Sans" panose="020B0606030504020204" pitchFamily="34" charset="0"/>
              </a:rPr>
              <a:t>Lynn </a:t>
            </a:r>
            <a:r>
              <a:rPr lang="en-US" sz="1100" dirty="0">
                <a:latin typeface="Open Sans" panose="020B0606030504020204" pitchFamily="34" charset="0"/>
                <a:ea typeface="Open Sans" panose="020B0606030504020204" pitchFamily="34" charset="0"/>
                <a:cs typeface="Open Sans" panose="020B0606030504020204" pitchFamily="34" charset="0"/>
              </a:rPr>
              <a:t>Marks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Gary and Sheryl Martel</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Steve and Robin McCoy</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Ruben and Liz </a:t>
            </a:r>
            <a:r>
              <a:rPr lang="en-US" sz="1100" dirty="0" err="1">
                <a:latin typeface="Open Sans" panose="020B0606030504020204" pitchFamily="34" charset="0"/>
                <a:ea typeface="Open Sans" panose="020B0606030504020204" pitchFamily="34" charset="0"/>
                <a:cs typeface="Open Sans" panose="020B0606030504020204" pitchFamily="34" charset="0"/>
              </a:rPr>
              <a:t>Menashe</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Page and Lynn </a:t>
            </a:r>
            <a:r>
              <a:rPr lang="en-US" sz="1100" dirty="0" err="1">
                <a:latin typeface="Open Sans" panose="020B0606030504020204" pitchFamily="34" charset="0"/>
                <a:ea typeface="Open Sans" panose="020B0606030504020204" pitchFamily="34" charset="0"/>
                <a:cs typeface="Open Sans" panose="020B0606030504020204" pitchFamily="34" charset="0"/>
              </a:rPr>
              <a:t>Mesher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Barney and Susan Milstein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Christie Moore and Stacy Lewis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Corey Morris-Singer and Andrew Morris-Singer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Doug Muir and Shelley Adams-Muir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Roscoe Nelson III and Debra Nelson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Ted Nelson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Rosalyn Neuberger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Dan and Tracy </a:t>
            </a:r>
            <a:r>
              <a:rPr lang="en-US" sz="1100" dirty="0" err="1">
                <a:latin typeface="Open Sans" panose="020B0606030504020204" pitchFamily="34" charset="0"/>
                <a:ea typeface="Open Sans" panose="020B0606030504020204" pitchFamily="34" charset="0"/>
                <a:cs typeface="Open Sans" panose="020B0606030504020204" pitchFamily="34" charset="0"/>
              </a:rPr>
              <a:t>Oseran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Nancy </a:t>
            </a:r>
            <a:r>
              <a:rPr lang="en-US" sz="1100" dirty="0" err="1">
                <a:latin typeface="Open Sans" panose="020B0606030504020204" pitchFamily="34" charset="0"/>
                <a:ea typeface="Open Sans" panose="020B0606030504020204" pitchFamily="34" charset="0"/>
                <a:cs typeface="Open Sans" panose="020B0606030504020204" pitchFamily="34" charset="0"/>
              </a:rPr>
              <a:t>Oseran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Pete </a:t>
            </a:r>
            <a:r>
              <a:rPr lang="en-US" sz="1100" dirty="0" err="1">
                <a:latin typeface="Open Sans" panose="020B0606030504020204" pitchFamily="34" charset="0"/>
                <a:ea typeface="Open Sans" panose="020B0606030504020204" pitchFamily="34" charset="0"/>
                <a:cs typeface="Open Sans" panose="020B0606030504020204" pitchFamily="34" charset="0"/>
              </a:rPr>
              <a:t>Hammerschmidt</a:t>
            </a:r>
            <a:r>
              <a:rPr lang="en-US" sz="1100" dirty="0">
                <a:latin typeface="Open Sans" panose="020B0606030504020204" pitchFamily="34" charset="0"/>
                <a:ea typeface="Open Sans" panose="020B0606030504020204" pitchFamily="34" charset="0"/>
                <a:cs typeface="Open Sans" panose="020B0606030504020204" pitchFamily="34" charset="0"/>
              </a:rPr>
              <a:t> and Judith </a:t>
            </a:r>
            <a:r>
              <a:rPr lang="en-US" sz="1100" dirty="0" err="1">
                <a:latin typeface="Open Sans" panose="020B0606030504020204" pitchFamily="34" charset="0"/>
                <a:ea typeface="Open Sans" panose="020B0606030504020204" pitchFamily="34" charset="0"/>
                <a:cs typeface="Open Sans" panose="020B0606030504020204" pitchFamily="34" charset="0"/>
              </a:rPr>
              <a:t>Pakosinski</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Bob and Rachel </a:t>
            </a:r>
            <a:r>
              <a:rPr lang="en-US" sz="1100" dirty="0" err="1">
                <a:latin typeface="Open Sans" panose="020B0606030504020204" pitchFamily="34" charset="0"/>
                <a:ea typeface="Open Sans" panose="020B0606030504020204" pitchFamily="34" charset="0"/>
                <a:cs typeface="Open Sans" panose="020B0606030504020204" pitchFamily="34" charset="0"/>
              </a:rPr>
              <a:t>Papkin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Leslie </a:t>
            </a:r>
            <a:r>
              <a:rPr lang="en-US" sz="1100" dirty="0" err="1">
                <a:latin typeface="Open Sans" panose="020B0606030504020204" pitchFamily="34" charset="0"/>
                <a:ea typeface="Open Sans" panose="020B0606030504020204" pitchFamily="34" charset="0"/>
                <a:cs typeface="Open Sans" panose="020B0606030504020204" pitchFamily="34" charset="0"/>
              </a:rPr>
              <a:t>Peltz</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Bob and Rita Philip</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Allan and </a:t>
            </a:r>
            <a:r>
              <a:rPr lang="en-US" sz="1100" dirty="0" err="1">
                <a:latin typeface="Open Sans" panose="020B0606030504020204" pitchFamily="34" charset="0"/>
                <a:ea typeface="Open Sans" panose="020B0606030504020204" pitchFamily="34" charset="0"/>
                <a:cs typeface="Open Sans" panose="020B0606030504020204" pitchFamily="34" charset="0"/>
              </a:rPr>
              <a:t>Marney</a:t>
            </a:r>
            <a:r>
              <a:rPr lang="en-US" sz="1100" dirty="0">
                <a:latin typeface="Open Sans" panose="020B0606030504020204" pitchFamily="34" charset="0"/>
                <a:ea typeface="Open Sans" panose="020B0606030504020204" pitchFamily="34" charset="0"/>
                <a:cs typeface="Open Sans" panose="020B0606030504020204" pitchFamily="34" charset="0"/>
              </a:rPr>
              <a:t> Pike</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Steven Pike and Allison </a:t>
            </a:r>
            <a:r>
              <a:rPr lang="en-US" sz="1100" dirty="0" err="1">
                <a:latin typeface="Open Sans" panose="020B0606030504020204" pitchFamily="34" charset="0"/>
                <a:ea typeface="Open Sans" panose="020B0606030504020204" pitchFamily="34" charset="0"/>
                <a:cs typeface="Open Sans" panose="020B0606030504020204" pitchFamily="34" charset="0"/>
              </a:rPr>
              <a:t>Sneider</a:t>
            </a:r>
            <a:r>
              <a:rPr lang="en-US" sz="1100" dirty="0">
                <a:latin typeface="Open Sans" panose="020B0606030504020204" pitchFamily="34" charset="0"/>
                <a:ea typeface="Open Sans" panose="020B0606030504020204" pitchFamily="34" charset="0"/>
                <a:cs typeface="Open Sans" panose="020B0606030504020204" pitchFamily="34" charset="0"/>
              </a:rPr>
              <a:t> Pike</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Ryan and Sarah Pitman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Richard and Shirley Plotzker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Harold and Jane Pollin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Joshua and Amy Remick</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Jim and Michael Richman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Stephen and Leslie Robinson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and Gayle Romain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Alan and Eve Rosenfeld</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James Rosenbaum and Sandra Lewis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John and Marti Rosenthal</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Rosemarie Rosenfeld</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Warren Rosenfeld and Sheryl </a:t>
            </a:r>
            <a:r>
              <a:rPr lang="en-US" sz="1100" dirty="0" err="1">
                <a:latin typeface="Open Sans" panose="020B0606030504020204" pitchFamily="34" charset="0"/>
                <a:ea typeface="Open Sans" panose="020B0606030504020204" pitchFamily="34" charset="0"/>
                <a:cs typeface="Open Sans" panose="020B0606030504020204" pitchFamily="34" charset="0"/>
              </a:rPr>
              <a:t>Langerman</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Eleanore</a:t>
            </a:r>
            <a:r>
              <a:rPr lang="en-US" sz="1100" dirty="0">
                <a:latin typeface="Open Sans" panose="020B0606030504020204" pitchFamily="34" charset="0"/>
                <a:ea typeface="Open Sans" panose="020B0606030504020204" pitchFamily="34" charset="0"/>
                <a:cs typeface="Open Sans" panose="020B0606030504020204" pitchFamily="34" charset="0"/>
              </a:rPr>
              <a:t> Rubinstein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Rick Rubinstein, Jr. and Jill Rubinstein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Jerry and Bunny </a:t>
            </a:r>
            <a:r>
              <a:rPr lang="en-US" sz="1100" dirty="0" err="1">
                <a:latin typeface="Open Sans" panose="020B0606030504020204" pitchFamily="34" charset="0"/>
                <a:ea typeface="Open Sans" panose="020B0606030504020204" pitchFamily="34" charset="0"/>
                <a:cs typeface="Open Sans" panose="020B0606030504020204" pitchFamily="34" charset="0"/>
              </a:rPr>
              <a:t>Sadis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and Linda </a:t>
            </a:r>
            <a:r>
              <a:rPr lang="en-US" sz="1100" dirty="0" err="1">
                <a:latin typeface="Open Sans" panose="020B0606030504020204" pitchFamily="34" charset="0"/>
                <a:ea typeface="Open Sans" panose="020B0606030504020204" pitchFamily="34" charset="0"/>
                <a:cs typeface="Open Sans" panose="020B0606030504020204" pitchFamily="34" charset="0"/>
              </a:rPr>
              <a:t>Salinsky</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Arlene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err="1">
                <a:latin typeface="Open Sans" panose="020B0606030504020204" pitchFamily="34" charset="0"/>
                <a:ea typeface="Open Sans" panose="020B0606030504020204" pitchFamily="34" charset="0"/>
                <a:cs typeface="Open Sans" panose="020B0606030504020204" pitchFamily="34" charset="0"/>
              </a:rPr>
              <a:t>Dori</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Thelma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Lois </a:t>
            </a:r>
            <a:r>
              <a:rPr lang="en-US" sz="1100" dirty="0" err="1">
                <a:latin typeface="Open Sans" panose="020B0606030504020204" pitchFamily="34" charset="0"/>
                <a:ea typeface="Open Sans" panose="020B0606030504020204" pitchFamily="34" charset="0"/>
                <a:cs typeface="Open Sans" panose="020B0606030504020204" pitchFamily="34" charset="0"/>
              </a:rPr>
              <a:t>Schnitzer</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Dave Smith and Libby Schwartz</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Richard Schwartz</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Joel and Sandra </a:t>
            </a:r>
            <a:r>
              <a:rPr lang="en-US" sz="1100" dirty="0" err="1">
                <a:latin typeface="Open Sans" panose="020B0606030504020204" pitchFamily="34" charset="0"/>
                <a:ea typeface="Open Sans" panose="020B0606030504020204" pitchFamily="34" charset="0"/>
                <a:cs typeface="Open Sans" panose="020B0606030504020204" pitchFamily="34" charset="0"/>
              </a:rPr>
              <a:t>Seres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Freeman and Lynda Shapiro</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Tom and Megan Shipley</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Ron and Sheila Silver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Simon and Suzanne </a:t>
            </a:r>
            <a:r>
              <a:rPr lang="en-US" sz="1100" dirty="0" err="1">
                <a:latin typeface="Open Sans" panose="020B0606030504020204" pitchFamily="34" charset="0"/>
                <a:ea typeface="Open Sans" panose="020B0606030504020204" pitchFamily="34" charset="0"/>
                <a:cs typeface="Open Sans" panose="020B0606030504020204" pitchFamily="34" charset="0"/>
              </a:rPr>
              <a:t>Bonamici</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Jonathan Singer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Rodger </a:t>
            </a:r>
            <a:r>
              <a:rPr lang="en-US" sz="1100" dirty="0" err="1">
                <a:latin typeface="Open Sans" panose="020B0606030504020204" pitchFamily="34" charset="0"/>
                <a:ea typeface="Open Sans" panose="020B0606030504020204" pitchFamily="34" charset="0"/>
                <a:cs typeface="Open Sans" panose="020B0606030504020204" pitchFamily="34" charset="0"/>
              </a:rPr>
              <a:t>Sleven</a:t>
            </a:r>
            <a:r>
              <a:rPr lang="en-US" sz="1100" dirty="0">
                <a:latin typeface="Open Sans" panose="020B0606030504020204" pitchFamily="34" charset="0"/>
                <a:ea typeface="Open Sans" panose="020B0606030504020204" pitchFamily="34" charset="0"/>
                <a:cs typeface="Open Sans" panose="020B0606030504020204" pitchFamily="34" charset="0"/>
              </a:rPr>
              <a:t> and Marcella Flores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Nate Smith and Anna Epstein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Paul Snyder and Amy Malkin Snyder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Martha </a:t>
            </a:r>
            <a:r>
              <a:rPr lang="en-US" sz="1100" dirty="0" err="1">
                <a:latin typeface="Open Sans" panose="020B0606030504020204" pitchFamily="34" charset="0"/>
                <a:ea typeface="Open Sans" panose="020B0606030504020204" pitchFamily="34" charset="0"/>
                <a:cs typeface="Open Sans" panose="020B0606030504020204" pitchFamily="34" charset="0"/>
              </a:rPr>
              <a:t>Soltesz</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Bruce Spiegel</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Mardi Spitzer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Harley and Robyn Spring</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Chester Edwards and Lynn Tobias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Brad and Michelle Tonkin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Cheryl Tonkin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Rena Tonkin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Marcy Tonkin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Bill and Joanne Treuhaft</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Tony and Bianca Urdes</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Jason Waxman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Sharon Weil</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Michael Weiner and Kathy Davis-Weiner</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Jeff and Lynn </a:t>
            </a:r>
            <a:r>
              <a:rPr lang="en-US" sz="1100" dirty="0" err="1">
                <a:latin typeface="Open Sans" panose="020B0606030504020204" pitchFamily="34" charset="0"/>
                <a:ea typeface="Open Sans" panose="020B0606030504020204" pitchFamily="34" charset="0"/>
                <a:cs typeface="Open Sans" panose="020B0606030504020204" pitchFamily="34" charset="0"/>
              </a:rPr>
              <a:t>Wolfstone</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Ron and Nancy Wyden</a:t>
            </a: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Phil </a:t>
            </a:r>
            <a:r>
              <a:rPr lang="en-US" sz="1100" dirty="0" err="1">
                <a:latin typeface="Open Sans" panose="020B0606030504020204" pitchFamily="34" charset="0"/>
                <a:ea typeface="Open Sans" panose="020B0606030504020204" pitchFamily="34" charset="0"/>
                <a:cs typeface="Open Sans" panose="020B0606030504020204" pitchFamily="34" charset="0"/>
              </a:rPr>
              <a:t>Zald</a:t>
            </a:r>
            <a:r>
              <a:rPr lang="en-US" sz="1100" dirty="0">
                <a:latin typeface="Open Sans" panose="020B0606030504020204" pitchFamily="34" charset="0"/>
                <a:ea typeface="Open Sans" panose="020B0606030504020204" pitchFamily="34" charset="0"/>
                <a:cs typeface="Open Sans" panose="020B0606030504020204" pitchFamily="34" charset="0"/>
              </a:rPr>
              <a:t> and Heh Shin </a:t>
            </a:r>
            <a:r>
              <a:rPr lang="en-US" sz="1100" dirty="0" err="1">
                <a:latin typeface="Open Sans" panose="020B0606030504020204" pitchFamily="34" charset="0"/>
                <a:ea typeface="Open Sans" panose="020B0606030504020204" pitchFamily="34" charset="0"/>
                <a:cs typeface="Open Sans" panose="020B0606030504020204" pitchFamily="34" charset="0"/>
              </a:rPr>
              <a:t>Kwak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r>
              <a:rPr lang="en-US" sz="1100" dirty="0">
                <a:latin typeface="Open Sans" panose="020B0606030504020204" pitchFamily="34" charset="0"/>
                <a:ea typeface="Open Sans" panose="020B0606030504020204" pitchFamily="34" charset="0"/>
                <a:cs typeface="Open Sans" panose="020B0606030504020204" pitchFamily="34" charset="0"/>
              </a:rPr>
              <a:t>Bob </a:t>
            </a:r>
            <a:r>
              <a:rPr lang="en-US" sz="1100" dirty="0" err="1">
                <a:latin typeface="Open Sans" panose="020B0606030504020204" pitchFamily="34" charset="0"/>
                <a:ea typeface="Open Sans" panose="020B0606030504020204" pitchFamily="34" charset="0"/>
                <a:cs typeface="Open Sans" panose="020B0606030504020204" pitchFamily="34" charset="0"/>
              </a:rPr>
              <a:t>Zelinka</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spcAft>
                <a:spcPts val="600"/>
              </a:spcAft>
              <a:buNone/>
            </a:pPr>
            <a:endParaRPr lang="en-US" sz="1100"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8041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rotWithShape="1">
          <a:blip r:embed="rId3">
            <a:extLst>
              <a:ext uri="{28A0092B-C50C-407E-A947-70E740481C1C}">
                <a14:useLocalDpi xmlns:a14="http://schemas.microsoft.com/office/drawing/2010/main" val="0"/>
              </a:ext>
            </a:extLst>
          </a:blip>
          <a:srcRect b="10563"/>
          <a:stretch/>
        </p:blipFill>
        <p:spPr>
          <a:xfrm>
            <a:off x="8588940" y="4440148"/>
            <a:ext cx="3604533" cy="2417852"/>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rotWithShape="1">
          <a:blip r:embed="rId4">
            <a:extLst>
              <a:ext uri="{28A0092B-C50C-407E-A947-70E740481C1C}">
                <a14:useLocalDpi xmlns:a14="http://schemas.microsoft.com/office/drawing/2010/main" val="0"/>
              </a:ext>
            </a:extLst>
          </a:blip>
          <a:srcRect l="4927" t="9346" b="7442"/>
          <a:stretch/>
        </p:blipFill>
        <p:spPr>
          <a:xfrm>
            <a:off x="8589443" y="2164420"/>
            <a:ext cx="3604029" cy="2365818"/>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9443" y="-1"/>
            <a:ext cx="3590382" cy="2393588"/>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2592925" y="624110"/>
            <a:ext cx="8911687" cy="1280890"/>
          </a:xfrm>
        </p:spPr>
        <p:txBody>
          <a:bodyPr>
            <a:normAutofit/>
          </a:bodyPr>
          <a:lstStyle/>
          <a:p>
            <a:r>
              <a:rPr lang="en-US" dirty="0" smtClean="0">
                <a:latin typeface="Merriweather" panose="00000500000000000000" pitchFamily="2" charset="0"/>
              </a:rPr>
              <a:t>Adult Education</a:t>
            </a:r>
            <a:endParaRPr lang="en-US"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2630447803"/>
              </p:ext>
            </p:extLst>
          </p:nvPr>
        </p:nvGraphicFramePr>
        <p:xfrm>
          <a:off x="1583763" y="1569493"/>
          <a:ext cx="6798238" cy="5063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66712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rotWithShape="1">
          <a:blip r:embed="rId3">
            <a:extLst>
              <a:ext uri="{28A0092B-C50C-407E-A947-70E740481C1C}">
                <a14:useLocalDpi xmlns:a14="http://schemas.microsoft.com/office/drawing/2010/main" val="0"/>
              </a:ext>
            </a:extLst>
          </a:blip>
          <a:srcRect l="5722" r="32557"/>
          <a:stretch/>
        </p:blipFill>
        <p:spPr>
          <a:xfrm rot="5400000">
            <a:off x="8913345" y="3584696"/>
            <a:ext cx="2961564" cy="3598691"/>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rotWithShape="1">
          <a:blip r:embed="rId4">
            <a:extLst>
              <a:ext uri="{28A0092B-C50C-407E-A947-70E740481C1C}">
                <a14:useLocalDpi xmlns:a14="http://schemas.microsoft.com/office/drawing/2010/main" val="0"/>
              </a:ext>
            </a:extLst>
          </a:blip>
          <a:srcRect l="7611" t="19404" r="3189" b="14961"/>
          <a:stretch/>
        </p:blipFill>
        <p:spPr>
          <a:xfrm rot="10800000">
            <a:off x="8586698" y="2074459"/>
            <a:ext cx="3598691" cy="1986005"/>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56" t="-326" b="13886"/>
          <a:stretch/>
        </p:blipFill>
        <p:spPr>
          <a:xfrm>
            <a:off x="8572500" y="0"/>
            <a:ext cx="3620974" cy="2336800"/>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2592925" y="624110"/>
            <a:ext cx="8911687" cy="1280890"/>
          </a:xfrm>
        </p:spPr>
        <p:txBody>
          <a:bodyPr>
            <a:normAutofit/>
          </a:bodyPr>
          <a:lstStyle/>
          <a:p>
            <a:r>
              <a:rPr lang="en-US" dirty="0" smtClean="0">
                <a:latin typeface="Merriweather" panose="00000500000000000000" pitchFamily="2" charset="0"/>
              </a:rPr>
              <a:t>Social Action</a:t>
            </a:r>
            <a:endParaRPr lang="en-US"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3087228260"/>
              </p:ext>
            </p:extLst>
          </p:nvPr>
        </p:nvGraphicFramePr>
        <p:xfrm>
          <a:off x="1583763" y="4610138"/>
          <a:ext cx="6798238" cy="22819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748062432"/>
              </p:ext>
            </p:extLst>
          </p:nvPr>
        </p:nvGraphicFramePr>
        <p:xfrm>
          <a:off x="2634185" y="1200128"/>
          <a:ext cx="4697394" cy="3178563"/>
        </p:xfrm>
        <a:graphic>
          <a:graphicData uri="http://schemas.openxmlformats.org/drawingml/2006/table">
            <a:tbl>
              <a:tblPr firstRow="1" firstCol="1" bandRow="1">
                <a:tableStyleId>{69012ECD-51FC-41F1-AA8D-1B2483CD663E}</a:tableStyleId>
              </a:tblPr>
              <a:tblGrid>
                <a:gridCol w="3995954">
                  <a:extLst>
                    <a:ext uri="{9D8B030D-6E8A-4147-A177-3AD203B41FA5}">
                      <a16:colId xmlns:a16="http://schemas.microsoft.com/office/drawing/2014/main" val="2527719105"/>
                    </a:ext>
                  </a:extLst>
                </a:gridCol>
                <a:gridCol w="701440">
                  <a:extLst>
                    <a:ext uri="{9D8B030D-6E8A-4147-A177-3AD203B41FA5}">
                      <a16:colId xmlns:a16="http://schemas.microsoft.com/office/drawing/2014/main" val="4060978175"/>
                    </a:ext>
                  </a:extLst>
                </a:gridCol>
              </a:tblGrid>
              <a:tr h="0">
                <a:tc gridSpan="2">
                  <a:txBody>
                    <a:bodyPr/>
                    <a:lstStyle/>
                    <a:p>
                      <a:pPr marL="0" marR="0" algn="ctr">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Social Action Tribute Fund Allocations</a:t>
                      </a:r>
                    </a:p>
                  </a:txBody>
                  <a:tcPr marL="68580" marR="68580" marT="0" marB="0"/>
                </a:tc>
                <a:tc hMerge="1">
                  <a:txBody>
                    <a:bodyPr/>
                    <a:lstStyle/>
                    <a:p>
                      <a:endParaRPr lang="en-US"/>
                    </a:p>
                  </a:txBody>
                  <a:tcPr/>
                </a:tc>
                <a:extLst>
                  <a:ext uri="{0D108BD9-81ED-4DB2-BD59-A6C34878D82A}">
                    <a16:rowId xmlns:a16="http://schemas.microsoft.com/office/drawing/2014/main" val="3627627566"/>
                  </a:ext>
                </a:extLst>
              </a:tr>
              <a:tr h="0">
                <a:tc gridSpan="2">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Food Fund</a:t>
                      </a:r>
                    </a:p>
                  </a:txBody>
                  <a:tcPr marL="68580" marR="68580" marT="0" marB="0">
                    <a:solidFill>
                      <a:schemeClr val="bg2"/>
                    </a:solidFill>
                  </a:tcPr>
                </a:tc>
                <a:tc hMerge="1">
                  <a:txBody>
                    <a:bodyPr/>
                    <a:lstStyle/>
                    <a:p>
                      <a:endParaRPr lang="en-US"/>
                    </a:p>
                  </a:txBody>
                  <a:tcPr/>
                </a:tc>
                <a:extLst>
                  <a:ext uri="{0D108BD9-81ED-4DB2-BD59-A6C34878D82A}">
                    <a16:rowId xmlns:a16="http://schemas.microsoft.com/office/drawing/2014/main" val="1062279700"/>
                  </a:ext>
                </a:extLst>
              </a:tr>
              <a:tr h="0">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Operation </a:t>
                      </a:r>
                      <a:r>
                        <a:rPr lang="en-US" sz="1250" dirty="0" err="1">
                          <a:effectLst/>
                          <a:latin typeface="Open Sans" panose="020B0606030504020204" pitchFamily="34" charset="0"/>
                          <a:ea typeface="Open Sans" panose="020B0606030504020204" pitchFamily="34" charset="0"/>
                          <a:cs typeface="Open Sans" panose="020B0606030504020204" pitchFamily="34" charset="0"/>
                        </a:rPr>
                        <a:t>Nightwatch</a:t>
                      </a:r>
                      <a:endParaRPr lang="en-US" sz="125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$ 3,000</a:t>
                      </a:r>
                    </a:p>
                  </a:txBody>
                  <a:tcPr marL="68580" marR="68580" marT="0" marB="0"/>
                </a:tc>
                <a:extLst>
                  <a:ext uri="{0D108BD9-81ED-4DB2-BD59-A6C34878D82A}">
                    <a16:rowId xmlns:a16="http://schemas.microsoft.com/office/drawing/2014/main" val="4229925494"/>
                  </a:ext>
                </a:extLst>
              </a:tr>
              <a:tr h="0">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Lift Urban Portland</a:t>
                      </a:r>
                    </a:p>
                  </a:txBody>
                  <a:tcPr marL="68580" marR="68580" marT="0" marB="0"/>
                </a:tc>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$ 1,500</a:t>
                      </a:r>
                    </a:p>
                  </a:txBody>
                  <a:tcPr marL="68580" marR="68580" marT="0" marB="0"/>
                </a:tc>
                <a:extLst>
                  <a:ext uri="{0D108BD9-81ED-4DB2-BD59-A6C34878D82A}">
                    <a16:rowId xmlns:a16="http://schemas.microsoft.com/office/drawing/2014/main" val="2421248092"/>
                  </a:ext>
                </a:extLst>
              </a:tr>
              <a:tr h="0">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Portland Backpack Project</a:t>
                      </a:r>
                    </a:p>
                  </a:txBody>
                  <a:tcPr marL="68580" marR="68580" marT="0" marB="0"/>
                </a:tc>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$ 1,000</a:t>
                      </a:r>
                    </a:p>
                  </a:txBody>
                  <a:tcPr marL="68580" marR="68580" marT="0" marB="0"/>
                </a:tc>
                <a:extLst>
                  <a:ext uri="{0D108BD9-81ED-4DB2-BD59-A6C34878D82A}">
                    <a16:rowId xmlns:a16="http://schemas.microsoft.com/office/drawing/2014/main" val="1375813472"/>
                  </a:ext>
                </a:extLst>
              </a:tr>
              <a:tr h="0">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Stone Soup PDX</a:t>
                      </a:r>
                    </a:p>
                  </a:txBody>
                  <a:tcPr marL="68580" marR="68580" marT="0" marB="0"/>
                </a:tc>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$ 1,000</a:t>
                      </a:r>
                    </a:p>
                  </a:txBody>
                  <a:tcPr marL="68580" marR="68580" marT="0" marB="0"/>
                </a:tc>
                <a:extLst>
                  <a:ext uri="{0D108BD9-81ED-4DB2-BD59-A6C34878D82A}">
                    <a16:rowId xmlns:a16="http://schemas.microsoft.com/office/drawing/2014/main" val="120491966"/>
                  </a:ext>
                </a:extLst>
              </a:tr>
              <a:tr h="0">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Urban Gleaners</a:t>
                      </a:r>
                    </a:p>
                  </a:txBody>
                  <a:tcPr marL="68580" marR="68580" marT="0" marB="0"/>
                </a:tc>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$ 3,000</a:t>
                      </a:r>
                    </a:p>
                  </a:txBody>
                  <a:tcPr marL="68580" marR="68580" marT="0" marB="0"/>
                </a:tc>
                <a:extLst>
                  <a:ext uri="{0D108BD9-81ED-4DB2-BD59-A6C34878D82A}">
                    <a16:rowId xmlns:a16="http://schemas.microsoft.com/office/drawing/2014/main" val="2714773337"/>
                  </a:ext>
                </a:extLst>
              </a:tr>
              <a:tr h="287314">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Lift Urban Portland Community Christmas Dinner</a:t>
                      </a:r>
                    </a:p>
                  </a:txBody>
                  <a:tcPr marL="68580" marR="68580" marT="0" marB="0"/>
                </a:tc>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$ 2,000</a:t>
                      </a:r>
                    </a:p>
                  </a:txBody>
                  <a:tcPr marL="68580" marR="68580" marT="0" marB="0"/>
                </a:tc>
                <a:extLst>
                  <a:ext uri="{0D108BD9-81ED-4DB2-BD59-A6C34878D82A}">
                    <a16:rowId xmlns:a16="http://schemas.microsoft.com/office/drawing/2014/main" val="2785395909"/>
                  </a:ext>
                </a:extLst>
              </a:tr>
              <a:tr h="0">
                <a:tc gridSpan="2">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Social Action General Tribute Fund</a:t>
                      </a:r>
                    </a:p>
                  </a:txBody>
                  <a:tcPr marL="68580" marR="68580" marT="0" marB="0">
                    <a:solidFill>
                      <a:schemeClr val="bg2"/>
                    </a:solidFill>
                  </a:tcPr>
                </a:tc>
                <a:tc hMerge="1">
                  <a:txBody>
                    <a:bodyPr/>
                    <a:lstStyle/>
                    <a:p>
                      <a:endParaRPr lang="en-US"/>
                    </a:p>
                  </a:txBody>
                  <a:tcPr/>
                </a:tc>
                <a:extLst>
                  <a:ext uri="{0D108BD9-81ED-4DB2-BD59-A6C34878D82A}">
                    <a16:rowId xmlns:a16="http://schemas.microsoft.com/office/drawing/2014/main" val="1557785884"/>
                  </a:ext>
                </a:extLst>
              </a:tr>
              <a:tr h="0">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Partners for Hunger Free Oregon </a:t>
                      </a:r>
                    </a:p>
                  </a:txBody>
                  <a:tcPr marL="68580" marR="68580" marT="0" marB="0"/>
                </a:tc>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$ 5,000</a:t>
                      </a:r>
                    </a:p>
                  </a:txBody>
                  <a:tcPr marL="68580" marR="68580" marT="0" marB="0"/>
                </a:tc>
                <a:extLst>
                  <a:ext uri="{0D108BD9-81ED-4DB2-BD59-A6C34878D82A}">
                    <a16:rowId xmlns:a16="http://schemas.microsoft.com/office/drawing/2014/main" val="3257855626"/>
                  </a:ext>
                </a:extLst>
              </a:tr>
              <a:tr h="0">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CODA (Substance Abuse Treatment) </a:t>
                      </a:r>
                    </a:p>
                  </a:txBody>
                  <a:tcPr marL="68580" marR="68580" marT="0" marB="0"/>
                </a:tc>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$ 1,000</a:t>
                      </a:r>
                    </a:p>
                  </a:txBody>
                  <a:tcPr marL="68580" marR="68580" marT="0" marB="0"/>
                </a:tc>
                <a:extLst>
                  <a:ext uri="{0D108BD9-81ED-4DB2-BD59-A6C34878D82A}">
                    <a16:rowId xmlns:a16="http://schemas.microsoft.com/office/drawing/2014/main" val="2405625428"/>
                  </a:ext>
                </a:extLst>
              </a:tr>
              <a:tr h="260604">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HIAS </a:t>
                      </a:r>
                    </a:p>
                  </a:txBody>
                  <a:tcPr marL="68580" marR="68580" marT="0" marB="0"/>
                </a:tc>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$ 7,500</a:t>
                      </a:r>
                    </a:p>
                  </a:txBody>
                  <a:tcPr marL="68580" marR="68580" marT="0" marB="0"/>
                </a:tc>
                <a:extLst>
                  <a:ext uri="{0D108BD9-81ED-4DB2-BD59-A6C34878D82A}">
                    <a16:rowId xmlns:a16="http://schemas.microsoft.com/office/drawing/2014/main" val="376580672"/>
                  </a:ext>
                </a:extLst>
              </a:tr>
              <a:tr h="0">
                <a:tc gridSpan="2">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High Holidays Funds for Food</a:t>
                      </a:r>
                    </a:p>
                  </a:txBody>
                  <a:tcPr marL="68580" marR="68580" marT="0" marB="0">
                    <a:solidFill>
                      <a:schemeClr val="bg2"/>
                    </a:solidFill>
                  </a:tcPr>
                </a:tc>
                <a:tc hMerge="1">
                  <a:txBody>
                    <a:bodyPr/>
                    <a:lstStyle/>
                    <a:p>
                      <a:endParaRPr lang="en-US"/>
                    </a:p>
                  </a:txBody>
                  <a:tcPr/>
                </a:tc>
                <a:extLst>
                  <a:ext uri="{0D108BD9-81ED-4DB2-BD59-A6C34878D82A}">
                    <a16:rowId xmlns:a16="http://schemas.microsoft.com/office/drawing/2014/main" val="2611059547"/>
                  </a:ext>
                </a:extLst>
              </a:tr>
              <a:tr h="0">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Lift Urban Portland Food Pantry</a:t>
                      </a:r>
                    </a:p>
                  </a:txBody>
                  <a:tcPr marL="68580" marR="68580" marT="0" marB="0"/>
                </a:tc>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$ 7,800</a:t>
                      </a:r>
                    </a:p>
                  </a:txBody>
                  <a:tcPr marL="68580" marR="68580" marT="0" marB="0"/>
                </a:tc>
                <a:extLst>
                  <a:ext uri="{0D108BD9-81ED-4DB2-BD59-A6C34878D82A}">
                    <a16:rowId xmlns:a16="http://schemas.microsoft.com/office/drawing/2014/main" val="1167189999"/>
                  </a:ext>
                </a:extLst>
              </a:tr>
              <a:tr h="0">
                <a:tc>
                  <a:txBody>
                    <a:bodyPr/>
                    <a:lstStyle/>
                    <a:p>
                      <a:pPr marL="0" marR="0">
                        <a:lnSpc>
                          <a:spcPct val="107000"/>
                        </a:lnSpc>
                        <a:spcBef>
                          <a:spcPts val="0"/>
                        </a:spcBef>
                        <a:spcAft>
                          <a:spcPts val="0"/>
                        </a:spcAft>
                      </a:pPr>
                      <a:r>
                        <a:rPr lang="en-US" sz="1250">
                          <a:effectLst/>
                          <a:latin typeface="Open Sans" panose="020B0606030504020204" pitchFamily="34" charset="0"/>
                          <a:ea typeface="Open Sans" panose="020B0606030504020204" pitchFamily="34" charset="0"/>
                          <a:cs typeface="Open Sans" panose="020B0606030504020204" pitchFamily="34" charset="0"/>
                        </a:rPr>
                        <a:t>Sunshine Pantry </a:t>
                      </a:r>
                    </a:p>
                  </a:txBody>
                  <a:tcPr marL="68580" marR="68580" marT="0" marB="0"/>
                </a:tc>
                <a:tc>
                  <a:txBody>
                    <a:bodyPr/>
                    <a:lstStyle/>
                    <a:p>
                      <a:pPr marL="0" marR="0">
                        <a:lnSpc>
                          <a:spcPct val="107000"/>
                        </a:lnSpc>
                        <a:spcBef>
                          <a:spcPts val="0"/>
                        </a:spcBef>
                        <a:spcAft>
                          <a:spcPts val="0"/>
                        </a:spcAft>
                      </a:pPr>
                      <a:r>
                        <a:rPr lang="en-US" sz="1250" dirty="0">
                          <a:effectLst/>
                          <a:latin typeface="Open Sans" panose="020B0606030504020204" pitchFamily="34" charset="0"/>
                          <a:ea typeface="Open Sans" panose="020B0606030504020204" pitchFamily="34" charset="0"/>
                          <a:cs typeface="Open Sans" panose="020B0606030504020204" pitchFamily="34" charset="0"/>
                        </a:rPr>
                        <a:t>$ 7,800</a:t>
                      </a:r>
                    </a:p>
                  </a:txBody>
                  <a:tcPr marL="68580" marR="68580" marT="0" marB="0"/>
                </a:tc>
                <a:extLst>
                  <a:ext uri="{0D108BD9-81ED-4DB2-BD59-A6C34878D82A}">
                    <a16:rowId xmlns:a16="http://schemas.microsoft.com/office/drawing/2014/main" val="1768940718"/>
                  </a:ext>
                </a:extLst>
              </a:tr>
            </a:tbl>
          </a:graphicData>
        </a:graphic>
      </p:graphicFrame>
    </p:spTree>
    <p:extLst>
      <p:ext uri="{BB962C8B-B14F-4D97-AF65-F5344CB8AC3E}">
        <p14:creationId xmlns:p14="http://schemas.microsoft.com/office/powerpoint/2010/main" val="3284988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rotWithShape="1">
          <a:blip r:embed="rId3">
            <a:extLst>
              <a:ext uri="{28A0092B-C50C-407E-A947-70E740481C1C}">
                <a14:useLocalDpi xmlns:a14="http://schemas.microsoft.com/office/drawing/2010/main" val="0"/>
              </a:ext>
            </a:extLst>
          </a:blip>
          <a:srcRect b="9289"/>
          <a:stretch/>
        </p:blipFill>
        <p:spPr>
          <a:xfrm>
            <a:off x="8691816" y="4551792"/>
            <a:ext cx="3500183" cy="2381276"/>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rotWithShape="1">
          <a:blip r:embed="rId4">
            <a:extLst>
              <a:ext uri="{28A0092B-C50C-407E-A947-70E740481C1C}">
                <a14:useLocalDpi xmlns:a14="http://schemas.microsoft.com/office/drawing/2010/main" val="0"/>
              </a:ext>
            </a:extLst>
          </a:blip>
          <a:srcRect t="10737" b="35748"/>
          <a:stretch/>
        </p:blipFill>
        <p:spPr>
          <a:xfrm>
            <a:off x="8691815" y="2092656"/>
            <a:ext cx="3500183" cy="2497540"/>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t="20840"/>
          <a:stretch/>
        </p:blipFill>
        <p:spPr>
          <a:xfrm rot="10800000">
            <a:off x="8691815" y="10045"/>
            <a:ext cx="3500184" cy="2078062"/>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1555846" y="325859"/>
            <a:ext cx="7135970" cy="1280890"/>
          </a:xfrm>
        </p:spPr>
        <p:txBody>
          <a:bodyPr>
            <a:normAutofit/>
          </a:bodyPr>
          <a:lstStyle/>
          <a:p>
            <a:r>
              <a:rPr lang="en-US" dirty="0" smtClean="0">
                <a:latin typeface="Merriweather" panose="00000500000000000000" pitchFamily="2" charset="0"/>
              </a:rPr>
              <a:t>Physically Distant &amp; Emotionally Close</a:t>
            </a:r>
            <a:endParaRPr lang="en-US"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4100650054"/>
              </p:ext>
            </p:extLst>
          </p:nvPr>
        </p:nvGraphicFramePr>
        <p:xfrm>
          <a:off x="1542130" y="1569493"/>
          <a:ext cx="6851243" cy="51315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66551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084"/>
            <a:ext cx="12192000" cy="6784853"/>
          </a:xfrm>
          <a:prstGeom prst="rect">
            <a:avLst/>
          </a:prstGeom>
          <a:blipFill dpi="0" rotWithShape="1">
            <a:blip r:embed="rId2">
              <a:alphaModFix amt="40000"/>
            </a:blip>
            <a:srcRect/>
            <a:stretch>
              <a:fillRect l="-1272" t="-6773" r="-796" b="-30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92925" y="583161"/>
            <a:ext cx="9007671" cy="699730"/>
          </a:xfrm>
        </p:spPr>
        <p:txBody>
          <a:bodyPr>
            <a:normAutofit/>
          </a:bodyPr>
          <a:lstStyle/>
          <a:p>
            <a:r>
              <a:rPr lang="en-US" dirty="0" smtClean="0">
                <a:latin typeface="Merriweather" panose="00000500000000000000" pitchFamily="2" charset="0"/>
              </a:rPr>
              <a:t>Honoring Retiring Trustees</a:t>
            </a:r>
            <a:endParaRPr lang="en-US" dirty="0">
              <a:latin typeface="Merriweather" panose="00000500000000000000" pitchFamily="2" charset="0"/>
            </a:endParaRPr>
          </a:p>
        </p:txBody>
      </p:sp>
      <p:sp>
        <p:nvSpPr>
          <p:cNvPr id="3" name="Content Placeholder 2"/>
          <p:cNvSpPr>
            <a:spLocks noGrp="1"/>
          </p:cNvSpPr>
          <p:nvPr>
            <p:ph idx="1"/>
          </p:nvPr>
        </p:nvSpPr>
        <p:spPr>
          <a:xfrm>
            <a:off x="1730392" y="1091821"/>
            <a:ext cx="6402955" cy="5650173"/>
          </a:xfrm>
        </p:spPr>
        <p:txBody>
          <a:bodyPr>
            <a:normAutofit/>
          </a:bodyPr>
          <a:lstStyle/>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Kathleen Doctor</a:t>
            </a:r>
          </a:p>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Stacy Friedman</a:t>
            </a:r>
          </a:p>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Robin McCoy</a:t>
            </a:r>
          </a:p>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David Sarasohn</a:t>
            </a:r>
            <a:endParaRPr lang="en-US" sz="2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0902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162</a:t>
            </a:r>
            <a:r>
              <a:rPr lang="en-US" baseline="30000" dirty="0" smtClean="0">
                <a:latin typeface="Merriweather" panose="00000500000000000000" pitchFamily="2" charset="0"/>
              </a:rPr>
              <a:t>nd</a:t>
            </a:r>
            <a:r>
              <a:rPr lang="en-US" dirty="0" smtClean="0">
                <a:latin typeface="Merriweather" panose="00000500000000000000" pitchFamily="2" charset="0"/>
              </a:rPr>
              <a:t> Annual Meeting Agenda</a:t>
            </a:r>
            <a:endParaRPr lang="en-US" dirty="0">
              <a:latin typeface="Merriweather" panose="00000500000000000000" pitchFamily="2" charset="0"/>
            </a:endParaRPr>
          </a:p>
        </p:txBody>
      </p:sp>
      <p:sp>
        <p:nvSpPr>
          <p:cNvPr id="3" name="Content Placeholder 2"/>
          <p:cNvSpPr>
            <a:spLocks noGrp="1"/>
          </p:cNvSpPr>
          <p:nvPr>
            <p:ph idx="1"/>
          </p:nvPr>
        </p:nvSpPr>
        <p:spPr>
          <a:xfrm>
            <a:off x="2115403" y="1091821"/>
            <a:ext cx="10076597" cy="5650173"/>
          </a:xfrm>
        </p:spPr>
        <p:txBody>
          <a:bodyPr>
            <a:normAutofit lnSpcReduction="10000"/>
          </a:bodyPr>
          <a:lstStyle/>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Opening Prayer.....................................................................................Rabbi Michael Z. </a:t>
            </a:r>
            <a:r>
              <a:rPr lang="en-US" dirty="0" err="1">
                <a:latin typeface="Open Sans" panose="020B0606030504020204" pitchFamily="34" charset="0"/>
                <a:ea typeface="Open Sans" panose="020B0606030504020204" pitchFamily="34" charset="0"/>
                <a:cs typeface="Open Sans" panose="020B0606030504020204" pitchFamily="34" charset="0"/>
              </a:rPr>
              <a:t>Cahana</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Welcome..........................................................................................................................Glen Levy</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Approval of Minutes from the 161</a:t>
            </a:r>
            <a:r>
              <a:rPr lang="en-US" baseline="30000" dirty="0">
                <a:latin typeface="Open Sans" panose="020B0606030504020204" pitchFamily="34" charset="0"/>
                <a:ea typeface="Open Sans" panose="020B0606030504020204" pitchFamily="34" charset="0"/>
                <a:cs typeface="Open Sans" panose="020B0606030504020204" pitchFamily="34" charset="0"/>
              </a:rPr>
              <a:t>st</a:t>
            </a:r>
            <a:r>
              <a:rPr lang="en-US" dirty="0">
                <a:latin typeface="Open Sans" panose="020B0606030504020204" pitchFamily="34" charset="0"/>
                <a:ea typeface="Open Sans" panose="020B0606030504020204" pitchFamily="34" charset="0"/>
                <a:cs typeface="Open Sans" panose="020B0606030504020204" pitchFamily="34" charset="0"/>
              </a:rPr>
              <a:t> Annual Meeting................................................Glen Levy</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State of the Congregation Report.......................................................................Josh Kashinsky</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Honoring </a:t>
            </a:r>
            <a:r>
              <a:rPr lang="en-US" dirty="0" smtClean="0">
                <a:latin typeface="Open Sans" panose="020B0606030504020204" pitchFamily="34" charset="0"/>
                <a:ea typeface="Open Sans" panose="020B0606030504020204" pitchFamily="34" charset="0"/>
                <a:cs typeface="Open Sans" panose="020B0606030504020204" pitchFamily="34" charset="0"/>
              </a:rPr>
              <a:t>Retiring Trustees……………............................................................................</a:t>
            </a:r>
            <a:r>
              <a:rPr lang="en-US" dirty="0">
                <a:latin typeface="Open Sans" panose="020B0606030504020204" pitchFamily="34" charset="0"/>
                <a:ea typeface="Open Sans" panose="020B0606030504020204" pitchFamily="34" charset="0"/>
                <a:cs typeface="Open Sans" panose="020B0606030504020204" pitchFamily="34" charset="0"/>
              </a:rPr>
              <a:t>Glen Levy </a:t>
            </a:r>
          </a:p>
          <a:p>
            <a:pPr lvl="1"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Kathleen Doctor, Stacy Friedman, Robin McCoy, and David </a:t>
            </a:r>
            <a:r>
              <a:rPr lang="en-US" dirty="0" err="1">
                <a:latin typeface="Open Sans" panose="020B0606030504020204" pitchFamily="34" charset="0"/>
                <a:ea typeface="Open Sans" panose="020B0606030504020204" pitchFamily="34" charset="0"/>
                <a:cs typeface="Open Sans" panose="020B0606030504020204" pitchFamily="34" charset="0"/>
              </a:rPr>
              <a:t>Sarasohn</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Nominating Committee Report....................................................................................Glen Levy</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New Nominees for 2 Year Term 2020 – 2022</a:t>
            </a:r>
          </a:p>
          <a:p>
            <a:pPr lvl="1"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Sarah Pitman, Meryl Haber, Sandy Lewis, and Shoshanna </a:t>
            </a:r>
            <a:r>
              <a:rPr lang="en-US" dirty="0" err="1">
                <a:latin typeface="Open Sans" panose="020B0606030504020204" pitchFamily="34" charset="0"/>
                <a:ea typeface="Open Sans" panose="020B0606030504020204" pitchFamily="34" charset="0"/>
                <a:cs typeface="Open Sans" panose="020B0606030504020204" pitchFamily="34" charset="0"/>
              </a:rPr>
              <a:t>Lansberg</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Trustees Nominated for Re-election for a 2 Year Term 2020 – 2022</a:t>
            </a:r>
          </a:p>
          <a:p>
            <a:pPr lvl="1"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Bonnie Davis, Naomi </a:t>
            </a:r>
            <a:r>
              <a:rPr lang="en-US" dirty="0" err="1">
                <a:latin typeface="Open Sans" panose="020B0606030504020204" pitchFamily="34" charset="0"/>
                <a:ea typeface="Open Sans" panose="020B0606030504020204" pitchFamily="34" charset="0"/>
                <a:cs typeface="Open Sans" panose="020B0606030504020204" pitchFamily="34" charset="0"/>
              </a:rPr>
              <a:t>Derner</a:t>
            </a:r>
            <a:r>
              <a:rPr lang="en-US" dirty="0">
                <a:latin typeface="Open Sans" panose="020B0606030504020204" pitchFamily="34" charset="0"/>
                <a:ea typeface="Open Sans" panose="020B0606030504020204" pitchFamily="34" charset="0"/>
                <a:cs typeface="Open Sans" panose="020B0606030504020204" pitchFamily="34" charset="0"/>
              </a:rPr>
              <a:t>, David Goldwyn, and Bill June</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Trustees Continuing Their 2 Year Terms</a:t>
            </a:r>
          </a:p>
          <a:p>
            <a:pPr lvl="1"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Jeff </a:t>
            </a:r>
            <a:r>
              <a:rPr lang="en-US" dirty="0" err="1">
                <a:latin typeface="Open Sans" panose="020B0606030504020204" pitchFamily="34" charset="0"/>
                <a:ea typeface="Open Sans" panose="020B0606030504020204" pitchFamily="34" charset="0"/>
                <a:cs typeface="Open Sans" panose="020B0606030504020204" pitchFamily="34" charset="0"/>
              </a:rPr>
              <a:t>Capen</a:t>
            </a:r>
            <a:r>
              <a:rPr lang="en-US" dirty="0">
                <a:latin typeface="Open Sans" panose="020B0606030504020204" pitchFamily="34" charset="0"/>
                <a:ea typeface="Open Sans" panose="020B0606030504020204" pitchFamily="34" charset="0"/>
                <a:cs typeface="Open Sans" panose="020B0606030504020204" pitchFamily="34" charset="0"/>
              </a:rPr>
              <a:t>, Eric </a:t>
            </a:r>
            <a:r>
              <a:rPr lang="en-US" dirty="0" err="1">
                <a:latin typeface="Open Sans" panose="020B0606030504020204" pitchFamily="34" charset="0"/>
                <a:ea typeface="Open Sans" panose="020B0606030504020204" pitchFamily="34" charset="0"/>
                <a:cs typeface="Open Sans" panose="020B0606030504020204" pitchFamily="34" charset="0"/>
              </a:rPr>
              <a:t>Flamm</a:t>
            </a:r>
            <a:r>
              <a:rPr lang="en-US" dirty="0">
                <a:latin typeface="Open Sans" panose="020B0606030504020204" pitchFamily="34" charset="0"/>
                <a:ea typeface="Open Sans" panose="020B0606030504020204" pitchFamily="34" charset="0"/>
                <a:cs typeface="Open Sans" panose="020B0606030504020204" pitchFamily="34" charset="0"/>
              </a:rPr>
              <a:t>, Janet Hoffman, Dan Hurwitz, Glen Levy, </a:t>
            </a:r>
          </a:p>
          <a:p>
            <a:pPr marL="457200" lvl="1" indent="0" algn="just" defTabSz="458788">
              <a:lnSpc>
                <a:spcPct val="120000"/>
              </a:lnSpc>
              <a:spcBef>
                <a:spcPts val="0"/>
              </a:spcBef>
              <a:buNone/>
            </a:pPr>
            <a:r>
              <a:rPr lang="en-US" dirty="0">
                <a:latin typeface="Open Sans" panose="020B0606030504020204" pitchFamily="34" charset="0"/>
                <a:ea typeface="Open Sans" panose="020B0606030504020204" pitchFamily="34" charset="0"/>
                <a:cs typeface="Open Sans" panose="020B0606030504020204" pitchFamily="34" charset="0"/>
              </a:rPr>
              <a:t>       Christie Moore, Sally Rosenfeld, Libby Schwartz, and Tony </a:t>
            </a:r>
            <a:r>
              <a:rPr lang="en-US" dirty="0" err="1">
                <a:latin typeface="Open Sans" panose="020B0606030504020204" pitchFamily="34" charset="0"/>
                <a:ea typeface="Open Sans" panose="020B0606030504020204" pitchFamily="34" charset="0"/>
                <a:cs typeface="Open Sans" panose="020B0606030504020204" pitchFamily="34" charset="0"/>
              </a:rPr>
              <a:t>Urdes</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Election of Trustees.......................................................................................................Glen Levy</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Looking to the Future………………………………………………………........…Rabbi Michael Z. </a:t>
            </a:r>
            <a:r>
              <a:rPr lang="en-US" dirty="0" err="1">
                <a:latin typeface="Open Sans" panose="020B0606030504020204" pitchFamily="34" charset="0"/>
                <a:ea typeface="Open Sans" panose="020B0606030504020204" pitchFamily="34" charset="0"/>
                <a:cs typeface="Open Sans" panose="020B0606030504020204" pitchFamily="34" charset="0"/>
              </a:rPr>
              <a:t>Cahana</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Questions………………………………………………………………………………………………... Josh Kashinsky</a:t>
            </a:r>
          </a:p>
          <a:p>
            <a:pPr algn="just">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Adjournment of 162</a:t>
            </a:r>
            <a:r>
              <a:rPr lang="en-US" baseline="30000" dirty="0">
                <a:latin typeface="Open Sans" panose="020B0606030504020204" pitchFamily="34" charset="0"/>
                <a:ea typeface="Open Sans" panose="020B0606030504020204" pitchFamily="34" charset="0"/>
                <a:cs typeface="Open Sans" panose="020B0606030504020204" pitchFamily="34" charset="0"/>
              </a:rPr>
              <a:t>nd</a:t>
            </a:r>
            <a:r>
              <a:rPr lang="en-US" dirty="0">
                <a:latin typeface="Open Sans" panose="020B0606030504020204" pitchFamily="34" charset="0"/>
                <a:ea typeface="Open Sans" panose="020B0606030504020204" pitchFamily="34" charset="0"/>
                <a:cs typeface="Open Sans" panose="020B0606030504020204" pitchFamily="34" charset="0"/>
              </a:rPr>
              <a:t> Annual Meeting......................................................................Glen Levy</a:t>
            </a:r>
          </a:p>
        </p:txBody>
      </p:sp>
    </p:spTree>
    <p:extLst>
      <p:ext uri="{BB962C8B-B14F-4D97-AF65-F5344CB8AC3E}">
        <p14:creationId xmlns:p14="http://schemas.microsoft.com/office/powerpoint/2010/main" val="2766693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084"/>
            <a:ext cx="12192000" cy="6784853"/>
          </a:xfrm>
          <a:prstGeom prst="rect">
            <a:avLst/>
          </a:prstGeom>
          <a:blipFill dpi="0" rotWithShape="1">
            <a:blip r:embed="rId2">
              <a:alphaModFix amt="40000"/>
            </a:blip>
            <a:srcRect/>
            <a:stretch>
              <a:fillRect l="-1272" t="-6773" r="-796" b="-30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592926" y="583161"/>
            <a:ext cx="6933212" cy="699730"/>
          </a:xfrm>
        </p:spPr>
        <p:txBody>
          <a:bodyPr>
            <a:normAutofit fontScale="90000"/>
          </a:bodyPr>
          <a:lstStyle/>
          <a:p>
            <a:r>
              <a:rPr lang="en-US" dirty="0" smtClean="0">
                <a:latin typeface="Merriweather" panose="00000500000000000000" pitchFamily="2" charset="0"/>
              </a:rPr>
              <a:t>Election of 2020-2021 Trustees</a:t>
            </a:r>
            <a:endParaRPr lang="en-US" dirty="0">
              <a:latin typeface="Merriweather" panose="00000500000000000000" pitchFamily="2" charset="0"/>
            </a:endParaRPr>
          </a:p>
        </p:txBody>
      </p:sp>
      <p:sp>
        <p:nvSpPr>
          <p:cNvPr id="3" name="Content Placeholder 2"/>
          <p:cNvSpPr>
            <a:spLocks noGrp="1"/>
          </p:cNvSpPr>
          <p:nvPr>
            <p:ph idx="1"/>
          </p:nvPr>
        </p:nvSpPr>
        <p:spPr>
          <a:xfrm>
            <a:off x="1569493" y="1091821"/>
            <a:ext cx="10622507" cy="5650173"/>
          </a:xfrm>
        </p:spPr>
        <p:txBody>
          <a:bodyPr>
            <a:normAutofit/>
          </a:bodyPr>
          <a:lstStyle/>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New Nominees for 2 Year </a:t>
            </a:r>
            <a:r>
              <a:rPr lang="en-US" sz="2600" dirty="0">
                <a:latin typeface="Open Sans" panose="020B0606030504020204" pitchFamily="34" charset="0"/>
                <a:ea typeface="Open Sans" panose="020B0606030504020204" pitchFamily="34" charset="0"/>
                <a:cs typeface="Open Sans" panose="020B0606030504020204" pitchFamily="34" charset="0"/>
              </a:rPr>
              <a:t>T</a:t>
            </a:r>
            <a:r>
              <a:rPr lang="en-US" sz="2600" dirty="0" smtClean="0">
                <a:latin typeface="Open Sans" panose="020B0606030504020204" pitchFamily="34" charset="0"/>
                <a:ea typeface="Open Sans" panose="020B0606030504020204" pitchFamily="34" charset="0"/>
                <a:cs typeface="Open Sans" panose="020B0606030504020204" pitchFamily="34" charset="0"/>
              </a:rPr>
              <a:t>erm 2020 – 2022</a:t>
            </a:r>
          </a:p>
          <a:p>
            <a:pPr lvl="1">
              <a:lnSpc>
                <a:spcPct val="120000"/>
              </a:lnSpc>
              <a:spcBef>
                <a:spcPts val="0"/>
              </a:spcBef>
            </a:pPr>
            <a:r>
              <a:rPr lang="en-US" sz="2200" dirty="0" smtClean="0">
                <a:latin typeface="Open Sans" panose="020B0606030504020204" pitchFamily="34" charset="0"/>
                <a:ea typeface="Open Sans" panose="020B0606030504020204" pitchFamily="34" charset="0"/>
                <a:cs typeface="Open Sans" panose="020B0606030504020204" pitchFamily="34" charset="0"/>
              </a:rPr>
              <a:t>Sarah Pitman, Meryl Haber, Sandy Lewis, and Shoshanna Lansberg</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Trustees </a:t>
            </a:r>
            <a:r>
              <a:rPr lang="en-US" sz="2600" dirty="0">
                <a:latin typeface="Open Sans" panose="020B0606030504020204" pitchFamily="34" charset="0"/>
                <a:ea typeface="Open Sans" panose="020B0606030504020204" pitchFamily="34" charset="0"/>
                <a:cs typeface="Open Sans" panose="020B0606030504020204" pitchFamily="34" charset="0"/>
              </a:rPr>
              <a:t>Nominated for </a:t>
            </a:r>
            <a:r>
              <a:rPr lang="en-US" sz="2600" dirty="0" smtClean="0">
                <a:latin typeface="Open Sans" panose="020B0606030504020204" pitchFamily="34" charset="0"/>
                <a:ea typeface="Open Sans" panose="020B0606030504020204" pitchFamily="34" charset="0"/>
                <a:cs typeface="Open Sans" panose="020B0606030504020204" pitchFamily="34" charset="0"/>
              </a:rPr>
              <a:t>Re-election </a:t>
            </a:r>
            <a:r>
              <a:rPr lang="en-US" sz="2600" dirty="0">
                <a:latin typeface="Open Sans" panose="020B0606030504020204" pitchFamily="34" charset="0"/>
                <a:ea typeface="Open Sans" panose="020B0606030504020204" pitchFamily="34" charset="0"/>
                <a:cs typeface="Open Sans" panose="020B0606030504020204" pitchFamily="34" charset="0"/>
              </a:rPr>
              <a:t>for a 2 </a:t>
            </a:r>
            <a:r>
              <a:rPr lang="en-US" sz="2600" dirty="0" smtClean="0">
                <a:latin typeface="Open Sans" panose="020B0606030504020204" pitchFamily="34" charset="0"/>
                <a:ea typeface="Open Sans" panose="020B0606030504020204" pitchFamily="34" charset="0"/>
                <a:cs typeface="Open Sans" panose="020B0606030504020204" pitchFamily="34" charset="0"/>
              </a:rPr>
              <a:t>Year Term 2020 – 2022</a:t>
            </a:r>
          </a:p>
          <a:p>
            <a:pPr lvl="1">
              <a:lnSpc>
                <a:spcPct val="120000"/>
              </a:lnSpc>
              <a:spcBef>
                <a:spcPts val="0"/>
              </a:spcBef>
            </a:pPr>
            <a:r>
              <a:rPr lang="en-US" sz="2200" dirty="0" smtClean="0">
                <a:latin typeface="Open Sans" panose="020B0606030504020204" pitchFamily="34" charset="0"/>
                <a:ea typeface="Open Sans" panose="020B0606030504020204" pitchFamily="34" charset="0"/>
                <a:cs typeface="Open Sans" panose="020B0606030504020204" pitchFamily="34" charset="0"/>
              </a:rPr>
              <a:t>Bonnie Davis, Naomi Derner, David Goldwyn, and Bill June</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Trustees </a:t>
            </a:r>
            <a:r>
              <a:rPr lang="en-US" sz="2600" dirty="0">
                <a:latin typeface="Open Sans" panose="020B0606030504020204" pitchFamily="34" charset="0"/>
                <a:ea typeface="Open Sans" panose="020B0606030504020204" pitchFamily="34" charset="0"/>
                <a:cs typeface="Open Sans" panose="020B0606030504020204" pitchFamily="34" charset="0"/>
              </a:rPr>
              <a:t>C</a:t>
            </a:r>
            <a:r>
              <a:rPr lang="en-US" sz="2600" dirty="0" smtClean="0">
                <a:latin typeface="Open Sans" panose="020B0606030504020204" pitchFamily="34" charset="0"/>
                <a:ea typeface="Open Sans" panose="020B0606030504020204" pitchFamily="34" charset="0"/>
                <a:cs typeface="Open Sans" panose="020B0606030504020204" pitchFamily="34" charset="0"/>
              </a:rPr>
              <a:t>ontinuing Their </a:t>
            </a:r>
            <a:r>
              <a:rPr lang="en-US" sz="2600" dirty="0">
                <a:latin typeface="Open Sans" panose="020B0606030504020204" pitchFamily="34" charset="0"/>
                <a:ea typeface="Open Sans" panose="020B0606030504020204" pitchFamily="34" charset="0"/>
                <a:cs typeface="Open Sans" panose="020B0606030504020204" pitchFamily="34" charset="0"/>
              </a:rPr>
              <a:t>2 </a:t>
            </a:r>
            <a:r>
              <a:rPr lang="en-US" sz="2600" dirty="0" smtClean="0">
                <a:latin typeface="Open Sans" panose="020B0606030504020204" pitchFamily="34" charset="0"/>
                <a:ea typeface="Open Sans" panose="020B0606030504020204" pitchFamily="34" charset="0"/>
                <a:cs typeface="Open Sans" panose="020B0606030504020204" pitchFamily="34" charset="0"/>
              </a:rPr>
              <a:t>Year </a:t>
            </a:r>
            <a:r>
              <a:rPr lang="en-US" sz="2600" dirty="0">
                <a:latin typeface="Open Sans" panose="020B0606030504020204" pitchFamily="34" charset="0"/>
                <a:ea typeface="Open Sans" panose="020B0606030504020204" pitchFamily="34" charset="0"/>
                <a:cs typeface="Open Sans" panose="020B0606030504020204" pitchFamily="34" charset="0"/>
              </a:rPr>
              <a:t>T</a:t>
            </a:r>
            <a:r>
              <a:rPr lang="en-US" sz="2600" dirty="0" smtClean="0">
                <a:latin typeface="Open Sans" panose="020B0606030504020204" pitchFamily="34" charset="0"/>
                <a:ea typeface="Open Sans" panose="020B0606030504020204" pitchFamily="34" charset="0"/>
                <a:cs typeface="Open Sans" panose="020B0606030504020204" pitchFamily="34" charset="0"/>
              </a:rPr>
              <a:t>erms</a:t>
            </a:r>
          </a:p>
          <a:p>
            <a:pPr lvl="1">
              <a:lnSpc>
                <a:spcPct val="120000"/>
              </a:lnSpc>
              <a:spcBef>
                <a:spcPts val="0"/>
              </a:spcBef>
            </a:pPr>
            <a:r>
              <a:rPr lang="en-US" sz="2200" dirty="0" smtClean="0">
                <a:latin typeface="Open Sans" panose="020B0606030504020204" pitchFamily="34" charset="0"/>
                <a:ea typeface="Open Sans" panose="020B0606030504020204" pitchFamily="34" charset="0"/>
                <a:cs typeface="Open Sans" panose="020B0606030504020204" pitchFamily="34" charset="0"/>
              </a:rPr>
              <a:t>Jeff Capen, Eric Flamm, Janet Hoffman, Dan Hurwitz, Glen Levy, </a:t>
            </a:r>
          </a:p>
          <a:p>
            <a:pPr marL="914400" lvl="2" indent="0">
              <a:lnSpc>
                <a:spcPct val="120000"/>
              </a:lnSpc>
              <a:spcBef>
                <a:spcPts val="0"/>
              </a:spcBef>
              <a:buNone/>
            </a:pPr>
            <a:r>
              <a:rPr lang="en-US" sz="2200" dirty="0" smtClean="0">
                <a:latin typeface="Open Sans" panose="020B0606030504020204" pitchFamily="34" charset="0"/>
                <a:ea typeface="Open Sans" panose="020B0606030504020204" pitchFamily="34" charset="0"/>
                <a:cs typeface="Open Sans" panose="020B0606030504020204" pitchFamily="34" charset="0"/>
              </a:rPr>
              <a:t>   Christie Moore, Sally Rosenfeld, Libby Schwartz, and Tony Urdes</a:t>
            </a: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2619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President Elect</a:t>
            </a:r>
            <a:endParaRPr lang="en-US" dirty="0">
              <a:latin typeface="Merriweather" panose="00000500000000000000" pitchFamily="2" charset="0"/>
            </a:endParaRPr>
          </a:p>
        </p:txBody>
      </p:sp>
      <p:sp>
        <p:nvSpPr>
          <p:cNvPr id="5" name="Content Placeholder 2"/>
          <p:cNvSpPr txBox="1">
            <a:spLocks/>
          </p:cNvSpPr>
          <p:nvPr/>
        </p:nvSpPr>
        <p:spPr>
          <a:xfrm>
            <a:off x="4060134" y="6220534"/>
            <a:ext cx="3998795" cy="48449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0"/>
              </a:spcAft>
              <a:buClr>
                <a:srgbClr val="F8AF18"/>
              </a:buClr>
              <a:buSzTx/>
              <a:buFont typeface="Wingdings 3" charset="2"/>
              <a:buNone/>
              <a:tabLst>
                <a:tab pos="6864350" algn="l"/>
              </a:tabLst>
              <a:defRPr/>
            </a:pPr>
            <a:r>
              <a:rPr kumimoji="0" lang="en-US" sz="1800" b="0" i="0" u="none" strike="noStrike" kern="1200" cap="none" spc="0" normalizeH="0" baseline="0" noProof="0" dirty="0"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Tony </a:t>
            </a:r>
            <a:r>
              <a:rPr kumimoji="0" lang="en-US" sz="1800" b="0" i="0" u="none" strike="noStrike" kern="1200" cap="none" spc="0" normalizeH="0" baseline="0" noProof="0" dirty="0" smtClean="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Urdes</a:t>
            </a:r>
            <a:endParaRPr kumimoji="0" lang="en-US" sz="1800" b="0" i="1" u="none" strike="noStrike" kern="1200" cap="none" spc="0" normalizeH="0" baseline="0" noProof="0" dirty="0">
              <a:ln>
                <a:noFill/>
              </a:ln>
              <a:solidFill>
                <a:prstClr val="white">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34158"/>
          <a:stretch/>
        </p:blipFill>
        <p:spPr>
          <a:xfrm>
            <a:off x="3326529" y="1282891"/>
            <a:ext cx="5466004" cy="4901849"/>
          </a:xfrm>
        </p:spPr>
      </p:pic>
    </p:spTree>
    <p:extLst>
      <p:ext uri="{BB962C8B-B14F-4D97-AF65-F5344CB8AC3E}">
        <p14:creationId xmlns:p14="http://schemas.microsoft.com/office/powerpoint/2010/main" val="632464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848" y="114834"/>
            <a:ext cx="6933212" cy="699730"/>
          </a:xfrm>
        </p:spPr>
        <p:txBody>
          <a:bodyPr>
            <a:normAutofit/>
          </a:bodyPr>
          <a:lstStyle/>
          <a:p>
            <a:pPr algn="ctr"/>
            <a:r>
              <a:rPr lang="en-US" dirty="0" smtClean="0">
                <a:latin typeface="Merriweather" panose="00000500000000000000" pitchFamily="2" charset="0"/>
              </a:rPr>
              <a:t> Past Presidents of CBI</a:t>
            </a:r>
            <a:endParaRPr lang="en-US" dirty="0">
              <a:latin typeface="Merriweather" panose="00000500000000000000" pitchFamily="2" charset="0"/>
            </a:endParaRPr>
          </a:p>
        </p:txBody>
      </p:sp>
      <p:sp>
        <p:nvSpPr>
          <p:cNvPr id="4" name="Content Placeholder 3"/>
          <p:cNvSpPr>
            <a:spLocks noGrp="1"/>
          </p:cNvSpPr>
          <p:nvPr>
            <p:ph idx="1"/>
          </p:nvPr>
        </p:nvSpPr>
        <p:spPr>
          <a:xfrm>
            <a:off x="2098623" y="1094282"/>
            <a:ext cx="9679395" cy="5516380"/>
          </a:xfrm>
        </p:spPr>
        <p:txBody>
          <a:bodyPr numCol="3">
            <a:normAutofit fontScale="70000" lnSpcReduction="20000"/>
          </a:bodyPr>
          <a:lstStyle/>
          <a:p>
            <a:pPr marL="0" indent="0">
              <a:buNone/>
            </a:pPr>
            <a:r>
              <a:rPr lang="en-US" dirty="0"/>
              <a:t>Glen Levy</a:t>
            </a:r>
            <a:r>
              <a:rPr lang="en-US" dirty="0" smtClean="0"/>
              <a:t>: 2018-2020</a:t>
            </a:r>
            <a:endParaRPr lang="en-US" dirty="0"/>
          </a:p>
          <a:p>
            <a:pPr marL="0" indent="0">
              <a:buNone/>
            </a:pPr>
            <a:r>
              <a:rPr lang="en-US" dirty="0"/>
              <a:t>Theodore Nelson: 2016-2018</a:t>
            </a:r>
          </a:p>
          <a:p>
            <a:pPr marL="0" indent="0">
              <a:buNone/>
            </a:pPr>
            <a:r>
              <a:rPr lang="en-US" dirty="0"/>
              <a:t>Ned </a:t>
            </a:r>
            <a:r>
              <a:rPr lang="en-US" dirty="0" err="1"/>
              <a:t>Duhnkrack</a:t>
            </a:r>
            <a:r>
              <a:rPr lang="en-US" dirty="0"/>
              <a:t>: 2014-2016</a:t>
            </a:r>
          </a:p>
          <a:p>
            <a:pPr marL="0" indent="0">
              <a:buNone/>
            </a:pPr>
            <a:r>
              <a:rPr lang="en-US" dirty="0"/>
              <a:t>Stuart </a:t>
            </a:r>
            <a:r>
              <a:rPr lang="en-US" dirty="0" err="1"/>
              <a:t>Chestler</a:t>
            </a:r>
            <a:r>
              <a:rPr lang="en-US" dirty="0"/>
              <a:t>: 2012-2014</a:t>
            </a:r>
          </a:p>
          <a:p>
            <a:pPr marL="0" indent="0">
              <a:buNone/>
            </a:pPr>
            <a:r>
              <a:rPr lang="en-US" dirty="0"/>
              <a:t>Jill Rubinstein: 2010-2012</a:t>
            </a:r>
          </a:p>
          <a:p>
            <a:pPr marL="0" indent="0">
              <a:buNone/>
            </a:pPr>
            <a:r>
              <a:rPr lang="en-US" dirty="0"/>
              <a:t>Michael Simon: 2008-2010</a:t>
            </a:r>
          </a:p>
          <a:p>
            <a:pPr marL="0" indent="0">
              <a:buNone/>
            </a:pPr>
            <a:r>
              <a:rPr lang="en-US" dirty="0"/>
              <a:t>Roger Cone: 2006-2008</a:t>
            </a:r>
          </a:p>
          <a:p>
            <a:pPr marL="0" indent="0">
              <a:buNone/>
            </a:pPr>
            <a:r>
              <a:rPr lang="en-US" dirty="0"/>
              <a:t>Craig </a:t>
            </a:r>
            <a:r>
              <a:rPr lang="en-US" dirty="0" err="1"/>
              <a:t>Hartzman</a:t>
            </a:r>
            <a:r>
              <a:rPr lang="en-US" dirty="0"/>
              <a:t>: 2004-2006</a:t>
            </a:r>
          </a:p>
          <a:p>
            <a:pPr marL="0" indent="0">
              <a:buNone/>
            </a:pPr>
            <a:r>
              <a:rPr lang="en-US" dirty="0"/>
              <a:t>Rhonda Kennedy: 2002-2004</a:t>
            </a:r>
          </a:p>
          <a:p>
            <a:pPr marL="0" indent="0">
              <a:buNone/>
            </a:pPr>
            <a:r>
              <a:rPr lang="en-US" dirty="0"/>
              <a:t>John Rosenthal: 2000-2002</a:t>
            </a:r>
          </a:p>
          <a:p>
            <a:pPr marL="0" indent="0">
              <a:buNone/>
            </a:pPr>
            <a:r>
              <a:rPr lang="en-US" dirty="0"/>
              <a:t>Jim Richman: 1998-2000</a:t>
            </a:r>
          </a:p>
          <a:p>
            <a:pPr marL="0" indent="0">
              <a:buNone/>
            </a:pPr>
            <a:r>
              <a:rPr lang="en-US" dirty="0"/>
              <a:t>Jeff </a:t>
            </a:r>
            <a:r>
              <a:rPr lang="en-US" dirty="0" err="1"/>
              <a:t>Wolfstone</a:t>
            </a:r>
            <a:r>
              <a:rPr lang="en-US" dirty="0"/>
              <a:t>: 1996-1998</a:t>
            </a:r>
          </a:p>
          <a:p>
            <a:pPr marL="0" indent="0">
              <a:buNone/>
            </a:pPr>
            <a:r>
              <a:rPr lang="en-US" dirty="0"/>
              <a:t>Rose Rustin: 1994-1996</a:t>
            </a:r>
          </a:p>
          <a:p>
            <a:pPr marL="0" indent="0">
              <a:buNone/>
            </a:pPr>
            <a:r>
              <a:rPr lang="en-US" dirty="0"/>
              <a:t>Ken Lewis: 1992-1994</a:t>
            </a:r>
          </a:p>
          <a:p>
            <a:pPr marL="0" indent="0">
              <a:buNone/>
            </a:pPr>
            <a:r>
              <a:rPr lang="en-US" dirty="0"/>
              <a:t>David </a:t>
            </a:r>
            <a:r>
              <a:rPr lang="en-US" dirty="0" err="1"/>
              <a:t>Lipman</a:t>
            </a:r>
            <a:r>
              <a:rPr lang="en-US" dirty="0"/>
              <a:t>: 1990-1992</a:t>
            </a:r>
          </a:p>
          <a:p>
            <a:pPr marL="0" indent="0">
              <a:buNone/>
            </a:pPr>
            <a:r>
              <a:rPr lang="en-US" dirty="0"/>
              <a:t>Jerry </a:t>
            </a:r>
            <a:r>
              <a:rPr lang="en-US" dirty="0" err="1"/>
              <a:t>Sadis</a:t>
            </a:r>
            <a:r>
              <a:rPr lang="en-US" dirty="0"/>
              <a:t>: 1988-1990</a:t>
            </a:r>
          </a:p>
          <a:p>
            <a:pPr marL="0" indent="0">
              <a:buNone/>
            </a:pPr>
            <a:r>
              <a:rPr lang="en-US" dirty="0"/>
              <a:t>Irvin Layton: 1987-1988</a:t>
            </a:r>
          </a:p>
          <a:p>
            <a:pPr marL="0" indent="0">
              <a:buNone/>
            </a:pPr>
            <a:r>
              <a:rPr lang="en-US" dirty="0"/>
              <a:t>Dick </a:t>
            </a:r>
            <a:r>
              <a:rPr lang="en-US" dirty="0" err="1"/>
              <a:t>Maizels</a:t>
            </a:r>
            <a:r>
              <a:rPr lang="en-US" dirty="0"/>
              <a:t>: 1985-1987</a:t>
            </a:r>
          </a:p>
          <a:p>
            <a:pPr marL="0" indent="0">
              <a:buNone/>
            </a:pPr>
            <a:r>
              <a:rPr lang="en-US" dirty="0"/>
              <a:t>Bob </a:t>
            </a:r>
            <a:r>
              <a:rPr lang="en-US" dirty="0" err="1"/>
              <a:t>Mesher</a:t>
            </a:r>
            <a:r>
              <a:rPr lang="en-US" dirty="0"/>
              <a:t>: 1983-1985</a:t>
            </a:r>
          </a:p>
          <a:p>
            <a:pPr marL="0" indent="0">
              <a:buNone/>
            </a:pPr>
            <a:r>
              <a:rPr lang="en-US" dirty="0"/>
              <a:t>Bernadine Brenner: 1981-1983</a:t>
            </a:r>
          </a:p>
          <a:p>
            <a:pPr marL="0" indent="0">
              <a:buNone/>
            </a:pPr>
            <a:r>
              <a:rPr lang="en-US" dirty="0"/>
              <a:t>Lloyd Rosenfeld: 1979-1981</a:t>
            </a:r>
          </a:p>
          <a:p>
            <a:pPr marL="0" indent="0">
              <a:buNone/>
            </a:pPr>
            <a:r>
              <a:rPr lang="en-US" dirty="0"/>
              <a:t>Philip Feldman: 1977-1979</a:t>
            </a:r>
          </a:p>
          <a:p>
            <a:pPr marL="0" indent="0">
              <a:buNone/>
            </a:pPr>
            <a:r>
              <a:rPr lang="en-US" dirty="0"/>
              <a:t>Stanley Loeb: 1975-1977</a:t>
            </a:r>
          </a:p>
          <a:p>
            <a:pPr marL="0" indent="0">
              <a:buNone/>
            </a:pPr>
            <a:r>
              <a:rPr lang="en-US" dirty="0"/>
              <a:t>Thomas George: 1973-1975</a:t>
            </a:r>
          </a:p>
          <a:p>
            <a:pPr marL="0" indent="0">
              <a:buNone/>
            </a:pPr>
            <a:r>
              <a:rPr lang="en-US" dirty="0"/>
              <a:t>Henry </a:t>
            </a:r>
            <a:r>
              <a:rPr lang="en-US" dirty="0" err="1"/>
              <a:t>Blauer</a:t>
            </a:r>
            <a:r>
              <a:rPr lang="en-US" dirty="0"/>
              <a:t>: 1971-1973</a:t>
            </a:r>
          </a:p>
          <a:p>
            <a:pPr marL="0" indent="0">
              <a:buNone/>
            </a:pPr>
            <a:r>
              <a:rPr lang="en-US" dirty="0"/>
              <a:t>Philip Reiter: 1969-1971</a:t>
            </a:r>
          </a:p>
          <a:p>
            <a:pPr marL="0" indent="0">
              <a:buNone/>
            </a:pPr>
            <a:r>
              <a:rPr lang="en-US" dirty="0"/>
              <a:t>Abe </a:t>
            </a:r>
            <a:r>
              <a:rPr lang="en-US" dirty="0" err="1"/>
              <a:t>Vidgoff</a:t>
            </a:r>
            <a:r>
              <a:rPr lang="en-US" dirty="0"/>
              <a:t>: 1967-1969</a:t>
            </a:r>
          </a:p>
          <a:p>
            <a:pPr marL="0" indent="0">
              <a:buNone/>
            </a:pPr>
            <a:r>
              <a:rPr lang="en-US" dirty="0"/>
              <a:t>Stuart </a:t>
            </a:r>
            <a:r>
              <a:rPr lang="en-US" dirty="0" err="1"/>
              <a:t>Durkheimer</a:t>
            </a:r>
            <a:r>
              <a:rPr lang="en-US" dirty="0"/>
              <a:t>: 1964-1966</a:t>
            </a:r>
          </a:p>
          <a:p>
            <a:pPr marL="0" indent="0">
              <a:buNone/>
            </a:pPr>
            <a:r>
              <a:rPr lang="en-US" dirty="0"/>
              <a:t>Norman </a:t>
            </a:r>
            <a:r>
              <a:rPr lang="en-US" dirty="0" err="1"/>
              <a:t>Savinar</a:t>
            </a:r>
            <a:r>
              <a:rPr lang="en-US" dirty="0"/>
              <a:t>: 1962-1964</a:t>
            </a:r>
          </a:p>
          <a:p>
            <a:pPr marL="0" indent="0">
              <a:buNone/>
            </a:pPr>
            <a:r>
              <a:rPr lang="en-US" dirty="0"/>
              <a:t>Leland </a:t>
            </a:r>
            <a:r>
              <a:rPr lang="en-US" dirty="0" err="1"/>
              <a:t>Lowenson</a:t>
            </a:r>
            <a:r>
              <a:rPr lang="en-US" dirty="0"/>
              <a:t>: 1960-1962</a:t>
            </a:r>
          </a:p>
          <a:p>
            <a:pPr marL="0" indent="0">
              <a:buNone/>
            </a:pPr>
            <a:r>
              <a:rPr lang="en-US" dirty="0"/>
              <a:t>Harry </a:t>
            </a:r>
            <a:r>
              <a:rPr lang="en-US" dirty="0" err="1"/>
              <a:t>Gevurtz</a:t>
            </a:r>
            <a:r>
              <a:rPr lang="en-US" dirty="0"/>
              <a:t>: 1958-1960</a:t>
            </a:r>
          </a:p>
          <a:p>
            <a:pPr marL="0" indent="0">
              <a:buNone/>
            </a:pPr>
            <a:r>
              <a:rPr lang="en-US" dirty="0"/>
              <a:t>George </a:t>
            </a:r>
            <a:r>
              <a:rPr lang="en-US" dirty="0" err="1"/>
              <a:t>Friede</a:t>
            </a:r>
            <a:r>
              <a:rPr lang="en-US" dirty="0"/>
              <a:t>: 1956-1958</a:t>
            </a:r>
          </a:p>
          <a:p>
            <a:pPr marL="0" indent="0">
              <a:buNone/>
            </a:pPr>
            <a:r>
              <a:rPr lang="en-US" dirty="0"/>
              <a:t>David Robinson: 1954-1955</a:t>
            </a:r>
          </a:p>
          <a:p>
            <a:pPr marL="0" indent="0">
              <a:buNone/>
            </a:pPr>
            <a:r>
              <a:rPr lang="en-US" dirty="0"/>
              <a:t>Monte </a:t>
            </a:r>
            <a:r>
              <a:rPr lang="en-US" dirty="0" err="1"/>
              <a:t>Bettman</a:t>
            </a:r>
            <a:r>
              <a:rPr lang="en-US" dirty="0"/>
              <a:t>: 1951-1953</a:t>
            </a:r>
          </a:p>
          <a:p>
            <a:pPr marL="0" indent="0">
              <a:buNone/>
            </a:pPr>
            <a:r>
              <a:rPr lang="en-US" dirty="0"/>
              <a:t>Frank Fink: 1949-1950</a:t>
            </a:r>
          </a:p>
          <a:p>
            <a:pPr marL="0" indent="0">
              <a:buNone/>
            </a:pPr>
            <a:r>
              <a:rPr lang="en-US" dirty="0"/>
              <a:t>Mason </a:t>
            </a:r>
            <a:r>
              <a:rPr lang="en-US" dirty="0" err="1"/>
              <a:t>Ehrman</a:t>
            </a:r>
            <a:r>
              <a:rPr lang="en-US" dirty="0"/>
              <a:t>: 1944-1948</a:t>
            </a:r>
          </a:p>
          <a:p>
            <a:pPr marL="0" indent="0">
              <a:buNone/>
            </a:pPr>
            <a:r>
              <a:rPr lang="en-US" dirty="0"/>
              <a:t>Samuel Weinstein: 1941-1944</a:t>
            </a:r>
          </a:p>
          <a:p>
            <a:pPr marL="0" indent="0">
              <a:buNone/>
            </a:pPr>
            <a:r>
              <a:rPr lang="en-US" dirty="0"/>
              <a:t>Sylvan </a:t>
            </a:r>
            <a:r>
              <a:rPr lang="en-US" dirty="0" err="1"/>
              <a:t>Durkheimer</a:t>
            </a:r>
            <a:r>
              <a:rPr lang="en-US" dirty="0"/>
              <a:t>: 1938-1941</a:t>
            </a:r>
          </a:p>
          <a:p>
            <a:pPr marL="0" indent="0">
              <a:buNone/>
            </a:pPr>
            <a:r>
              <a:rPr lang="en-US" dirty="0"/>
              <a:t>Milton </a:t>
            </a:r>
            <a:r>
              <a:rPr lang="en-US" dirty="0" err="1"/>
              <a:t>Markewitz</a:t>
            </a:r>
            <a:r>
              <a:rPr lang="en-US" dirty="0"/>
              <a:t>: 1937-1938</a:t>
            </a:r>
          </a:p>
          <a:p>
            <a:pPr marL="0" indent="0">
              <a:buNone/>
            </a:pPr>
            <a:r>
              <a:rPr lang="en-US" dirty="0"/>
              <a:t>Otto Kraemer: 1935-1937</a:t>
            </a:r>
          </a:p>
          <a:p>
            <a:pPr marL="0" indent="0">
              <a:buNone/>
            </a:pPr>
            <a:r>
              <a:rPr lang="en-US" dirty="0"/>
              <a:t>Julius Meier: 1933-1935</a:t>
            </a:r>
          </a:p>
          <a:p>
            <a:pPr marL="0" indent="0">
              <a:buNone/>
            </a:pPr>
            <a:r>
              <a:rPr lang="en-US" dirty="0"/>
              <a:t>Joseph </a:t>
            </a:r>
            <a:r>
              <a:rPr lang="en-US" dirty="0" err="1"/>
              <a:t>Shemanski</a:t>
            </a:r>
            <a:r>
              <a:rPr lang="en-US" dirty="0"/>
              <a:t>: 1931-1933</a:t>
            </a:r>
          </a:p>
          <a:p>
            <a:pPr marL="0" indent="0">
              <a:buNone/>
            </a:pPr>
            <a:r>
              <a:rPr lang="en-US" dirty="0"/>
              <a:t>Chase Berg: 1929-1930</a:t>
            </a:r>
          </a:p>
          <a:p>
            <a:pPr marL="0" indent="0">
              <a:buNone/>
            </a:pPr>
            <a:r>
              <a:rPr lang="en-US" dirty="0"/>
              <a:t>Henry </a:t>
            </a:r>
            <a:r>
              <a:rPr lang="en-US" dirty="0" err="1"/>
              <a:t>Ottenheimer</a:t>
            </a:r>
            <a:r>
              <a:rPr lang="en-US" dirty="0"/>
              <a:t>: 1926-1928</a:t>
            </a:r>
          </a:p>
          <a:p>
            <a:pPr marL="0" indent="0">
              <a:buNone/>
            </a:pPr>
            <a:r>
              <a:rPr lang="en-US" dirty="0"/>
              <a:t>Max Hirsch: 1924-1926</a:t>
            </a:r>
          </a:p>
          <a:p>
            <a:pPr marL="0" indent="0">
              <a:buNone/>
            </a:pPr>
            <a:r>
              <a:rPr lang="en-US" dirty="0"/>
              <a:t>Adolph Wolfe: 1917-1923 (1902-1907)</a:t>
            </a:r>
          </a:p>
          <a:p>
            <a:pPr marL="0" indent="0">
              <a:buNone/>
            </a:pPr>
            <a:r>
              <a:rPr lang="en-US" dirty="0"/>
              <a:t>Sigmund </a:t>
            </a:r>
            <a:r>
              <a:rPr lang="en-US" dirty="0" err="1"/>
              <a:t>Sichel</a:t>
            </a:r>
            <a:r>
              <a:rPr lang="en-US" dirty="0"/>
              <a:t>: 1907-1917</a:t>
            </a:r>
          </a:p>
          <a:p>
            <a:pPr marL="0" indent="0">
              <a:buNone/>
            </a:pPr>
            <a:r>
              <a:rPr lang="en-US" dirty="0"/>
              <a:t>Solomon Hirsch: 1900-1901</a:t>
            </a:r>
          </a:p>
          <a:p>
            <a:pPr marL="0" indent="0">
              <a:buNone/>
            </a:pPr>
            <a:r>
              <a:rPr lang="en-US" dirty="0"/>
              <a:t>Simon </a:t>
            </a:r>
            <a:r>
              <a:rPr lang="en-US" dirty="0" err="1"/>
              <a:t>Blumauer</a:t>
            </a:r>
            <a:r>
              <a:rPr lang="en-US" dirty="0"/>
              <a:t>: 1881-1899 (1868-1872)</a:t>
            </a:r>
          </a:p>
          <a:p>
            <a:pPr marL="0" indent="0">
              <a:buNone/>
            </a:pPr>
            <a:r>
              <a:rPr lang="en-US" dirty="0"/>
              <a:t>Phillip Selling: 1869-1870</a:t>
            </a:r>
          </a:p>
          <a:p>
            <a:pPr marL="0" indent="0">
              <a:buNone/>
            </a:pPr>
            <a:r>
              <a:rPr lang="en-US" dirty="0"/>
              <a:t>CH Friendly: 1864</a:t>
            </a:r>
          </a:p>
          <a:p>
            <a:pPr marL="0" indent="0">
              <a:buNone/>
            </a:pPr>
            <a:r>
              <a:rPr lang="en-US" dirty="0"/>
              <a:t>Jacob Mayer: 1863</a:t>
            </a:r>
          </a:p>
          <a:p>
            <a:pPr marL="0" indent="0">
              <a:buNone/>
            </a:pPr>
            <a:r>
              <a:rPr lang="en-US" dirty="0" err="1"/>
              <a:t>Hery</a:t>
            </a:r>
            <a:r>
              <a:rPr lang="en-US" dirty="0"/>
              <a:t> Bloch: 1860</a:t>
            </a:r>
          </a:p>
          <a:p>
            <a:pPr marL="0" indent="0">
              <a:buNone/>
            </a:pPr>
            <a:r>
              <a:rPr lang="en-US" dirty="0"/>
              <a:t>Leopold Mayer: 1858-1860</a:t>
            </a:r>
          </a:p>
          <a:p>
            <a:pPr marL="0" indent="0">
              <a:buNone/>
            </a:pPr>
            <a:endParaRPr lang="en-US" dirty="0"/>
          </a:p>
        </p:txBody>
      </p:sp>
    </p:spTree>
    <p:extLst>
      <p:ext uri="{BB962C8B-B14F-4D97-AF65-F5344CB8AC3E}">
        <p14:creationId xmlns:p14="http://schemas.microsoft.com/office/powerpoint/2010/main" val="176520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Looking to the Future</a:t>
            </a:r>
            <a:endParaRPr lang="en-US" dirty="0">
              <a:latin typeface="Merriweather" panose="00000500000000000000" pitchFamily="2" charset="0"/>
            </a:endParaRPr>
          </a:p>
        </p:txBody>
      </p:sp>
      <p:sp>
        <p:nvSpPr>
          <p:cNvPr id="3" name="Content Placeholder 2"/>
          <p:cNvSpPr>
            <a:spLocks noGrp="1"/>
          </p:cNvSpPr>
          <p:nvPr>
            <p:ph idx="1"/>
          </p:nvPr>
        </p:nvSpPr>
        <p:spPr>
          <a:xfrm>
            <a:off x="2115403" y="1091821"/>
            <a:ext cx="10076597" cy="5650173"/>
          </a:xfrm>
        </p:spPr>
        <p:txBody>
          <a:bodyPr>
            <a:normAutofit/>
          </a:bodyPr>
          <a:lstStyle/>
          <a:p>
            <a:pPr marL="0" indent="0">
              <a:lnSpc>
                <a:spcPct val="120000"/>
              </a:lnSpc>
              <a:spcBef>
                <a:spcPts val="0"/>
              </a:spcBef>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555" r="5286"/>
          <a:stretch/>
        </p:blipFill>
        <p:spPr>
          <a:xfrm>
            <a:off x="2633737" y="1501821"/>
            <a:ext cx="6851589" cy="4755677"/>
          </a:xfrm>
          <a:prstGeom prst="rect">
            <a:avLst/>
          </a:prstGeom>
        </p:spPr>
      </p:pic>
      <p:sp>
        <p:nvSpPr>
          <p:cNvPr id="6" name="Content Placeholder 2"/>
          <p:cNvSpPr txBox="1">
            <a:spLocks/>
          </p:cNvSpPr>
          <p:nvPr/>
        </p:nvSpPr>
        <p:spPr>
          <a:xfrm>
            <a:off x="4005505" y="6308674"/>
            <a:ext cx="4108051" cy="484496"/>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tabLst>
                <a:tab pos="6864350" algn="l"/>
              </a:tabLst>
            </a:pPr>
            <a:r>
              <a:rPr lang="en-US" dirty="0" smtClean="0">
                <a:latin typeface="Open Sans" panose="020B0606030504020204" pitchFamily="34" charset="0"/>
                <a:ea typeface="Open Sans" panose="020B0606030504020204" pitchFamily="34" charset="0"/>
                <a:cs typeface="Open Sans" panose="020B0606030504020204" pitchFamily="34" charset="0"/>
              </a:rPr>
              <a:t>Rabbi Michael Z. </a:t>
            </a:r>
            <a:r>
              <a:rPr lang="en-US" dirty="0" err="1" smtClean="0">
                <a:latin typeface="Open Sans" panose="020B0606030504020204" pitchFamily="34" charset="0"/>
                <a:ea typeface="Open Sans" panose="020B0606030504020204" pitchFamily="34" charset="0"/>
                <a:cs typeface="Open Sans" panose="020B0606030504020204" pitchFamily="34" charset="0"/>
              </a:rPr>
              <a:t>Cahana</a:t>
            </a:r>
            <a:r>
              <a:rPr lang="en-US" dirty="0" smtClean="0">
                <a:latin typeface="Open Sans" panose="020B0606030504020204" pitchFamily="34" charset="0"/>
                <a:ea typeface="Open Sans" panose="020B0606030504020204" pitchFamily="34" charset="0"/>
                <a:cs typeface="Open Sans" panose="020B0606030504020204" pitchFamily="34" charset="0"/>
              </a:rPr>
              <a:t>, Senior Rabbi</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6644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20000"/>
              </a:schemeClr>
            </a:gs>
            <a:gs pos="100000">
              <a:schemeClr val="bg1">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5" name="Rectangle 4"/>
          <p:cNvSpPr/>
          <p:nvPr/>
        </p:nvSpPr>
        <p:spPr>
          <a:xfrm>
            <a:off x="0" y="33042"/>
            <a:ext cx="12192000" cy="6784853"/>
          </a:xfrm>
          <a:prstGeom prst="rect">
            <a:avLst/>
          </a:prstGeom>
          <a:blipFill dpi="0" rotWithShape="1">
            <a:blip r:embed="rId2">
              <a:alphaModFix amt="40000"/>
            </a:blip>
            <a:srcRect/>
            <a:stretch>
              <a:fillRect l="-1272" t="-6773" r="-796" b="-30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86013" y="1091821"/>
            <a:ext cx="10076597" cy="5650173"/>
          </a:xfrm>
          <a:noFill/>
        </p:spPr>
        <p:txBody>
          <a:bodyPr>
            <a:normAutofit/>
          </a:bodyPr>
          <a:lstStyle/>
          <a:p>
            <a:pPr>
              <a:lnSpc>
                <a:spcPct val="120000"/>
              </a:lnSpc>
              <a:spcBef>
                <a:spcPts val="0"/>
              </a:spcBef>
            </a:pPr>
            <a:r>
              <a:rPr lang="en-US" sz="2600" dirty="0" smtClean="0">
                <a:latin typeface="Open Sans" panose="020B0606030504020204" pitchFamily="34" charset="0"/>
                <a:ea typeface="Open Sans" panose="020B0606030504020204" pitchFamily="34" charset="0"/>
                <a:cs typeface="Open Sans" panose="020B0606030504020204" pitchFamily="34" charset="0"/>
              </a:rPr>
              <a:t>Please </a:t>
            </a:r>
            <a:r>
              <a:rPr lang="en-US" sz="2600" dirty="0">
                <a:latin typeface="Open Sans" panose="020B0606030504020204" pitchFamily="34" charset="0"/>
                <a:ea typeface="Open Sans" panose="020B0606030504020204" pitchFamily="34" charset="0"/>
                <a:cs typeface="Open Sans" panose="020B0606030504020204" pitchFamily="34" charset="0"/>
              </a:rPr>
              <a:t>leave questions to be answered by the Synagogue Leadership in the Zoom </a:t>
            </a:r>
            <a:r>
              <a:rPr lang="en-US" sz="2600" dirty="0" smtClean="0">
                <a:latin typeface="Open Sans" panose="020B0606030504020204" pitchFamily="34" charset="0"/>
                <a:ea typeface="Open Sans" panose="020B0606030504020204" pitchFamily="34" charset="0"/>
                <a:cs typeface="Open Sans" panose="020B0606030504020204" pitchFamily="34" charset="0"/>
              </a:rPr>
              <a:t>chat </a:t>
            </a:r>
            <a:r>
              <a:rPr lang="en-US" sz="2600" dirty="0">
                <a:latin typeface="Open Sans" panose="020B0606030504020204" pitchFamily="34" charset="0"/>
                <a:ea typeface="Open Sans" panose="020B0606030504020204" pitchFamily="34" charset="0"/>
                <a:cs typeface="Open Sans" panose="020B0606030504020204" pitchFamily="34" charset="0"/>
              </a:rPr>
              <a:t>box.</a:t>
            </a:r>
          </a:p>
        </p:txBody>
      </p:sp>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Questions</a:t>
            </a:r>
            <a:endParaRPr lang="en-US" dirty="0">
              <a:latin typeface="Merriweather" panose="00000500000000000000" pitchFamily="2" charset="0"/>
            </a:endParaRPr>
          </a:p>
        </p:txBody>
      </p:sp>
    </p:spTree>
    <p:extLst>
      <p:ext uri="{BB962C8B-B14F-4D97-AF65-F5344CB8AC3E}">
        <p14:creationId xmlns:p14="http://schemas.microsoft.com/office/powerpoint/2010/main" val="37089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2CC0B-D5F1-40B8-9CC6-4A36850B66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A23FE0C-9A67-334E-9B7F-83AA9CF63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970" y="5"/>
            <a:ext cx="10310059"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1877718" y="3744897"/>
            <a:ext cx="4167582" cy="1484725"/>
          </a:xfrm>
        </p:spPr>
        <p:txBody>
          <a:bodyPr>
            <a:norm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Merriweather" panose="00000500000000000000" pitchFamily="2" charset="0"/>
              </a:rPr>
              <a:t>Thank you</a:t>
            </a:r>
          </a:p>
        </p:txBody>
      </p:sp>
      <p:sp>
        <p:nvSpPr>
          <p:cNvPr id="3" name="Subtitle 2">
            <a:extLst>
              <a:ext uri="{FF2B5EF4-FFF2-40B4-BE49-F238E27FC236}">
                <a16:creationId xmlns:a16="http://schemas.microsoft.com/office/drawing/2014/main" id="{96D75439-C766-134A-A0D0-BE002D8B0AAD}"/>
              </a:ext>
            </a:extLst>
          </p:cNvPr>
          <p:cNvSpPr>
            <a:spLocks noGrp="1"/>
          </p:cNvSpPr>
          <p:nvPr>
            <p:ph type="subTitle" idx="1"/>
          </p:nvPr>
        </p:nvSpPr>
        <p:spPr>
          <a:xfrm>
            <a:off x="1217059" y="5476163"/>
            <a:ext cx="4637641" cy="976985"/>
          </a:xfrm>
        </p:spPr>
        <p:txBody>
          <a:bodyPr>
            <a:normAutofit/>
          </a:bodyPr>
          <a:lstStyle/>
          <a:p>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Open Sans" panose="020B0606030504020204" pitchFamily="34" charset="0"/>
                <a:ea typeface="Open Sans" panose="020B0606030504020204" pitchFamily="34" charset="0"/>
                <a:cs typeface="Open Sans" panose="020B0606030504020204" pitchFamily="34" charset="0"/>
              </a:rPr>
              <a:t>Please direct follow-up questions to Shoshanna@bethisrael-pdx.org</a:t>
            </a:r>
            <a:endPar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1">
            <a:extLst>
              <a:ext uri="{FF2B5EF4-FFF2-40B4-BE49-F238E27FC236}">
                <a16:creationId xmlns:a16="http://schemas.microsoft.com/office/drawing/2014/main" id="{631C6CE6-1810-44ED-A6D7-3FF53040AE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3"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B78034A6-3565-46AA-9E73-1C954666AB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Rectangle 39">
            <a:extLst>
              <a:ext uri="{FF2B5EF4-FFF2-40B4-BE49-F238E27FC236}">
                <a16:creationId xmlns:a16="http://schemas.microsoft.com/office/drawing/2014/main" id="{D1D655F2-6D15-4265-ADEE-EF0075C13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4063739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Opening Prayer</a:t>
            </a:r>
            <a:endParaRPr lang="en-US" dirty="0">
              <a:latin typeface="Merriweather" panose="00000500000000000000" pitchFamily="2" charset="0"/>
            </a:endParaRPr>
          </a:p>
        </p:txBody>
      </p:sp>
      <p:sp>
        <p:nvSpPr>
          <p:cNvPr id="3" name="Content Placeholder 2"/>
          <p:cNvSpPr>
            <a:spLocks noGrp="1"/>
          </p:cNvSpPr>
          <p:nvPr>
            <p:ph idx="1"/>
          </p:nvPr>
        </p:nvSpPr>
        <p:spPr>
          <a:xfrm>
            <a:off x="2115403" y="1091821"/>
            <a:ext cx="10076597" cy="5650173"/>
          </a:xfrm>
        </p:spPr>
        <p:txBody>
          <a:bodyPr>
            <a:normAutofit/>
          </a:bodyPr>
          <a:lstStyle/>
          <a:p>
            <a:pPr marL="0" indent="0">
              <a:lnSpc>
                <a:spcPct val="120000"/>
              </a:lnSpc>
              <a:spcBef>
                <a:spcPts val="0"/>
              </a:spcBef>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555" r="5286"/>
          <a:stretch/>
        </p:blipFill>
        <p:spPr>
          <a:xfrm>
            <a:off x="2633737" y="1501821"/>
            <a:ext cx="6851589" cy="4755677"/>
          </a:xfrm>
          <a:prstGeom prst="rect">
            <a:avLst/>
          </a:prstGeom>
        </p:spPr>
      </p:pic>
      <p:sp>
        <p:nvSpPr>
          <p:cNvPr id="6" name="Content Placeholder 2"/>
          <p:cNvSpPr txBox="1">
            <a:spLocks/>
          </p:cNvSpPr>
          <p:nvPr/>
        </p:nvSpPr>
        <p:spPr>
          <a:xfrm>
            <a:off x="4005505" y="6308674"/>
            <a:ext cx="4108051" cy="484496"/>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tabLst>
                <a:tab pos="6864350" algn="l"/>
              </a:tabLst>
            </a:pPr>
            <a:r>
              <a:rPr lang="en-US" dirty="0" smtClean="0">
                <a:latin typeface="Open Sans" panose="020B0606030504020204" pitchFamily="34" charset="0"/>
                <a:ea typeface="Open Sans" panose="020B0606030504020204" pitchFamily="34" charset="0"/>
                <a:cs typeface="Open Sans" panose="020B0606030504020204" pitchFamily="34" charset="0"/>
              </a:rPr>
              <a:t>Rabbi Michael Z. </a:t>
            </a:r>
            <a:r>
              <a:rPr lang="en-US" dirty="0" err="1" smtClean="0">
                <a:latin typeface="Open Sans" panose="020B0606030504020204" pitchFamily="34" charset="0"/>
                <a:ea typeface="Open Sans" panose="020B0606030504020204" pitchFamily="34" charset="0"/>
                <a:cs typeface="Open Sans" panose="020B0606030504020204" pitchFamily="34" charset="0"/>
              </a:rPr>
              <a:t>Cahana</a:t>
            </a:r>
            <a:r>
              <a:rPr lang="en-US" dirty="0" smtClean="0">
                <a:latin typeface="Open Sans" panose="020B0606030504020204" pitchFamily="34" charset="0"/>
                <a:ea typeface="Open Sans" panose="020B0606030504020204" pitchFamily="34" charset="0"/>
                <a:cs typeface="Open Sans" panose="020B0606030504020204" pitchFamily="34" charset="0"/>
              </a:rPr>
              <a:t>, Senior Rabbi</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8069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Welcome</a:t>
            </a:r>
            <a:endParaRPr lang="en-US" dirty="0">
              <a:latin typeface="Merriweather" panose="00000500000000000000" pitchFamily="2" charset="0"/>
            </a:endParaRPr>
          </a:p>
        </p:txBody>
      </p:sp>
      <p:sp>
        <p:nvSpPr>
          <p:cNvPr id="3" name="Content Placeholder 2"/>
          <p:cNvSpPr>
            <a:spLocks noGrp="1"/>
          </p:cNvSpPr>
          <p:nvPr>
            <p:ph idx="1"/>
          </p:nvPr>
        </p:nvSpPr>
        <p:spPr>
          <a:xfrm>
            <a:off x="2115403" y="1091821"/>
            <a:ext cx="10076597" cy="5650173"/>
          </a:xfrm>
        </p:spPr>
        <p:txBody>
          <a:bodyPr>
            <a:normAutofit/>
          </a:bodyPr>
          <a:lstStyle/>
          <a:p>
            <a:pPr marL="0" indent="0">
              <a:lnSpc>
                <a:spcPct val="120000"/>
              </a:lnSpc>
              <a:spcBef>
                <a:spcPts val="0"/>
              </a:spcBef>
              <a:buNone/>
              <a:tabLst>
                <a:tab pos="6864350" algn="l"/>
              </a:tabLst>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3" t="2426"/>
          <a:stretch/>
        </p:blipFill>
        <p:spPr>
          <a:xfrm>
            <a:off x="2477031" y="1537647"/>
            <a:ext cx="7165001" cy="4758519"/>
          </a:xfrm>
          <a:prstGeom prst="rect">
            <a:avLst/>
          </a:prstGeom>
        </p:spPr>
      </p:pic>
      <p:sp>
        <p:nvSpPr>
          <p:cNvPr id="5" name="Content Placeholder 2"/>
          <p:cNvSpPr txBox="1">
            <a:spLocks/>
          </p:cNvSpPr>
          <p:nvPr/>
        </p:nvSpPr>
        <p:spPr>
          <a:xfrm>
            <a:off x="1719542" y="6226786"/>
            <a:ext cx="10167657" cy="48449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tabLst>
                <a:tab pos="6864350" algn="l"/>
              </a:tabLst>
            </a:pPr>
            <a:r>
              <a:rPr lang="en-US" dirty="0" smtClean="0">
                <a:latin typeface="Open Sans" panose="020B0606030504020204" pitchFamily="34" charset="0"/>
                <a:ea typeface="Open Sans" panose="020B0606030504020204" pitchFamily="34" charset="0"/>
                <a:cs typeface="Open Sans" panose="020B0606030504020204" pitchFamily="34" charset="0"/>
              </a:rPr>
              <a:t>Josh Kashinsky, Executive Director </a:t>
            </a:r>
            <a:r>
              <a:rPr lang="en-US" i="1" dirty="0" smtClean="0">
                <a:latin typeface="Open Sans" panose="020B0606030504020204" pitchFamily="34" charset="0"/>
                <a:ea typeface="Open Sans" panose="020B0606030504020204" pitchFamily="34" charset="0"/>
                <a:cs typeface="Open Sans" panose="020B0606030504020204" pitchFamily="34" charset="0"/>
              </a:rPr>
              <a:t>(left)</a:t>
            </a:r>
            <a:r>
              <a:rPr lang="en-US" dirty="0" smtClean="0">
                <a:latin typeface="Open Sans" panose="020B0606030504020204" pitchFamily="34" charset="0"/>
                <a:ea typeface="Open Sans" panose="020B0606030504020204" pitchFamily="34" charset="0"/>
                <a:cs typeface="Open Sans" panose="020B0606030504020204" pitchFamily="34" charset="0"/>
              </a:rPr>
              <a:t> and Glen Levy, outgoing President </a:t>
            </a:r>
            <a:r>
              <a:rPr lang="en-US" i="1" dirty="0" smtClean="0">
                <a:latin typeface="Open Sans" panose="020B0606030504020204" pitchFamily="34" charset="0"/>
                <a:ea typeface="Open Sans" panose="020B0606030504020204" pitchFamily="34" charset="0"/>
                <a:cs typeface="Open Sans" panose="020B0606030504020204" pitchFamily="34" charset="0"/>
              </a:rPr>
              <a:t>(right)</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9451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583161"/>
            <a:ext cx="9212387" cy="699730"/>
          </a:xfrm>
        </p:spPr>
        <p:txBody>
          <a:bodyPr>
            <a:normAutofit fontScale="90000"/>
          </a:bodyPr>
          <a:lstStyle/>
          <a:p>
            <a:r>
              <a:rPr lang="en-US" dirty="0" smtClean="0">
                <a:latin typeface="Merriweather" panose="00000500000000000000" pitchFamily="2" charset="0"/>
              </a:rPr>
              <a:t>Approval of 161</a:t>
            </a:r>
            <a:r>
              <a:rPr lang="en-US" baseline="30000" dirty="0" smtClean="0">
                <a:latin typeface="Merriweather" panose="00000500000000000000" pitchFamily="2" charset="0"/>
              </a:rPr>
              <a:t>st</a:t>
            </a:r>
            <a:r>
              <a:rPr lang="en-US" dirty="0" smtClean="0">
                <a:latin typeface="Merriweather" panose="00000500000000000000" pitchFamily="2" charset="0"/>
              </a:rPr>
              <a:t> Annual Meeting Minutes</a:t>
            </a:r>
            <a:endParaRPr lang="en-US" dirty="0">
              <a:latin typeface="Merriweather" panose="00000500000000000000" pitchFamily="2" charset="0"/>
            </a:endParaRPr>
          </a:p>
        </p:txBody>
      </p:sp>
      <p:sp>
        <p:nvSpPr>
          <p:cNvPr id="3" name="Content Placeholder 2"/>
          <p:cNvSpPr>
            <a:spLocks noGrp="1"/>
          </p:cNvSpPr>
          <p:nvPr>
            <p:ph idx="1"/>
          </p:nvPr>
        </p:nvSpPr>
        <p:spPr>
          <a:xfrm>
            <a:off x="1337481" y="1091820"/>
            <a:ext cx="10854520" cy="5766179"/>
          </a:xfrm>
        </p:spPr>
        <p:txBody>
          <a:bodyPr>
            <a:noAutofit/>
          </a:bodyPr>
          <a:lstStyle/>
          <a:p>
            <a:pPr marL="0" indent="0">
              <a:spcBef>
                <a:spcPts val="0"/>
              </a:spcBef>
              <a:spcAft>
                <a:spcPts val="600"/>
              </a:spcAft>
              <a:buNone/>
            </a:pPr>
            <a:r>
              <a:rPr lang="en-US" sz="1300" dirty="0" smtClean="0">
                <a:latin typeface="Open Sans" panose="020B0606030504020204" pitchFamily="34" charset="0"/>
                <a:ea typeface="Open Sans" panose="020B0606030504020204" pitchFamily="34" charset="0"/>
                <a:cs typeface="Open Sans" panose="020B0606030504020204" pitchFamily="34" charset="0"/>
              </a:rPr>
              <a:t>President </a:t>
            </a:r>
            <a:r>
              <a:rPr lang="en-US" sz="1300" dirty="0">
                <a:latin typeface="Open Sans" panose="020B0606030504020204" pitchFamily="34" charset="0"/>
                <a:ea typeface="Open Sans" panose="020B0606030504020204" pitchFamily="34" charset="0"/>
                <a:cs typeface="Open Sans" panose="020B0606030504020204" pitchFamily="34" charset="0"/>
              </a:rPr>
              <a:t>Glen Levy called the annual meeting of Congregation Beth Israel to order at 5:10 pm.    Over 20 membership units were present, meeting the required quorum of 10 membership units.  </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Rabbi </a:t>
            </a:r>
            <a:r>
              <a:rPr lang="en-US" sz="1300" dirty="0" err="1">
                <a:latin typeface="Open Sans" panose="020B0606030504020204" pitchFamily="34" charset="0"/>
                <a:ea typeface="Open Sans" panose="020B0606030504020204" pitchFamily="34" charset="0"/>
                <a:cs typeface="Open Sans" panose="020B0606030504020204" pitchFamily="34" charset="0"/>
              </a:rPr>
              <a:t>Cahana</a:t>
            </a:r>
            <a:r>
              <a:rPr lang="en-US" sz="1300" dirty="0">
                <a:latin typeface="Open Sans" panose="020B0606030504020204" pitchFamily="34" charset="0"/>
                <a:ea typeface="Open Sans" panose="020B0606030504020204" pitchFamily="34" charset="0"/>
                <a:cs typeface="Open Sans" panose="020B0606030504020204" pitchFamily="34" charset="0"/>
              </a:rPr>
              <a:t> provided a </a:t>
            </a:r>
            <a:r>
              <a:rPr lang="en-US" sz="1300" dirty="0" err="1">
                <a:latin typeface="Open Sans" panose="020B0606030504020204" pitchFamily="34" charset="0"/>
                <a:ea typeface="Open Sans" panose="020B0606030504020204" pitchFamily="34" charset="0"/>
                <a:cs typeface="Open Sans" panose="020B0606030504020204" pitchFamily="34" charset="0"/>
              </a:rPr>
              <a:t>D’Var</a:t>
            </a:r>
            <a:r>
              <a:rPr lang="en-US" sz="1300" dirty="0">
                <a:latin typeface="Open Sans" panose="020B0606030504020204" pitchFamily="34" charset="0"/>
                <a:ea typeface="Open Sans" panose="020B0606030504020204" pitchFamily="34" charset="0"/>
                <a:cs typeface="Open Sans" panose="020B0606030504020204" pitchFamily="34" charset="0"/>
              </a:rPr>
              <a:t>. In </a:t>
            </a:r>
            <a:r>
              <a:rPr lang="en-US" sz="1300" dirty="0" err="1">
                <a:latin typeface="Open Sans" panose="020B0606030504020204" pitchFamily="34" charset="0"/>
                <a:ea typeface="Open Sans" panose="020B0606030504020204" pitchFamily="34" charset="0"/>
                <a:cs typeface="Open Sans" panose="020B0606030504020204" pitchFamily="34" charset="0"/>
              </a:rPr>
              <a:t>Gematria</a:t>
            </a:r>
            <a:r>
              <a:rPr lang="en-US" sz="1300" dirty="0">
                <a:latin typeface="Open Sans" panose="020B0606030504020204" pitchFamily="34" charset="0"/>
                <a:ea typeface="Open Sans" panose="020B0606030504020204" pitchFamily="34" charset="0"/>
                <a:cs typeface="Open Sans" panose="020B0606030504020204" pitchFamily="34" charset="0"/>
              </a:rPr>
              <a:t>, 161 can be interpreted as to envelop or surround and biblically has a negative connotation as in “misfortunes envelop me” from Psalm 40. But the psalm continues, “O favor me, Lord, and save me.” We currently are living in a time when it is easy to feel engulfed or surrounded. But the Psalm reminds us that we can respond to hatred not by more hatred, but rather by calling out to Gd. Indeed this has occurred as leaders and congregations of all religions have responded to some of the acts of hate that have occurred. In approaching year 5780 may we all be wrapped and surrounded by our loving community and may our leaders help to create a community of safety and support.</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Upon a motion made and seconded, the minutes from the 160th annual meeting of May 12, 2018 were approved unanimously as written.</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Glen Levy summarized some of the highlights of the past year for the congregation and answered questions from the members.  </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Eric Flamm, president of the Brotherhood, provided the members with a summary of the Brotherhood’s activities and future events.  </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Glen Levy noted that the president of the Sisterhood was unable to attend but has provided a report of the year’s activities for the members.  </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Glen Levy described the contributions of, and honored, the 3 trustees whose terms have expired - Joanne </a:t>
            </a:r>
            <a:r>
              <a:rPr lang="en-US" sz="1300" dirty="0" err="1">
                <a:latin typeface="Open Sans" panose="020B0606030504020204" pitchFamily="34" charset="0"/>
                <a:ea typeface="Open Sans" panose="020B0606030504020204" pitchFamily="34" charset="0"/>
                <a:cs typeface="Open Sans" panose="020B0606030504020204" pitchFamily="34" charset="0"/>
              </a:rPr>
              <a:t>VanNess</a:t>
            </a:r>
            <a:r>
              <a:rPr lang="en-US" sz="1300" dirty="0">
                <a:latin typeface="Open Sans" panose="020B0606030504020204" pitchFamily="34" charset="0"/>
                <a:ea typeface="Open Sans" panose="020B0606030504020204" pitchFamily="34" charset="0"/>
                <a:cs typeface="Open Sans" panose="020B0606030504020204" pitchFamily="34" charset="0"/>
              </a:rPr>
              <a:t> </a:t>
            </a:r>
            <a:r>
              <a:rPr lang="en-US" sz="1300" dirty="0" err="1">
                <a:latin typeface="Open Sans" panose="020B0606030504020204" pitchFamily="34" charset="0"/>
                <a:ea typeface="Open Sans" panose="020B0606030504020204" pitchFamily="34" charset="0"/>
                <a:cs typeface="Open Sans" panose="020B0606030504020204" pitchFamily="34" charset="0"/>
              </a:rPr>
              <a:t>Menashe</a:t>
            </a:r>
            <a:r>
              <a:rPr lang="en-US" sz="1300" dirty="0">
                <a:latin typeface="Open Sans" panose="020B0606030504020204" pitchFamily="34" charset="0"/>
                <a:ea typeface="Open Sans" panose="020B0606030504020204" pitchFamily="34" charset="0"/>
                <a:cs typeface="Open Sans" panose="020B0606030504020204" pitchFamily="34" charset="0"/>
              </a:rPr>
              <a:t>, Ted Nelson, and Mark Peterman.   </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Glen Levy advised the members that the Nominating Committee has recommended the following slate of trustees for two year terms, 2019-2021:</a:t>
            </a:r>
          </a:p>
          <a:p>
            <a:pPr marL="0" indent="0">
              <a:spcBef>
                <a:spcPts val="0"/>
              </a:spcBef>
              <a:spcAft>
                <a:spcPts val="600"/>
              </a:spcAft>
              <a:buNone/>
            </a:pPr>
            <a:r>
              <a:rPr lang="en-US" sz="1300" dirty="0" smtClean="0">
                <a:latin typeface="Open Sans" panose="020B0606030504020204" pitchFamily="34" charset="0"/>
                <a:ea typeface="Open Sans" panose="020B0606030504020204" pitchFamily="34" charset="0"/>
                <a:cs typeface="Open Sans" panose="020B0606030504020204" pitchFamily="34" charset="0"/>
              </a:rPr>
              <a:t>	New </a:t>
            </a:r>
            <a:r>
              <a:rPr lang="en-US" sz="1300" dirty="0">
                <a:latin typeface="Open Sans" panose="020B0606030504020204" pitchFamily="34" charset="0"/>
                <a:ea typeface="Open Sans" panose="020B0606030504020204" pitchFamily="34" charset="0"/>
                <a:cs typeface="Open Sans" panose="020B0606030504020204" pitchFamily="34" charset="0"/>
              </a:rPr>
              <a:t>to the Board: Eric Flamm, Dan Hurwitz, Christie Moore, and Libby Schwartz</a:t>
            </a:r>
          </a:p>
          <a:p>
            <a:pPr marL="0" indent="0">
              <a:spcBef>
                <a:spcPts val="0"/>
              </a:spcBef>
              <a:spcAft>
                <a:spcPts val="600"/>
              </a:spcAft>
              <a:buNone/>
            </a:pPr>
            <a:r>
              <a:rPr lang="en-US" sz="1300" dirty="0" smtClean="0">
                <a:latin typeface="Open Sans" panose="020B0606030504020204" pitchFamily="34" charset="0"/>
                <a:ea typeface="Open Sans" panose="020B0606030504020204" pitchFamily="34" charset="0"/>
                <a:cs typeface="Open Sans" panose="020B0606030504020204" pitchFamily="34" charset="0"/>
              </a:rPr>
              <a:t>	For </a:t>
            </a:r>
            <a:r>
              <a:rPr lang="en-US" sz="1300" dirty="0">
                <a:latin typeface="Open Sans" panose="020B0606030504020204" pitchFamily="34" charset="0"/>
                <a:ea typeface="Open Sans" panose="020B0606030504020204" pitchFamily="34" charset="0"/>
                <a:cs typeface="Open Sans" panose="020B0606030504020204" pitchFamily="34" charset="0"/>
              </a:rPr>
              <a:t>re-election to the Board: Jeff Capen, Janet Hoffman, Glen Levy, Sally Rosenfeld, and Tony Urdes</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Upon a motion made and seconded to approve the above slate for election to the Board of Trustees, the motion passed unanimously.</a:t>
            </a:r>
          </a:p>
          <a:p>
            <a:pPr marL="0" indent="0">
              <a:spcBef>
                <a:spcPts val="0"/>
              </a:spcBef>
              <a:spcAft>
                <a:spcPts val="600"/>
              </a:spcAft>
              <a:buNone/>
            </a:pPr>
            <a:r>
              <a:rPr lang="en-US" sz="1300" dirty="0">
                <a:latin typeface="Open Sans" panose="020B0606030504020204" pitchFamily="34" charset="0"/>
                <a:ea typeface="Open Sans" panose="020B0606030504020204" pitchFamily="34" charset="0"/>
                <a:cs typeface="Open Sans" panose="020B0606030504020204" pitchFamily="34" charset="0"/>
              </a:rPr>
              <a:t>There being no further business, the meeting was adjourned at 5:30 pm.</a:t>
            </a:r>
          </a:p>
          <a:p>
            <a:pPr marL="0" indent="0">
              <a:spcBef>
                <a:spcPts val="0"/>
              </a:spcBef>
              <a:buNone/>
            </a:pPr>
            <a:r>
              <a:rPr lang="en-US" sz="1300" dirty="0">
                <a:latin typeface="Open Sans" panose="020B0606030504020204" pitchFamily="34" charset="0"/>
                <a:ea typeface="Open Sans" panose="020B0606030504020204" pitchFamily="34" charset="0"/>
                <a:cs typeface="Open Sans" panose="020B0606030504020204" pitchFamily="34" charset="0"/>
              </a:rPr>
              <a:t>Respectfully submitted, </a:t>
            </a:r>
          </a:p>
          <a:p>
            <a:pPr marL="0" indent="0">
              <a:spcBef>
                <a:spcPts val="0"/>
              </a:spcBef>
              <a:buNone/>
            </a:pPr>
            <a:r>
              <a:rPr lang="en-US" sz="1300" dirty="0">
                <a:latin typeface="Open Sans" panose="020B0606030504020204" pitchFamily="34" charset="0"/>
                <a:ea typeface="Open Sans" panose="020B0606030504020204" pitchFamily="34" charset="0"/>
                <a:cs typeface="Open Sans" panose="020B0606030504020204" pitchFamily="34" charset="0"/>
              </a:rPr>
              <a:t>Mark Peterman</a:t>
            </a:r>
          </a:p>
          <a:p>
            <a:pPr marL="0" indent="0">
              <a:spcBef>
                <a:spcPts val="0"/>
              </a:spcBef>
              <a:buNone/>
            </a:pPr>
            <a:r>
              <a:rPr lang="en-US" sz="1300" dirty="0" smtClean="0">
                <a:latin typeface="Open Sans" panose="020B0606030504020204" pitchFamily="34" charset="0"/>
                <a:ea typeface="Open Sans" panose="020B0606030504020204" pitchFamily="34" charset="0"/>
                <a:cs typeface="Open Sans" panose="020B0606030504020204" pitchFamily="34" charset="0"/>
              </a:rPr>
              <a:t>Secretary</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3554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36282"/>
            <a:ext cx="12193057" cy="6785436"/>
          </a:xfrm>
          <a:prstGeom prst="rect">
            <a:avLst/>
          </a:prstGeom>
        </p:spPr>
      </p:pic>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State of the Congregation</a:t>
            </a:r>
            <a:endParaRPr lang="en-US" dirty="0">
              <a:latin typeface="Merriweather" panose="00000500000000000000" pitchFamily="2" charset="0"/>
            </a:endParaRPr>
          </a:p>
        </p:txBody>
      </p:sp>
      <p:sp>
        <p:nvSpPr>
          <p:cNvPr id="3" name="Content Placeholder 2"/>
          <p:cNvSpPr>
            <a:spLocks noGrp="1"/>
          </p:cNvSpPr>
          <p:nvPr>
            <p:ph idx="1"/>
          </p:nvPr>
        </p:nvSpPr>
        <p:spPr>
          <a:xfrm>
            <a:off x="2115404" y="1091821"/>
            <a:ext cx="5991366" cy="5650173"/>
          </a:xfrm>
        </p:spPr>
        <p:txBody>
          <a:bodyPr>
            <a:normAutofit/>
          </a:bodyPr>
          <a:lstStyle/>
          <a:p>
            <a:pPr>
              <a:lnSpc>
                <a:spcPct val="120000"/>
              </a:lnSpc>
              <a:spcBef>
                <a:spcPts val="0"/>
              </a:spcBef>
            </a:pPr>
            <a:r>
              <a:rPr lang="en-US" sz="4000" dirty="0" smtClean="0">
                <a:latin typeface="Open Sans" panose="020B0606030504020204" pitchFamily="34" charset="0"/>
                <a:ea typeface="Open Sans" panose="020B0606030504020204" pitchFamily="34" charset="0"/>
                <a:cs typeface="Open Sans" panose="020B0606030504020204" pitchFamily="34" charset="0"/>
              </a:rPr>
              <a:t>In Slides to Follow</a:t>
            </a:r>
            <a:endParaRPr lang="en-US"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spcBef>
                <a:spcPts val="0"/>
              </a:spcBef>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2017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583161"/>
            <a:ext cx="6933212" cy="699730"/>
          </a:xfrm>
        </p:spPr>
        <p:txBody>
          <a:bodyPr>
            <a:normAutofit/>
          </a:bodyPr>
          <a:lstStyle/>
          <a:p>
            <a:r>
              <a:rPr lang="en-US" dirty="0" smtClean="0">
                <a:latin typeface="Merriweather" panose="00000500000000000000" pitchFamily="2" charset="0"/>
              </a:rPr>
              <a:t>Financial Highlights</a:t>
            </a:r>
            <a:endParaRPr lang="en-US" dirty="0">
              <a:latin typeface="Merriweather" panose="00000500000000000000" pitchFamily="2" charset="0"/>
            </a:endParaRPr>
          </a:p>
        </p:txBody>
      </p:sp>
      <p:sp>
        <p:nvSpPr>
          <p:cNvPr id="3" name="Content Placeholder 2"/>
          <p:cNvSpPr>
            <a:spLocks noGrp="1"/>
          </p:cNvSpPr>
          <p:nvPr>
            <p:ph idx="1"/>
          </p:nvPr>
        </p:nvSpPr>
        <p:spPr>
          <a:xfrm>
            <a:off x="2115403" y="1091821"/>
            <a:ext cx="9813361" cy="5650173"/>
          </a:xfrm>
        </p:spPr>
        <p:txBody>
          <a:bodyPr>
            <a:normAutofit/>
          </a:bodyPr>
          <a:lstStyle/>
          <a:p>
            <a:pPr lvl="0">
              <a:spcBef>
                <a:spcPts val="1800"/>
              </a:spcBef>
            </a:pPr>
            <a:r>
              <a:rPr lang="en-US" sz="2000" dirty="0">
                <a:latin typeface="Open Sans" panose="020B0606030504020204" pitchFamily="34" charset="0"/>
                <a:ea typeface="Open Sans" panose="020B0606030504020204" pitchFamily="34" charset="0"/>
                <a:cs typeface="Open Sans" panose="020B0606030504020204" pitchFamily="34" charset="0"/>
              </a:rPr>
              <a:t>Fiscal Year End 6/30/19 resulted in an increase of net assets of $302,965.  $56,359 of this was an operational budget surplus</a:t>
            </a:r>
            <a:r>
              <a:rPr lang="en-US" sz="2000" dirty="0" smtClean="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spcBef>
                <a:spcPts val="1800"/>
              </a:spcBef>
            </a:pPr>
            <a:r>
              <a:rPr lang="en-US" sz="2000" dirty="0">
                <a:latin typeface="Open Sans" panose="020B0606030504020204" pitchFamily="34" charset="0"/>
                <a:ea typeface="Open Sans" panose="020B0606030504020204" pitchFamily="34" charset="0"/>
                <a:cs typeface="Open Sans" panose="020B0606030504020204" pitchFamily="34" charset="0"/>
              </a:rPr>
              <a:t>At March 1, 2020, we were projecting meeting or slightly exceeding our FY20 operational budget.  As of today, we still anticipate coming close to breaking even for FY20 operations</a:t>
            </a:r>
            <a:r>
              <a:rPr lang="en-US" sz="2000" dirty="0" smtClean="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spcBef>
                <a:spcPts val="1800"/>
              </a:spcBef>
            </a:pPr>
            <a:r>
              <a:rPr lang="en-US" sz="2000" dirty="0">
                <a:latin typeface="Open Sans" panose="020B0606030504020204" pitchFamily="34" charset="0"/>
                <a:ea typeface="Open Sans" panose="020B0606030504020204" pitchFamily="34" charset="0"/>
                <a:cs typeface="Open Sans" panose="020B0606030504020204" pitchFamily="34" charset="0"/>
              </a:rPr>
              <a:t>On April 16, 2020 we received a PPP loan for $251,200.  We expect the majority of this loan to convert to a grant at 6/30/20 and result in a surplus for FY20</a:t>
            </a:r>
            <a:r>
              <a:rPr lang="en-US" sz="2000" dirty="0" smtClean="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spcBef>
                <a:spcPts val="1800"/>
              </a:spcBef>
            </a:pPr>
            <a:r>
              <a:rPr lang="en-US" sz="2000" dirty="0">
                <a:latin typeface="Open Sans" panose="020B0606030504020204" pitchFamily="34" charset="0"/>
                <a:ea typeface="Open Sans" panose="020B0606030504020204" pitchFamily="34" charset="0"/>
                <a:cs typeface="Open Sans" panose="020B0606030504020204" pitchFamily="34" charset="0"/>
              </a:rPr>
              <a:t> We are anticipating next year’s budget will have significant reductions in membership, tuition, and fundraising revenue</a:t>
            </a:r>
            <a:r>
              <a:rPr lang="en-US" sz="2000" dirty="0" smtClean="0">
                <a:latin typeface="Open Sans" panose="020B0606030504020204" pitchFamily="34" charset="0"/>
                <a:ea typeface="Open Sans" panose="020B0606030504020204" pitchFamily="34" charset="0"/>
                <a:cs typeface="Open Sans" panose="020B0606030504020204" pitchFamily="34" charset="0"/>
              </a:rPr>
              <a:t>.</a:t>
            </a:r>
            <a:r>
              <a:rPr lang="en-US" sz="2000" dirty="0" smtClean="0">
                <a:latin typeface="Open Sans" panose="020B0606030504020204" pitchFamily="34" charset="0"/>
                <a:ea typeface="Open Sans" panose="020B0606030504020204" pitchFamily="34" charset="0"/>
                <a:cs typeface="Open Sans" panose="020B0606030504020204" pitchFamily="34" charset="0"/>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6231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9472B-BE73-494A-9A61-CF6F6D4EF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434" y="4639895"/>
            <a:ext cx="3524566" cy="2218105"/>
          </a:xfrm>
          <a:prstGeom prst="rect">
            <a:avLst/>
          </a:prstGeom>
        </p:spPr>
      </p:pic>
      <p:pic>
        <p:nvPicPr>
          <p:cNvPr id="8" name="Picture 7">
            <a:extLst>
              <a:ext uri="{FF2B5EF4-FFF2-40B4-BE49-F238E27FC236}">
                <a16:creationId xmlns:a16="http://schemas.microsoft.com/office/drawing/2014/main" id="{0CE71C86-5256-F346-852E-D64FDD48D521}"/>
              </a:ext>
            </a:extLst>
          </p:cNvPr>
          <p:cNvPicPr>
            <a:picLocks noChangeAspect="1"/>
          </p:cNvPicPr>
          <p:nvPr/>
        </p:nvPicPr>
        <p:blipFill rotWithShape="1">
          <a:blip r:embed="rId4">
            <a:extLst>
              <a:ext uri="{28A0092B-C50C-407E-A947-70E740481C1C}">
                <a14:useLocalDpi xmlns:a14="http://schemas.microsoft.com/office/drawing/2010/main" val="0"/>
              </a:ext>
            </a:extLst>
          </a:blip>
          <a:srcRect l="585" t="26996" r="23861" b="5460"/>
          <a:stretch/>
        </p:blipFill>
        <p:spPr>
          <a:xfrm>
            <a:off x="8667434" y="2279175"/>
            <a:ext cx="3524566" cy="2363169"/>
          </a:xfrm>
          <a:prstGeom prst="rect">
            <a:avLst/>
          </a:prstGeom>
        </p:spPr>
      </p:pic>
      <p:pic>
        <p:nvPicPr>
          <p:cNvPr id="9" name="Picture 8">
            <a:extLst>
              <a:ext uri="{FF2B5EF4-FFF2-40B4-BE49-F238E27FC236}">
                <a16:creationId xmlns:a16="http://schemas.microsoft.com/office/drawing/2014/main" id="{0DD27FA4-E917-1A4B-90B7-6F7401ABD9C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3" r="132"/>
          <a:stretch/>
        </p:blipFill>
        <p:spPr>
          <a:xfrm>
            <a:off x="8667434" y="8802"/>
            <a:ext cx="3506371" cy="2335197"/>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2592925" y="624110"/>
            <a:ext cx="8911687" cy="1280890"/>
          </a:xfrm>
        </p:spPr>
        <p:txBody>
          <a:bodyPr>
            <a:normAutofit/>
          </a:bodyPr>
          <a:lstStyle/>
          <a:p>
            <a:r>
              <a:rPr lang="en-US" sz="4000" dirty="0" smtClean="0">
                <a:latin typeface="Merriweather" panose="00000500000000000000" pitchFamily="2" charset="0"/>
              </a:rPr>
              <a:t>Membership</a:t>
            </a:r>
            <a:endParaRPr lang="en-US" sz="4000" dirty="0">
              <a:latin typeface="Merriweather" panose="00000500000000000000" pitchFamily="2" charset="0"/>
            </a:endParaRPr>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1235471030"/>
              </p:ext>
            </p:extLst>
          </p:nvPr>
        </p:nvGraphicFramePr>
        <p:xfrm>
          <a:off x="1624085" y="1610436"/>
          <a:ext cx="6770616" cy="50087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08160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373301"/>
            <a:ext cx="6933212" cy="699730"/>
          </a:xfrm>
        </p:spPr>
        <p:txBody>
          <a:bodyPr>
            <a:normAutofit/>
          </a:bodyPr>
          <a:lstStyle/>
          <a:p>
            <a:pPr algn="ctr"/>
            <a:r>
              <a:rPr lang="en-US" dirty="0" smtClean="0">
                <a:latin typeface="Merriweather" panose="00000500000000000000" pitchFamily="2" charset="0"/>
              </a:rPr>
              <a:t>CBI Legacy Circle</a:t>
            </a:r>
            <a:endParaRPr lang="en-US" dirty="0">
              <a:latin typeface="Merriweather" panose="00000500000000000000" pitchFamily="2" charset="0"/>
            </a:endParaRPr>
          </a:p>
        </p:txBody>
      </p:sp>
      <p:sp>
        <p:nvSpPr>
          <p:cNvPr id="3" name="Content Placeholder 2"/>
          <p:cNvSpPr>
            <a:spLocks noGrp="1"/>
          </p:cNvSpPr>
          <p:nvPr>
            <p:ph idx="1"/>
          </p:nvPr>
        </p:nvSpPr>
        <p:spPr>
          <a:xfrm>
            <a:off x="1719619" y="2019868"/>
            <a:ext cx="10472382" cy="4838131"/>
          </a:xfrm>
        </p:spPr>
        <p:txBody>
          <a:bodyPr numCol="4" spcCol="0">
            <a:normAutofit fontScale="55000" lnSpcReduction="20000"/>
          </a:bodyPr>
          <a:lstStyle/>
          <a:p>
            <a:pPr marL="0" indent="0">
              <a:lnSpc>
                <a:spcPct val="170000"/>
              </a:lnSpc>
              <a:spcBef>
                <a:spcPts val="0"/>
              </a:spcBef>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rPr>
              <a:t>Joy </a:t>
            </a:r>
            <a:r>
              <a:rPr lang="en-US" dirty="0" err="1">
                <a:latin typeface="Open Sans" panose="020B0606030504020204" pitchFamily="34" charset="0"/>
                <a:ea typeface="Open Sans" panose="020B0606030504020204" pitchFamily="34" charset="0"/>
                <a:cs typeface="Open Sans" panose="020B0606030504020204" pitchFamily="34" charset="0"/>
              </a:rPr>
              <a:t>Alkalay</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Anonymous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William and Sydney Baer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Carole Barkley</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Monte and Frances </a:t>
            </a:r>
            <a:r>
              <a:rPr lang="en-US" dirty="0" err="1">
                <a:latin typeface="Open Sans" panose="020B0606030504020204" pitchFamily="34" charset="0"/>
                <a:ea typeface="Open Sans" panose="020B0606030504020204" pitchFamily="34" charset="0"/>
                <a:cs typeface="Open Sans" panose="020B0606030504020204" pitchFamily="34" charset="0"/>
              </a:rPr>
              <a:t>Bettman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Philip and Fay Blank*</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Henry* and </a:t>
            </a:r>
            <a:r>
              <a:rPr lang="en-US" dirty="0" err="1">
                <a:latin typeface="Open Sans" panose="020B0606030504020204" pitchFamily="34" charset="0"/>
                <a:ea typeface="Open Sans" panose="020B0606030504020204" pitchFamily="34" charset="0"/>
                <a:cs typeface="Open Sans" panose="020B0606030504020204" pitchFamily="34" charset="0"/>
              </a:rPr>
              <a:t>Gerel</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Blauer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George and Harriet* </a:t>
            </a:r>
            <a:r>
              <a:rPr lang="en-US" dirty="0" err="1">
                <a:latin typeface="Open Sans" panose="020B0606030504020204" pitchFamily="34" charset="0"/>
                <a:ea typeface="Open Sans" panose="020B0606030504020204" pitchFamily="34" charset="0"/>
                <a:cs typeface="Open Sans" panose="020B0606030504020204" pitchFamily="34" charset="0"/>
              </a:rPr>
              <a:t>Bodner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Lynn Bonner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Howard and Raquel Byer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Rabbi Michael and</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Cantor Ida Rae </a:t>
            </a:r>
            <a:r>
              <a:rPr lang="en-US" dirty="0" err="1">
                <a:latin typeface="Open Sans" panose="020B0606030504020204" pitchFamily="34" charset="0"/>
                <a:ea typeface="Open Sans" panose="020B0606030504020204" pitchFamily="34" charset="0"/>
                <a:cs typeface="Open Sans" panose="020B0606030504020204" pitchFamily="34" charset="0"/>
              </a:rPr>
              <a:t>Cahana</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Lance and Deborah Caldwell</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Bernard </a:t>
            </a:r>
            <a:r>
              <a:rPr lang="en-US" dirty="0" err="1">
                <a:latin typeface="Open Sans" panose="020B0606030504020204" pitchFamily="34" charset="0"/>
                <a:ea typeface="Open Sans" panose="020B0606030504020204" pitchFamily="34" charset="0"/>
                <a:cs typeface="Open Sans" panose="020B0606030504020204" pitchFamily="34" charset="0"/>
              </a:rPr>
              <a:t>Carr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err="1">
                <a:latin typeface="Open Sans" panose="020B0606030504020204" pitchFamily="34" charset="0"/>
                <a:ea typeface="Open Sans" panose="020B0606030504020204" pitchFamily="34" charset="0"/>
                <a:cs typeface="Open Sans" panose="020B0606030504020204" pitchFamily="34" charset="0"/>
              </a:rPr>
              <a:t>Mandi</a:t>
            </a:r>
            <a:r>
              <a:rPr lang="en-US" dirty="0">
                <a:latin typeface="Open Sans" panose="020B0606030504020204" pitchFamily="34" charset="0"/>
                <a:ea typeface="Open Sans" panose="020B0606030504020204" pitchFamily="34" charset="0"/>
                <a:cs typeface="Open Sans" panose="020B0606030504020204" pitchFamily="34" charset="0"/>
              </a:rPr>
              <a:t> and Stuart </a:t>
            </a:r>
            <a:r>
              <a:rPr lang="en-US" dirty="0" err="1">
                <a:latin typeface="Open Sans" panose="020B0606030504020204" pitchFamily="34" charset="0"/>
                <a:ea typeface="Open Sans" panose="020B0606030504020204" pitchFamily="34" charset="0"/>
                <a:cs typeface="Open Sans" panose="020B0606030504020204" pitchFamily="34" charset="0"/>
              </a:rPr>
              <a:t>Chestler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Daniel J. and Elizabeth O. Cohn*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Edward* and Margery Cohn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Marcia Colton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Roger and Midge Cone</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James and Ilene Davidson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Sylvia Davidson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Barry and Bonnie Davis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Berta M. </a:t>
            </a:r>
            <a:r>
              <a:rPr lang="en-US" dirty="0" err="1">
                <a:latin typeface="Open Sans" panose="020B0606030504020204" pitchFamily="34" charset="0"/>
                <a:ea typeface="Open Sans" panose="020B0606030504020204" pitchFamily="34" charset="0"/>
                <a:cs typeface="Open Sans" panose="020B0606030504020204" pitchFamily="34" charset="0"/>
              </a:rPr>
              <a:t>Delman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Susan Diamond</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Nettie Director*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Simon and Helen Director*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Ned </a:t>
            </a:r>
            <a:r>
              <a:rPr lang="en-US" dirty="0" err="1">
                <a:latin typeface="Open Sans" panose="020B0606030504020204" pitchFamily="34" charset="0"/>
                <a:ea typeface="Open Sans" panose="020B0606030504020204" pitchFamily="34" charset="0"/>
                <a:cs typeface="Open Sans" panose="020B0606030504020204" pitchFamily="34" charset="0"/>
              </a:rPr>
              <a:t>Duhnkrack</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Barbara </a:t>
            </a:r>
            <a:r>
              <a:rPr lang="en-US" dirty="0" err="1">
                <a:latin typeface="Open Sans" panose="020B0606030504020204" pitchFamily="34" charset="0"/>
                <a:ea typeface="Open Sans" panose="020B0606030504020204" pitchFamily="34" charset="0"/>
                <a:cs typeface="Open Sans" panose="020B0606030504020204" pitchFamily="34" charset="0"/>
              </a:rPr>
              <a:t>Durkheimer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Stuart and Leah </a:t>
            </a:r>
            <a:r>
              <a:rPr lang="en-US" dirty="0" err="1">
                <a:latin typeface="Open Sans" panose="020B0606030504020204" pitchFamily="34" charset="0"/>
                <a:ea typeface="Open Sans" panose="020B0606030504020204" pitchFamily="34" charset="0"/>
                <a:cs typeface="Open Sans" panose="020B0606030504020204" pitchFamily="34" charset="0"/>
              </a:rPr>
              <a:t>Durkheimer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Lester </a:t>
            </a:r>
            <a:r>
              <a:rPr lang="en-US" dirty="0" err="1">
                <a:latin typeface="Open Sans" panose="020B0606030504020204" pitchFamily="34" charset="0"/>
                <a:ea typeface="Open Sans" panose="020B0606030504020204" pitchFamily="34" charset="0"/>
                <a:cs typeface="Open Sans" panose="020B0606030504020204" pitchFamily="34" charset="0"/>
              </a:rPr>
              <a:t>Eisendorf</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Judith Ann Epstein*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Marie Louise </a:t>
            </a:r>
            <a:r>
              <a:rPr lang="en-US" dirty="0" err="1">
                <a:latin typeface="Open Sans" panose="020B0606030504020204" pitchFamily="34" charset="0"/>
                <a:ea typeface="Open Sans" panose="020B0606030504020204" pitchFamily="34" charset="0"/>
                <a:cs typeface="Open Sans" panose="020B0606030504020204" pitchFamily="34" charset="0"/>
              </a:rPr>
              <a:t>Feldenheimer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Jen and Howard Feldman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Martin </a:t>
            </a:r>
            <a:r>
              <a:rPr lang="en-US" dirty="0" err="1">
                <a:latin typeface="Open Sans" panose="020B0606030504020204" pitchFamily="34" charset="0"/>
                <a:ea typeface="Open Sans" panose="020B0606030504020204" pitchFamily="34" charset="0"/>
                <a:cs typeface="Open Sans" panose="020B0606030504020204" pitchFamily="34" charset="0"/>
              </a:rPr>
              <a:t>Fishel</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Eric and Robin Flamm</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Lynn and Charlie </a:t>
            </a:r>
            <a:r>
              <a:rPr lang="en-US" dirty="0" err="1">
                <a:latin typeface="Open Sans" panose="020B0606030504020204" pitchFamily="34" charset="0"/>
                <a:ea typeface="Open Sans" panose="020B0606030504020204" pitchFamily="34" charset="0"/>
                <a:cs typeface="Open Sans" panose="020B0606030504020204" pitchFamily="34" charset="0"/>
              </a:rPr>
              <a:t>Gelber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Thomas Georges III* and Linda Georges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Thomas and May Georges*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William and Shirley </a:t>
            </a:r>
            <a:r>
              <a:rPr lang="en-US" dirty="0" err="1">
                <a:latin typeface="Open Sans" panose="020B0606030504020204" pitchFamily="34" charset="0"/>
                <a:ea typeface="Open Sans" panose="020B0606030504020204" pitchFamily="34" charset="0"/>
                <a:cs typeface="Open Sans" panose="020B0606030504020204" pitchFamily="34" charset="0"/>
              </a:rPr>
              <a:t>Gittelsohn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Richard and Beth Glassman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Maurice* and Ilene Goldberg</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Arthur and Martha Goldsmith*</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David and Tiffany Goldwyn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Douglas and Lila Goodman*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Michelle and Steve Gradow</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Rachel </a:t>
            </a:r>
            <a:r>
              <a:rPr lang="en-US" dirty="0" err="1">
                <a:latin typeface="Open Sans" panose="020B0606030504020204" pitchFamily="34" charset="0"/>
                <a:ea typeface="Open Sans" panose="020B0606030504020204" pitchFamily="34" charset="0"/>
                <a:cs typeface="Open Sans" panose="020B0606030504020204" pitchFamily="34" charset="0"/>
              </a:rPr>
              <a:t>Halupowski</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Craig </a:t>
            </a:r>
            <a:r>
              <a:rPr lang="en-US" dirty="0" err="1">
                <a:latin typeface="Open Sans" panose="020B0606030504020204" pitchFamily="34" charset="0"/>
                <a:ea typeface="Open Sans" panose="020B0606030504020204" pitchFamily="34" charset="0"/>
                <a:cs typeface="Open Sans" panose="020B0606030504020204" pitchFamily="34" charset="0"/>
              </a:rPr>
              <a:t>Hartzman</a:t>
            </a:r>
            <a:r>
              <a:rPr lang="en-US" dirty="0">
                <a:latin typeface="Open Sans" panose="020B0606030504020204" pitchFamily="34" charset="0"/>
                <a:ea typeface="Open Sans" panose="020B0606030504020204" pitchFamily="34" charset="0"/>
                <a:cs typeface="Open Sans" panose="020B0606030504020204" pitchFamily="34" charset="0"/>
              </a:rPr>
              <a:t> and James John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Margaret Hasson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Celia </a:t>
            </a:r>
            <a:r>
              <a:rPr lang="en-US" dirty="0" err="1">
                <a:latin typeface="Open Sans" panose="020B0606030504020204" pitchFamily="34" charset="0"/>
                <a:ea typeface="Open Sans" panose="020B0606030504020204" pitchFamily="34" charset="0"/>
                <a:cs typeface="Open Sans" panose="020B0606030504020204" pitchFamily="34" charset="0"/>
              </a:rPr>
              <a:t>Heims</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Irwin and Renee </a:t>
            </a:r>
            <a:r>
              <a:rPr lang="en-US" dirty="0" err="1">
                <a:latin typeface="Open Sans" panose="020B0606030504020204" pitchFamily="34" charset="0"/>
                <a:ea typeface="Open Sans" panose="020B0606030504020204" pitchFamily="34" charset="0"/>
                <a:cs typeface="Open Sans" panose="020B0606030504020204" pitchFamily="34" charset="0"/>
              </a:rPr>
              <a:t>Holzman</a:t>
            </a:r>
            <a:r>
              <a:rPr lang="en-US" dirty="0">
                <a:latin typeface="Open Sans" panose="020B0606030504020204" pitchFamily="34" charset="0"/>
                <a:ea typeface="Open Sans" panose="020B0606030504020204" pitchFamily="34" charset="0"/>
                <a:cs typeface="Open Sans" panose="020B0606030504020204" pitchFamily="34" charset="0"/>
              </a:rPr>
              <a:t> and family</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Benjamin* and Janice Isenberg</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Rabbi Rachel L. Joseph</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James and Rhonda Kennedy</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Steve and Marilyn Kerman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Morris Klein*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Charles and Lois </a:t>
            </a:r>
            <a:r>
              <a:rPr lang="en-US" dirty="0" err="1">
                <a:latin typeface="Open Sans" panose="020B0606030504020204" pitchFamily="34" charset="0"/>
                <a:ea typeface="Open Sans" panose="020B0606030504020204" pitchFamily="34" charset="0"/>
                <a:cs typeface="Open Sans" panose="020B0606030504020204" pitchFamily="34" charset="0"/>
              </a:rPr>
              <a:t>Koteen</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Henry </a:t>
            </a:r>
            <a:r>
              <a:rPr lang="en-US" dirty="0" err="1">
                <a:latin typeface="Open Sans" panose="020B0606030504020204" pitchFamily="34" charset="0"/>
                <a:ea typeface="Open Sans" panose="020B0606030504020204" pitchFamily="34" charset="0"/>
                <a:cs typeface="Open Sans" panose="020B0606030504020204" pitchFamily="34" charset="0"/>
              </a:rPr>
              <a:t>Kunowski</a:t>
            </a:r>
            <a:r>
              <a:rPr lang="en-US" dirty="0">
                <a:latin typeface="Open Sans" panose="020B0606030504020204" pitchFamily="34" charset="0"/>
                <a:ea typeface="Open Sans" panose="020B0606030504020204" pitchFamily="34" charset="0"/>
                <a:cs typeface="Open Sans" panose="020B0606030504020204" pitchFamily="34" charset="0"/>
              </a:rPr>
              <a:t> and Kerstin Schulz</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Theodore D. Lachman*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Robert and Sally </a:t>
            </a:r>
            <a:r>
              <a:rPr lang="en-US" dirty="0" err="1">
                <a:latin typeface="Open Sans" panose="020B0606030504020204" pitchFamily="34" charset="0"/>
                <a:ea typeface="Open Sans" panose="020B0606030504020204" pitchFamily="34" charset="0"/>
                <a:cs typeface="Open Sans" panose="020B0606030504020204" pitchFamily="34" charset="0"/>
              </a:rPr>
              <a:t>Landauer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Gerald and Evelyn </a:t>
            </a:r>
            <a:r>
              <a:rPr lang="en-US" dirty="0" err="1">
                <a:latin typeface="Open Sans" panose="020B0606030504020204" pitchFamily="34" charset="0"/>
                <a:ea typeface="Open Sans" panose="020B0606030504020204" pitchFamily="34" charset="0"/>
                <a:cs typeface="Open Sans" panose="020B0606030504020204" pitchFamily="34" charset="0"/>
              </a:rPr>
              <a:t>Leshgold</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Glen and Lisa Levy</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Joan </a:t>
            </a:r>
            <a:r>
              <a:rPr lang="en-US" dirty="0" err="1">
                <a:latin typeface="Open Sans" panose="020B0606030504020204" pitchFamily="34" charset="0"/>
                <a:ea typeface="Open Sans" panose="020B0606030504020204" pitchFamily="34" charset="0"/>
                <a:cs typeface="Open Sans" panose="020B0606030504020204" pitchFamily="34" charset="0"/>
              </a:rPr>
              <a:t>Lindholm</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David and Beverly </a:t>
            </a:r>
            <a:r>
              <a:rPr lang="en-US" dirty="0" err="1">
                <a:latin typeface="Open Sans" panose="020B0606030504020204" pitchFamily="34" charset="0"/>
                <a:ea typeface="Open Sans" panose="020B0606030504020204" pitchFamily="34" charset="0"/>
                <a:cs typeface="Open Sans" panose="020B0606030504020204" pitchFamily="34" charset="0"/>
              </a:rPr>
              <a:t>Lipman</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Lee </a:t>
            </a:r>
            <a:r>
              <a:rPr lang="en-US" dirty="0" err="1">
                <a:latin typeface="Open Sans" panose="020B0606030504020204" pitchFamily="34" charset="0"/>
                <a:ea typeface="Open Sans" panose="020B0606030504020204" pitchFamily="34" charset="0"/>
                <a:cs typeface="Open Sans" panose="020B0606030504020204" pitchFamily="34" charset="0"/>
              </a:rPr>
              <a:t>Lowenson</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Rita </a:t>
            </a:r>
            <a:r>
              <a:rPr lang="en-US" dirty="0" err="1">
                <a:latin typeface="Open Sans" panose="020B0606030504020204" pitchFamily="34" charset="0"/>
                <a:ea typeface="Open Sans" panose="020B0606030504020204" pitchFamily="34" charset="0"/>
                <a:cs typeface="Open Sans" panose="020B0606030504020204" pitchFamily="34" charset="0"/>
              </a:rPr>
              <a:t>Lubliner</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Arnold </a:t>
            </a:r>
            <a:r>
              <a:rPr lang="en-US" dirty="0" err="1">
                <a:latin typeface="Open Sans" panose="020B0606030504020204" pitchFamily="34" charset="0"/>
                <a:ea typeface="Open Sans" panose="020B0606030504020204" pitchFamily="34" charset="0"/>
                <a:cs typeface="Open Sans" panose="020B0606030504020204" pitchFamily="34" charset="0"/>
              </a:rPr>
              <a:t>Maizels</a:t>
            </a:r>
            <a:r>
              <a:rPr lang="en-US" dirty="0">
                <a:latin typeface="Open Sans" panose="020B0606030504020204" pitchFamily="34" charset="0"/>
                <a:ea typeface="Open Sans" panose="020B0606030504020204" pitchFamily="34" charset="0"/>
                <a:cs typeface="Open Sans" panose="020B0606030504020204" pitchFamily="34" charset="0"/>
              </a:rPr>
              <a: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Richard and Harriet </a:t>
            </a:r>
            <a:r>
              <a:rPr lang="en-US" dirty="0" err="1">
                <a:latin typeface="Open Sans" panose="020B0606030504020204" pitchFamily="34" charset="0"/>
                <a:ea typeface="Open Sans" panose="020B0606030504020204" pitchFamily="34" charset="0"/>
                <a:cs typeface="Open Sans" panose="020B0606030504020204" pitchFamily="34" charset="0"/>
              </a:rPr>
              <a:t>Maizels</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Howard B and Robin L Marcus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Lynn L. Marks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Barry and Susan </a:t>
            </a:r>
            <a:r>
              <a:rPr lang="en-US" dirty="0" err="1">
                <a:latin typeface="Open Sans" panose="020B0606030504020204" pitchFamily="34" charset="0"/>
                <a:ea typeface="Open Sans" panose="020B0606030504020204" pitchFamily="34" charset="0"/>
                <a:cs typeface="Open Sans" panose="020B0606030504020204" pitchFamily="34" charset="0"/>
              </a:rPr>
              <a:t>Menashe</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Joanne Van Ness </a:t>
            </a:r>
            <a:r>
              <a:rPr lang="en-US" dirty="0" err="1">
                <a:latin typeface="Open Sans" panose="020B0606030504020204" pitchFamily="34" charset="0"/>
                <a:ea typeface="Open Sans" panose="020B0606030504020204" pitchFamily="34" charset="0"/>
                <a:cs typeface="Open Sans" panose="020B0606030504020204" pitchFamily="34" charset="0"/>
              </a:rPr>
              <a:t>Menashe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smtClean="0">
                <a:latin typeface="Open Sans" panose="020B0606030504020204" pitchFamily="34" charset="0"/>
                <a:ea typeface="Open Sans" panose="020B0606030504020204" pitchFamily="34" charset="0"/>
                <a:cs typeface="Open Sans" panose="020B0606030504020204" pitchFamily="34" charset="0"/>
              </a:rPr>
              <a:t>and Joe </a:t>
            </a:r>
            <a:r>
              <a:rPr lang="en-US" dirty="0" err="1">
                <a:latin typeface="Open Sans" panose="020B0606030504020204" pitchFamily="34" charset="0"/>
                <a:ea typeface="Open Sans" panose="020B0606030504020204" pitchFamily="34" charset="0"/>
                <a:cs typeface="Open Sans" panose="020B0606030504020204" pitchFamily="34" charset="0"/>
              </a:rPr>
              <a:t>Menashe</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Ruben and Elizabeth </a:t>
            </a:r>
            <a:r>
              <a:rPr lang="en-US" dirty="0" err="1">
                <a:latin typeface="Open Sans" panose="020B0606030504020204" pitchFamily="34" charset="0"/>
                <a:ea typeface="Open Sans" panose="020B0606030504020204" pitchFamily="34" charset="0"/>
                <a:cs typeface="Open Sans" panose="020B0606030504020204" pitchFamily="34" charset="0"/>
              </a:rPr>
              <a:t>Menashe</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Robert and Robin </a:t>
            </a:r>
            <a:r>
              <a:rPr lang="en-US" dirty="0" err="1">
                <a:latin typeface="Open Sans" panose="020B0606030504020204" pitchFamily="34" charset="0"/>
                <a:ea typeface="Open Sans" panose="020B0606030504020204" pitchFamily="34" charset="0"/>
                <a:cs typeface="Open Sans" panose="020B0606030504020204" pitchFamily="34" charset="0"/>
              </a:rPr>
              <a:t>Mesher</a:t>
            </a: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Alan and Lana Miller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Edith O. Miller</a:t>
            </a:r>
            <a:r>
              <a:rPr lang="en-US" dirty="0" smtClean="0">
                <a:latin typeface="Open Sans" panose="020B0606030504020204" pitchFamily="34" charset="0"/>
                <a:ea typeface="Open Sans" panose="020B0606030504020204" pitchFamily="34" charset="0"/>
                <a:cs typeface="Open Sans" panose="020B0606030504020204" pitchFamily="34" charset="0"/>
              </a:rPr>
              <a: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70000"/>
              </a:lnSpc>
              <a:spcBef>
                <a:spcPts val="0"/>
              </a:spcBef>
              <a:spcAft>
                <a:spcPts val="600"/>
              </a:spcAft>
              <a:buNone/>
            </a:pPr>
            <a:endParaRPr lang="en-US"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p:cNvSpPr txBox="1">
            <a:spLocks/>
          </p:cNvSpPr>
          <p:nvPr/>
        </p:nvSpPr>
        <p:spPr>
          <a:xfrm>
            <a:off x="128338" y="77417"/>
            <a:ext cx="12063664" cy="370763"/>
          </a:xfrm>
          <a:prstGeom prst="rect">
            <a:avLst/>
          </a:prstGeom>
        </p:spPr>
        <p:txBody>
          <a:bodyPr vert="horz" lIns="91440" tIns="45720" rIns="91440" bIns="45720" numCol="1"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i="1" dirty="0" smtClean="0">
                <a:latin typeface="Open Sans" panose="020B0606030504020204" pitchFamily="34" charset="0"/>
                <a:ea typeface="Open Sans" panose="020B0606030504020204" pitchFamily="34" charset="0"/>
                <a:cs typeface="Open Sans" panose="020B0606030504020204" pitchFamily="34" charset="0"/>
              </a:rPr>
              <a:t>Congregation Beth Israel is a participant  in the Life and Legacy Program, which is a partnership of the Oregon Jewish Community Foundation and the Harold </a:t>
            </a:r>
            <a:r>
              <a:rPr lang="en-US" i="1" dirty="0" err="1" smtClean="0">
                <a:latin typeface="Open Sans" panose="020B0606030504020204" pitchFamily="34" charset="0"/>
                <a:ea typeface="Open Sans" panose="020B0606030504020204" pitchFamily="34" charset="0"/>
                <a:cs typeface="Open Sans" panose="020B0606030504020204" pitchFamily="34" charset="0"/>
              </a:rPr>
              <a:t>Grinspoon</a:t>
            </a:r>
            <a:r>
              <a:rPr lang="en-US" i="1" dirty="0" smtClean="0">
                <a:latin typeface="Open Sans" panose="020B0606030504020204" pitchFamily="34" charset="0"/>
                <a:ea typeface="Open Sans" panose="020B0606030504020204" pitchFamily="34" charset="0"/>
                <a:cs typeface="Open Sans" panose="020B0606030504020204" pitchFamily="34" charset="0"/>
              </a:rPr>
              <a:t> Foundation.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2"/>
          <p:cNvSpPr txBox="1">
            <a:spLocks/>
          </p:cNvSpPr>
          <p:nvPr/>
        </p:nvSpPr>
        <p:spPr>
          <a:xfrm>
            <a:off x="1719619" y="1042823"/>
            <a:ext cx="10228996" cy="1081864"/>
          </a:xfrm>
          <a:prstGeom prst="rect">
            <a:avLst/>
          </a:prstGeom>
        </p:spPr>
        <p:txBody>
          <a:bodyPr vert="horz" lIns="91440" tIns="45720" rIns="91440" bIns="45720" numCol="1"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Congregation Beth Israel is proud to recognize every person/family who decides to create a Jewish legacy. A legacy gift includes any donation that lives on in perpetuity ensuring that CBI will be here to serve the generations to come. Different reasons have motivated each of our Legacy Circle donors to choose CBI as a beneficiary of their life’s work. We are fortunate that many of our members embraced the benefit that becoming a legacy donor brought to their lives and their memory. We continue to be honored by those who are now committing gifts through endowments, trusts, wills, and estate plans. We hope you will consider joining this esteemed and appreciated group and let us know of your intention so that we may include you in this growing list. Executive Director Josh Kashinsky welcomes the opportunity to discuss creating a Jewish legacy with you: (503) 222-1069 or josh@bethisrael-pdx.org.</a:t>
            </a:r>
          </a:p>
        </p:txBody>
      </p:sp>
    </p:spTree>
    <p:extLst>
      <p:ext uri="{BB962C8B-B14F-4D97-AF65-F5344CB8AC3E}">
        <p14:creationId xmlns:p14="http://schemas.microsoft.com/office/powerpoint/2010/main" val="1188726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Custom 9">
      <a:dk1>
        <a:srgbClr val="1865A6"/>
      </a:dk1>
      <a:lt1>
        <a:sysClr val="window" lastClr="FFFFFF"/>
      </a:lt1>
      <a:dk2>
        <a:srgbClr val="7CD63F"/>
      </a:dk2>
      <a:lt2>
        <a:srgbClr val="C9EEB0"/>
      </a:lt2>
      <a:accent1>
        <a:srgbClr val="F8AF18"/>
      </a:accent1>
      <a:accent2>
        <a:srgbClr val="3EBEDE"/>
      </a:accent2>
      <a:accent3>
        <a:srgbClr val="F8AF18"/>
      </a:accent3>
      <a:accent4>
        <a:srgbClr val="7CD63F"/>
      </a:accent4>
      <a:accent5>
        <a:srgbClr val="1F86DB"/>
      </a:accent5>
      <a:accent6>
        <a:srgbClr val="353535"/>
      </a:accent6>
      <a:hlink>
        <a:srgbClr val="F8AF18"/>
      </a:hlink>
      <a:folHlink>
        <a:srgbClr val="3EBED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791FE0-E525-44F5-B24B-E8E5757CF5F2}">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76428C60-BADF-461E-ACB1-6AC412BA55B1}">
  <ds:schemaRefs>
    <ds:schemaRef ds:uri="http://schemas.microsoft.com/sharepoint/v3/contenttype/forms"/>
  </ds:schemaRefs>
</ds:datastoreItem>
</file>

<file path=customXml/itemProps3.xml><?xml version="1.0" encoding="utf-8"?>
<ds:datastoreItem xmlns:ds="http://schemas.openxmlformats.org/officeDocument/2006/customXml" ds:itemID="{FE7010E9-D0D4-4763-90A3-DBAE37445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0</TotalTime>
  <Words>3513</Words>
  <Application>Microsoft Office PowerPoint</Application>
  <PresentationFormat>Widescreen</PresentationFormat>
  <Paragraphs>354</Paragraphs>
  <Slides>25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Century Gothic</vt:lpstr>
      <vt:lpstr>Merriweather</vt:lpstr>
      <vt:lpstr>Open Sans</vt:lpstr>
      <vt:lpstr>Wingdings 3</vt:lpstr>
      <vt:lpstr>Wisp</vt:lpstr>
      <vt:lpstr>Congregation Beth Israel 162nd Annual Meeting Wednesday, May 27 2020  18 Iyar 5780</vt:lpstr>
      <vt:lpstr>162nd Annual Meeting Agenda</vt:lpstr>
      <vt:lpstr>Opening Prayer</vt:lpstr>
      <vt:lpstr>Welcome</vt:lpstr>
      <vt:lpstr>Approval of 161st Annual Meeting Minutes</vt:lpstr>
      <vt:lpstr>State of the Congregation</vt:lpstr>
      <vt:lpstr>Financial Highlights</vt:lpstr>
      <vt:lpstr>Membership</vt:lpstr>
      <vt:lpstr>CBI Legacy Circle</vt:lpstr>
      <vt:lpstr>CBI Legacy Circle</vt:lpstr>
      <vt:lpstr>Mini Mensch</vt:lpstr>
      <vt:lpstr>Education</vt:lpstr>
      <vt:lpstr>Development</vt:lpstr>
      <vt:lpstr> Thank you to our Donors</vt:lpstr>
      <vt:lpstr> Thank you to our Donors</vt:lpstr>
      <vt:lpstr>Adult Education</vt:lpstr>
      <vt:lpstr>Social Action</vt:lpstr>
      <vt:lpstr>Physically Distant &amp; Emotionally Close</vt:lpstr>
      <vt:lpstr>Honoring Retiring Trustees</vt:lpstr>
      <vt:lpstr>Election of 2020-2021 Trustees</vt:lpstr>
      <vt:lpstr>President Elect</vt:lpstr>
      <vt:lpstr> Past Presidents of CBI</vt:lpstr>
      <vt:lpstr>Looking to the Future</vt:lpstr>
      <vt:lpstr>Questions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2020-05-12T20:14:53Z</dcterms:created>
  <dcterms:modified xsi:type="dcterms:W3CDTF">2020-05-26T23:20:37Z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