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sldIdLst>
    <p:sldId id="256" r:id="rId2"/>
    <p:sldId id="348" r:id="rId3"/>
    <p:sldId id="349" r:id="rId4"/>
    <p:sldId id="346" r:id="rId5"/>
    <p:sldId id="347" r:id="rId6"/>
    <p:sldId id="334" r:id="rId7"/>
    <p:sldId id="333" r:id="rId8"/>
    <p:sldId id="335" r:id="rId9"/>
    <p:sldId id="409" r:id="rId10"/>
    <p:sldId id="412" r:id="rId11"/>
    <p:sldId id="342" r:id="rId12"/>
    <p:sldId id="350" r:id="rId13"/>
    <p:sldId id="371" r:id="rId14"/>
    <p:sldId id="364" r:id="rId15"/>
    <p:sldId id="365" r:id="rId16"/>
    <p:sldId id="345" r:id="rId17"/>
    <p:sldId id="351" r:id="rId18"/>
    <p:sldId id="344" r:id="rId19"/>
    <p:sldId id="356" r:id="rId20"/>
    <p:sldId id="352" r:id="rId21"/>
    <p:sldId id="366" r:id="rId22"/>
    <p:sldId id="369" r:id="rId23"/>
    <p:sldId id="358" r:id="rId24"/>
    <p:sldId id="353" r:id="rId25"/>
    <p:sldId id="354" r:id="rId26"/>
    <p:sldId id="363" r:id="rId27"/>
    <p:sldId id="360" r:id="rId28"/>
    <p:sldId id="362" r:id="rId29"/>
    <p:sldId id="359" r:id="rId30"/>
    <p:sldId id="361" r:id="rId31"/>
    <p:sldId id="370" r:id="rId32"/>
    <p:sldId id="374" r:id="rId33"/>
    <p:sldId id="357" r:id="rId34"/>
    <p:sldId id="368" r:id="rId35"/>
    <p:sldId id="355" r:id="rId36"/>
    <p:sldId id="367" r:id="rId37"/>
    <p:sldId id="339" r:id="rId38"/>
    <p:sldId id="337" r:id="rId39"/>
    <p:sldId id="340" r:id="rId40"/>
    <p:sldId id="338" r:id="rId41"/>
    <p:sldId id="336" r:id="rId42"/>
    <p:sldId id="332" r:id="rId43"/>
    <p:sldId id="372" r:id="rId44"/>
    <p:sldId id="341" r:id="rId45"/>
    <p:sldId id="379" r:id="rId46"/>
    <p:sldId id="380" r:id="rId47"/>
    <p:sldId id="381" r:id="rId48"/>
    <p:sldId id="382" r:id="rId49"/>
    <p:sldId id="383" r:id="rId50"/>
    <p:sldId id="384" r:id="rId51"/>
    <p:sldId id="385" r:id="rId52"/>
    <p:sldId id="386" r:id="rId53"/>
    <p:sldId id="387" r:id="rId54"/>
    <p:sldId id="388" r:id="rId55"/>
    <p:sldId id="389" r:id="rId56"/>
    <p:sldId id="390" r:id="rId57"/>
    <p:sldId id="391" r:id="rId58"/>
    <p:sldId id="392" r:id="rId59"/>
    <p:sldId id="393" r:id="rId60"/>
    <p:sldId id="397" r:id="rId61"/>
    <p:sldId id="396" r:id="rId62"/>
    <p:sldId id="398" r:id="rId63"/>
    <p:sldId id="395" r:id="rId64"/>
    <p:sldId id="400" r:id="rId65"/>
    <p:sldId id="402" r:id="rId66"/>
    <p:sldId id="401" r:id="rId67"/>
    <p:sldId id="399" r:id="rId68"/>
    <p:sldId id="394" r:id="rId69"/>
    <p:sldId id="403" r:id="rId70"/>
    <p:sldId id="404" r:id="rId71"/>
    <p:sldId id="405" r:id="rId72"/>
    <p:sldId id="406" r:id="rId73"/>
    <p:sldId id="343" r:id="rId74"/>
    <p:sldId id="373" r:id="rId75"/>
    <p:sldId id="377" r:id="rId76"/>
    <p:sldId id="376" r:id="rId77"/>
    <p:sldId id="375" r:id="rId78"/>
    <p:sldId id="378" r:id="rId79"/>
    <p:sldId id="407" r:id="rId80"/>
    <p:sldId id="408" r:id="rId81"/>
  </p:sldIdLst>
  <p:sldSz cx="12192000" cy="6858000"/>
  <p:notesSz cx="6858000" cy="9144000"/>
  <p:photoAlbum layout="1picTitle" frame="frameStyle6"/>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111" autoAdjust="0"/>
    <p:restoredTop sz="94660"/>
  </p:normalViewPr>
  <p:slideViewPr>
    <p:cSldViewPr snapToGrid="0" showGuides="1">
      <p:cViewPr>
        <p:scale>
          <a:sx n="50" d="100"/>
          <a:sy n="50" d="100"/>
        </p:scale>
        <p:origin x="762" y="390"/>
      </p:cViewPr>
      <p:guideLst>
        <p:guide orient="horz" pos="2160"/>
        <p:guide pos="3840"/>
      </p:guideLst>
    </p:cSldViewPr>
  </p:slideViewPr>
  <p:notesTextViewPr>
    <p:cViewPr>
      <p:scale>
        <a:sx n="1" d="1"/>
        <a:sy n="1" d="1"/>
      </p:scale>
      <p:origin x="0" y="0"/>
    </p:cViewPr>
  </p:notesTextViewPr>
  <p:sorterViewPr>
    <p:cViewPr>
      <p:scale>
        <a:sx n="152" d="100"/>
        <a:sy n="152" d="100"/>
      </p:scale>
      <p:origin x="0" y="-16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5E19FB69-46C6-4CB4-88CF-F68801425450}" type="datetimeFigureOut">
              <a:rPr lang="en-US" smtClean="0"/>
              <a:t>5/26/2020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718079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19FB69-46C6-4CB4-88CF-F68801425450}"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2921916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19FB69-46C6-4CB4-88CF-F68801425450}"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1222011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19FB69-46C6-4CB4-88CF-F68801425450}"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85F9D-0B13-4403-8C50-76E42DDA3D2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89544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19FB69-46C6-4CB4-88CF-F68801425450}"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126530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E19FB69-46C6-4CB4-88CF-F68801425450}" type="datetimeFigureOut">
              <a:rPr lang="en-US" smtClean="0"/>
              <a:t>5/26/2020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657416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E19FB69-46C6-4CB4-88CF-F68801425450}" type="datetimeFigureOut">
              <a:rPr lang="en-US" smtClean="0"/>
              <a:t>5/26/2020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2439089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19FB69-46C6-4CB4-88CF-F68801425450}"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2563908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19FB69-46C6-4CB4-88CF-F68801425450}"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1731092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19FB69-46C6-4CB4-88CF-F68801425450}"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1723474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E19FB69-46C6-4CB4-88CF-F68801425450}" type="datetimeFigureOut">
              <a:rPr lang="en-US" smtClean="0"/>
              <a:t>5/26/2020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1594353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E19FB69-46C6-4CB4-88CF-F68801425450}"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1326438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E19FB69-46C6-4CB4-88CF-F68801425450}" type="datetimeFigureOut">
              <a:rPr lang="en-US" smtClean="0"/>
              <a:t>5/26/2020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1469205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E19FB69-46C6-4CB4-88CF-F68801425450}" type="datetimeFigureOut">
              <a:rPr lang="en-US" smtClean="0"/>
              <a:t>5/26/2020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232402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19FB69-46C6-4CB4-88CF-F68801425450}" type="datetimeFigureOut">
              <a:rPr lang="en-US" smtClean="0"/>
              <a:t>5/26/2020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4137052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19FB69-46C6-4CB4-88CF-F68801425450}"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2778270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19FB69-46C6-4CB4-88CF-F68801425450}" type="datetimeFigureOut">
              <a:rPr lang="en-US" smtClean="0"/>
              <a:t>5/26/2020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85F9D-0B13-4403-8C50-76E42DDA3D2F}" type="slidenum">
              <a:rPr lang="en-US" smtClean="0"/>
              <a:t>‹#›</a:t>
            </a:fld>
            <a:endParaRPr lang="en-US"/>
          </a:p>
        </p:txBody>
      </p:sp>
    </p:spTree>
    <p:extLst>
      <p:ext uri="{BB962C8B-B14F-4D97-AF65-F5344CB8AC3E}">
        <p14:creationId xmlns:p14="http://schemas.microsoft.com/office/powerpoint/2010/main" val="1875903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E19FB69-46C6-4CB4-88CF-F68801425450}" type="datetimeFigureOut">
              <a:rPr lang="en-US" smtClean="0"/>
              <a:t>5/26/2020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B985F9D-0B13-4403-8C50-76E42DDA3D2F}" type="slidenum">
              <a:rPr lang="en-US" smtClean="0"/>
              <a:t>‹#›</a:t>
            </a:fld>
            <a:endParaRPr lang="en-US"/>
          </a:p>
        </p:txBody>
      </p:sp>
    </p:spTree>
    <p:extLst>
      <p:ext uri="{BB962C8B-B14F-4D97-AF65-F5344CB8AC3E}">
        <p14:creationId xmlns:p14="http://schemas.microsoft.com/office/powerpoint/2010/main" val="1796918940"/>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81"/>
            <a:ext cx="12192000" cy="6854038"/>
          </a:xfrm>
          <a:prstGeom prst="rect">
            <a:avLst/>
          </a:prstGeom>
          <a:blipFill dpi="0" rotWithShape="1">
            <a:blip r:embed="rId2">
              <a:alphaModFix amt="57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266081D-517B-5D43-A7B4-E67DDEDC0B31}"/>
              </a:ext>
            </a:extLst>
          </p:cNvPr>
          <p:cNvSpPr>
            <a:spLocks noGrp="1"/>
          </p:cNvSpPr>
          <p:nvPr>
            <p:ph type="ctrTitle"/>
          </p:nvPr>
        </p:nvSpPr>
        <p:spPr>
          <a:xfrm>
            <a:off x="-208547" y="5286606"/>
            <a:ext cx="8887327" cy="1747856"/>
          </a:xfrm>
        </p:spPr>
        <p:txBody>
          <a:bodyPr>
            <a:normAutofit/>
          </a:bodyPr>
          <a:lstStyle/>
          <a:p>
            <a:pPr algn="ctr"/>
            <a:r>
              <a:rPr lang="en-US" sz="5700" b="1" dirty="0" smtClean="0">
                <a:latin typeface="Merriweather" panose="00000500000000000000" pitchFamily="2" charset="0"/>
              </a:rPr>
              <a:t>Congregation Beth Israel</a:t>
            </a:r>
            <a:r>
              <a:rPr lang="en-US" dirty="0" smtClean="0">
                <a:latin typeface="Merriweather" panose="00000500000000000000" pitchFamily="2" charset="0"/>
              </a:rPr>
              <a:t/>
            </a:r>
            <a:br>
              <a:rPr lang="en-US" dirty="0" smtClean="0">
                <a:latin typeface="Merriweather" panose="00000500000000000000" pitchFamily="2" charset="0"/>
              </a:rPr>
            </a:br>
            <a:r>
              <a:rPr lang="en-US" sz="4500" dirty="0" smtClean="0">
                <a:latin typeface="Merriweather" panose="00000500000000000000" pitchFamily="2" charset="0"/>
              </a:rPr>
              <a:t>162</a:t>
            </a:r>
            <a:r>
              <a:rPr lang="en-US" sz="4500" baseline="30000" dirty="0" smtClean="0">
                <a:latin typeface="Merriweather" panose="00000500000000000000" pitchFamily="2" charset="0"/>
              </a:rPr>
              <a:t>nd</a:t>
            </a:r>
            <a:r>
              <a:rPr lang="en-US" sz="4500" dirty="0" smtClean="0">
                <a:latin typeface="Merriweather" panose="00000500000000000000" pitchFamily="2" charset="0"/>
              </a:rPr>
              <a:t> </a:t>
            </a:r>
            <a:r>
              <a:rPr lang="en-US" sz="4500" dirty="0">
                <a:latin typeface="Merriweather" panose="00000500000000000000" pitchFamily="2" charset="0"/>
              </a:rPr>
              <a:t>Annual Meeting </a:t>
            </a:r>
            <a:r>
              <a:rPr lang="en-US" sz="4500" dirty="0" smtClean="0">
                <a:latin typeface="Merriweather" panose="00000500000000000000" pitchFamily="2" charset="0"/>
              </a:rPr>
              <a:t>Slideshow</a:t>
            </a:r>
            <a:endParaRPr lang="en-US" sz="4500" dirty="0">
              <a:latin typeface="Merriweather" panose="00000500000000000000" pitchFamily="2" charset="0"/>
            </a:endParaRPr>
          </a:p>
        </p:txBody>
      </p:sp>
    </p:spTree>
    <p:extLst>
      <p:ext uri="{BB962C8B-B14F-4D97-AF65-F5344CB8AC3E}">
        <p14:creationId xmlns:p14="http://schemas.microsoft.com/office/powerpoint/2010/main" val="472950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94968" y="2138516"/>
            <a:ext cx="11897033" cy="4719483"/>
          </a:xfrm>
          <a:prstGeom prst="rect">
            <a:avLst/>
          </a:prstGeom>
        </p:spPr>
        <p:txBody>
          <a:bodyPr vert="horz" lIns="91440" tIns="45720" rIns="91440" bIns="45720" numCol="4" spcCol="0" rtlCol="0">
            <a:normAutofit fontScale="5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70000"/>
              </a:lnSpc>
              <a:spcBef>
                <a:spcPts val="0"/>
              </a:spcBef>
              <a:spcAft>
                <a:spcPts val="600"/>
              </a:spcAft>
              <a:buFont typeface="Wingdings 3" charset="2"/>
              <a:buNone/>
            </a:pPr>
            <a:r>
              <a:rPr lang="en-US" dirty="0" smtClean="0">
                <a:latin typeface="Open Sans" panose="020B0606030504020204" pitchFamily="34" charset="0"/>
                <a:ea typeface="Open Sans" panose="020B0606030504020204" pitchFamily="34" charset="0"/>
                <a:cs typeface="Open Sans" panose="020B0606030504020204" pitchFamily="34" charset="0"/>
              </a:rPr>
              <a:t>Lloyd and Beverly Miller*</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Ted Nelson and Curt </a:t>
            </a:r>
            <a:r>
              <a:rPr lang="en-US" dirty="0" err="1" smtClean="0">
                <a:latin typeface="Open Sans" panose="020B0606030504020204" pitchFamily="34" charset="0"/>
                <a:ea typeface="Open Sans" panose="020B0606030504020204" pitchFamily="34" charset="0"/>
                <a:cs typeface="Open Sans" panose="020B0606030504020204" pitchFamily="34" charset="0"/>
              </a:rPr>
              <a:t>Shaffstall</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Robert Neuberger*</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Jeanne </a:t>
            </a:r>
            <a:r>
              <a:rPr lang="en-US" dirty="0" err="1" smtClean="0">
                <a:latin typeface="Open Sans" panose="020B0606030504020204" pitchFamily="34" charset="0"/>
                <a:ea typeface="Open Sans" panose="020B0606030504020204" pitchFamily="34" charset="0"/>
                <a:cs typeface="Open Sans" panose="020B0606030504020204" pitchFamily="34" charset="0"/>
              </a:rPr>
              <a:t>Newmark</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John and </a:t>
            </a:r>
            <a:r>
              <a:rPr lang="en-US" dirty="0" err="1" smtClean="0">
                <a:latin typeface="Open Sans" panose="020B0606030504020204" pitchFamily="34" charset="0"/>
                <a:ea typeface="Open Sans" panose="020B0606030504020204" pitchFamily="34" charset="0"/>
                <a:cs typeface="Open Sans" panose="020B0606030504020204" pitchFamily="34" charset="0"/>
              </a:rPr>
              <a:t>Hulda</a:t>
            </a:r>
            <a:r>
              <a:rPr lang="en-US" dirty="0" smtClean="0">
                <a:latin typeface="Open Sans" panose="020B0606030504020204" pitchFamily="34" charset="0"/>
                <a:ea typeface="Open Sans" panose="020B0606030504020204" pitchFamily="34" charset="0"/>
                <a:cs typeface="Open Sans" panose="020B0606030504020204" pitchFamily="34" charset="0"/>
              </a:rPr>
              <a:t> </a:t>
            </a:r>
            <a:r>
              <a:rPr lang="en-US" dirty="0" err="1" smtClean="0">
                <a:latin typeface="Open Sans" panose="020B0606030504020204" pitchFamily="34" charset="0"/>
                <a:ea typeface="Open Sans" panose="020B0606030504020204" pitchFamily="34" charset="0"/>
                <a:cs typeface="Open Sans" panose="020B0606030504020204" pitchFamily="34" charset="0"/>
              </a:rPr>
              <a:t>Neustadter</a:t>
            </a:r>
            <a:r>
              <a:rPr lang="en-US" dirty="0" smtClean="0">
                <a:latin typeface="Open Sans" panose="020B0606030504020204" pitchFamily="34" charset="0"/>
                <a:ea typeface="Open Sans" panose="020B0606030504020204" pitchFamily="34" charset="0"/>
                <a:cs typeface="Open Sans" panose="020B0606030504020204" pitchFamily="34" charset="0"/>
              </a:rPr>
              <a:t>*</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Kenneth and Debra </a:t>
            </a:r>
            <a:r>
              <a:rPr lang="en-US" dirty="0" err="1" smtClean="0">
                <a:latin typeface="Open Sans" panose="020B0606030504020204" pitchFamily="34" charset="0"/>
                <a:ea typeface="Open Sans" panose="020B0606030504020204" pitchFamily="34" charset="0"/>
                <a:cs typeface="Open Sans" panose="020B0606030504020204" pitchFamily="34" charset="0"/>
              </a:rPr>
              <a:t>Novack</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Jackie and Burton* </a:t>
            </a:r>
            <a:r>
              <a:rPr lang="en-US" dirty="0" err="1" smtClean="0">
                <a:latin typeface="Open Sans" panose="020B0606030504020204" pitchFamily="34" charset="0"/>
                <a:ea typeface="Open Sans" panose="020B0606030504020204" pitchFamily="34" charset="0"/>
                <a:cs typeface="Open Sans" panose="020B0606030504020204" pitchFamily="34" charset="0"/>
              </a:rPr>
              <a:t>Nudelman</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Victor </a:t>
            </a:r>
            <a:r>
              <a:rPr lang="en-US" dirty="0" err="1" smtClean="0">
                <a:latin typeface="Open Sans" panose="020B0606030504020204" pitchFamily="34" charset="0"/>
                <a:ea typeface="Open Sans" panose="020B0606030504020204" pitchFamily="34" charset="0"/>
                <a:cs typeface="Open Sans" panose="020B0606030504020204" pitchFamily="34" charset="0"/>
              </a:rPr>
              <a:t>Nudelman</a:t>
            </a:r>
            <a:r>
              <a:rPr lang="en-US" dirty="0" smtClean="0">
                <a:latin typeface="Open Sans" panose="020B0606030504020204" pitchFamily="34" charset="0"/>
                <a:ea typeface="Open Sans" panose="020B0606030504020204" pitchFamily="34" charset="0"/>
                <a:cs typeface="Open Sans" panose="020B0606030504020204" pitchFamily="34" charset="0"/>
              </a:rPr>
              <a:t>*</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Henry* and Nancy </a:t>
            </a:r>
            <a:r>
              <a:rPr lang="en-US" dirty="0" err="1" smtClean="0">
                <a:latin typeface="Open Sans" panose="020B0606030504020204" pitchFamily="34" charset="0"/>
                <a:ea typeface="Open Sans" panose="020B0606030504020204" pitchFamily="34" charset="0"/>
                <a:cs typeface="Open Sans" panose="020B0606030504020204" pitchFamily="34" charset="0"/>
              </a:rPr>
              <a:t>Oseran</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Raymond and Dorothy </a:t>
            </a:r>
            <a:r>
              <a:rPr lang="en-US" dirty="0" err="1" smtClean="0">
                <a:latin typeface="Open Sans" panose="020B0606030504020204" pitchFamily="34" charset="0"/>
                <a:ea typeface="Open Sans" panose="020B0606030504020204" pitchFamily="34" charset="0"/>
                <a:cs typeface="Open Sans" panose="020B0606030504020204" pitchFamily="34" charset="0"/>
              </a:rPr>
              <a:t>Packouz</a:t>
            </a:r>
            <a:r>
              <a:rPr lang="en-US" dirty="0" smtClean="0">
                <a:latin typeface="Open Sans" panose="020B0606030504020204" pitchFamily="34" charset="0"/>
                <a:ea typeface="Open Sans" panose="020B0606030504020204" pitchFamily="34" charset="0"/>
                <a:cs typeface="Open Sans" panose="020B0606030504020204" pitchFamily="34" charset="0"/>
              </a:rPr>
              <a:t>*</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Mark and Judy Peterman</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err="1" smtClean="0">
                <a:latin typeface="Open Sans" panose="020B0606030504020204" pitchFamily="34" charset="0"/>
                <a:ea typeface="Open Sans" panose="020B0606030504020204" pitchFamily="34" charset="0"/>
                <a:cs typeface="Open Sans" panose="020B0606030504020204" pitchFamily="34" charset="0"/>
              </a:rPr>
              <a:t>Randie</a:t>
            </a:r>
            <a:r>
              <a:rPr lang="en-US" dirty="0" smtClean="0">
                <a:latin typeface="Open Sans" panose="020B0606030504020204" pitchFamily="34" charset="0"/>
                <a:ea typeface="Open Sans" panose="020B0606030504020204" pitchFamily="34" charset="0"/>
                <a:cs typeface="Open Sans" panose="020B0606030504020204" pitchFamily="34" charset="0"/>
              </a:rPr>
              <a:t> and Mark Peterson</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Robert and Rita Philip</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Harold and Jane Pollin</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Gerald and Lois </a:t>
            </a:r>
            <a:r>
              <a:rPr lang="en-US" dirty="0" err="1" smtClean="0">
                <a:latin typeface="Open Sans" panose="020B0606030504020204" pitchFamily="34" charset="0"/>
                <a:ea typeface="Open Sans" panose="020B0606030504020204" pitchFamily="34" charset="0"/>
                <a:cs typeface="Open Sans" panose="020B0606030504020204" pitchFamily="34" charset="0"/>
              </a:rPr>
              <a:t>Poplack</a:t>
            </a:r>
            <a:r>
              <a:rPr lang="en-US" dirty="0" smtClean="0">
                <a:latin typeface="Open Sans" panose="020B0606030504020204" pitchFamily="34" charset="0"/>
                <a:ea typeface="Open Sans" panose="020B0606030504020204" pitchFamily="34" charset="0"/>
                <a:cs typeface="Open Sans" panose="020B0606030504020204" pitchFamily="34" charset="0"/>
              </a:rPr>
              <a:t>*</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Anita </a:t>
            </a:r>
            <a:r>
              <a:rPr lang="en-US" dirty="0" err="1" smtClean="0">
                <a:latin typeface="Open Sans" panose="020B0606030504020204" pitchFamily="34" charset="0"/>
                <a:ea typeface="Open Sans" panose="020B0606030504020204" pitchFamily="34" charset="0"/>
                <a:cs typeface="Open Sans" panose="020B0606030504020204" pitchFamily="34" charset="0"/>
              </a:rPr>
              <a:t>Reinhorn</a:t>
            </a:r>
            <a:r>
              <a:rPr lang="en-US" dirty="0" smtClean="0">
                <a:latin typeface="Open Sans" panose="020B0606030504020204" pitchFamily="34" charset="0"/>
                <a:ea typeface="Open Sans" panose="020B0606030504020204" pitchFamily="34" charset="0"/>
                <a:cs typeface="Open Sans" panose="020B0606030504020204" pitchFamily="34" charset="0"/>
              </a:rPr>
              <a:t>*</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Philip and Dorothy Reiter</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Laurie and Bert </a:t>
            </a:r>
            <a:r>
              <a:rPr lang="en-US" dirty="0" err="1" smtClean="0">
                <a:latin typeface="Open Sans" panose="020B0606030504020204" pitchFamily="34" charset="0"/>
                <a:ea typeface="Open Sans" panose="020B0606030504020204" pitchFamily="34" charset="0"/>
                <a:cs typeface="Open Sans" panose="020B0606030504020204" pitchFamily="34" charset="0"/>
              </a:rPr>
              <a:t>Rogoway</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Gayle </a:t>
            </a:r>
            <a:r>
              <a:rPr lang="en-US" dirty="0" err="1" smtClean="0">
                <a:latin typeface="Open Sans" panose="020B0606030504020204" pitchFamily="34" charset="0"/>
                <a:ea typeface="Open Sans" panose="020B0606030504020204" pitchFamily="34" charset="0"/>
                <a:cs typeface="Open Sans" panose="020B0606030504020204" pitchFamily="34" charset="0"/>
              </a:rPr>
              <a:t>Romain</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Millard and Carolyn Rosenblatt*</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Alan and Eve Rosenfeld</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Lloyd B. Rosenfeld*</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Sally Rosenfeld and Andrew Frank</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Tiffany and Eric Rosenfeld</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John and Marti Rosenthal</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Lawrence Rosenthal*</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Franklin </a:t>
            </a:r>
            <a:r>
              <a:rPr lang="en-US" dirty="0" err="1" smtClean="0">
                <a:latin typeface="Open Sans" panose="020B0606030504020204" pitchFamily="34" charset="0"/>
                <a:ea typeface="Open Sans" panose="020B0606030504020204" pitchFamily="34" charset="0"/>
                <a:cs typeface="Open Sans" panose="020B0606030504020204" pitchFamily="34" charset="0"/>
              </a:rPr>
              <a:t>Rosumny</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Richard and Deanne Rubinstein</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Arnold* and Rose Rustin</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Hal </a:t>
            </a:r>
            <a:r>
              <a:rPr lang="en-US" dirty="0" err="1" smtClean="0">
                <a:latin typeface="Open Sans" panose="020B0606030504020204" pitchFamily="34" charset="0"/>
                <a:ea typeface="Open Sans" panose="020B0606030504020204" pitchFamily="34" charset="0"/>
                <a:cs typeface="Open Sans" panose="020B0606030504020204" pitchFamily="34" charset="0"/>
              </a:rPr>
              <a:t>Ruthizer</a:t>
            </a:r>
            <a:r>
              <a:rPr lang="en-US" dirty="0" smtClean="0">
                <a:latin typeface="Open Sans" panose="020B0606030504020204" pitchFamily="34" charset="0"/>
                <a:ea typeface="Open Sans" panose="020B0606030504020204" pitchFamily="34" charset="0"/>
                <a:cs typeface="Open Sans" panose="020B0606030504020204" pitchFamily="34" charset="0"/>
              </a:rPr>
              <a:t>*</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Bunny and Jerry </a:t>
            </a:r>
            <a:r>
              <a:rPr lang="en-US" dirty="0" err="1" smtClean="0">
                <a:latin typeface="Open Sans" panose="020B0606030504020204" pitchFamily="34" charset="0"/>
                <a:ea typeface="Open Sans" panose="020B0606030504020204" pitchFamily="34" charset="0"/>
                <a:cs typeface="Open Sans" panose="020B0606030504020204" pitchFamily="34" charset="0"/>
              </a:rPr>
              <a:t>Sadis</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Ken and </a:t>
            </a:r>
            <a:r>
              <a:rPr lang="en-US" dirty="0" err="1" smtClean="0">
                <a:latin typeface="Open Sans" panose="020B0606030504020204" pitchFamily="34" charset="0"/>
                <a:ea typeface="Open Sans" panose="020B0606030504020204" pitchFamily="34" charset="0"/>
                <a:cs typeface="Open Sans" panose="020B0606030504020204" pitchFamily="34" charset="0"/>
              </a:rPr>
              <a:t>Loree</a:t>
            </a:r>
            <a:r>
              <a:rPr lang="en-US" dirty="0" smtClean="0">
                <a:latin typeface="Open Sans" panose="020B0606030504020204" pitchFamily="34" charset="0"/>
                <a:ea typeface="Open Sans" panose="020B0606030504020204" pitchFamily="34" charset="0"/>
                <a:cs typeface="Open Sans" panose="020B0606030504020204" pitchFamily="34" charset="0"/>
              </a:rPr>
              <a:t> Sakai</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Benjamin Sandler and Laura </a:t>
            </a:r>
            <a:r>
              <a:rPr lang="en-US" dirty="0" err="1" smtClean="0">
                <a:latin typeface="Open Sans" panose="020B0606030504020204" pitchFamily="34" charset="0"/>
                <a:ea typeface="Open Sans" panose="020B0606030504020204" pitchFamily="34" charset="0"/>
                <a:cs typeface="Open Sans" panose="020B0606030504020204" pitchFamily="34" charset="0"/>
              </a:rPr>
              <a:t>Jamerson</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err="1" smtClean="0">
                <a:latin typeface="Open Sans" panose="020B0606030504020204" pitchFamily="34" charset="0"/>
                <a:ea typeface="Open Sans" panose="020B0606030504020204" pitchFamily="34" charset="0"/>
                <a:cs typeface="Open Sans" panose="020B0606030504020204" pitchFamily="34" charset="0"/>
              </a:rPr>
              <a:t>Jeaneatta</a:t>
            </a:r>
            <a:r>
              <a:rPr lang="en-US" dirty="0" smtClean="0">
                <a:latin typeface="Open Sans" panose="020B0606030504020204" pitchFamily="34" charset="0"/>
                <a:ea typeface="Open Sans" panose="020B0606030504020204" pitchFamily="34" charset="0"/>
                <a:cs typeface="Open Sans" panose="020B0606030504020204" pitchFamily="34" charset="0"/>
              </a:rPr>
              <a:t> “Rusty” </a:t>
            </a:r>
            <a:r>
              <a:rPr lang="en-US" dirty="0" err="1" smtClean="0">
                <a:latin typeface="Open Sans" panose="020B0606030504020204" pitchFamily="34" charset="0"/>
                <a:ea typeface="Open Sans" panose="020B0606030504020204" pitchFamily="34" charset="0"/>
                <a:cs typeface="Open Sans" panose="020B0606030504020204" pitchFamily="34" charset="0"/>
              </a:rPr>
              <a:t>Sautter</a:t>
            </a:r>
            <a:r>
              <a:rPr lang="en-US" dirty="0" smtClean="0">
                <a:latin typeface="Open Sans" panose="020B0606030504020204" pitchFamily="34" charset="0"/>
                <a:ea typeface="Open Sans" panose="020B0606030504020204" pitchFamily="34" charset="0"/>
                <a:cs typeface="Open Sans" panose="020B0606030504020204" pitchFamily="34" charset="0"/>
              </a:rPr>
              <a:t>*</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Norman* and Elaine </a:t>
            </a:r>
            <a:r>
              <a:rPr lang="en-US" dirty="0" err="1" smtClean="0">
                <a:latin typeface="Open Sans" panose="020B0606030504020204" pitchFamily="34" charset="0"/>
                <a:ea typeface="Open Sans" panose="020B0606030504020204" pitchFamily="34" charset="0"/>
                <a:cs typeface="Open Sans" panose="020B0606030504020204" pitchFamily="34" charset="0"/>
              </a:rPr>
              <a:t>Savinar</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Ralph and Bernice Schlesinger*</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Gilbert* and Thelma </a:t>
            </a:r>
            <a:r>
              <a:rPr lang="en-US" dirty="0" err="1" smtClean="0">
                <a:latin typeface="Open Sans" panose="020B0606030504020204" pitchFamily="34" charset="0"/>
                <a:ea typeface="Open Sans" panose="020B0606030504020204" pitchFamily="34" charset="0"/>
                <a:cs typeface="Open Sans" panose="020B0606030504020204" pitchFamily="34" charset="0"/>
              </a:rPr>
              <a:t>Schnitzer</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Harold* and Arlene </a:t>
            </a:r>
            <a:r>
              <a:rPr lang="en-US" dirty="0" err="1" smtClean="0">
                <a:latin typeface="Open Sans" panose="020B0606030504020204" pitchFamily="34" charset="0"/>
                <a:ea typeface="Open Sans" panose="020B0606030504020204" pitchFamily="34" charset="0"/>
                <a:cs typeface="Open Sans" panose="020B0606030504020204" pitchFamily="34" charset="0"/>
              </a:rPr>
              <a:t>Schnitzer</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Harold and Arlene </a:t>
            </a:r>
            <a:r>
              <a:rPr lang="en-US" dirty="0" err="1" smtClean="0">
                <a:latin typeface="Open Sans" panose="020B0606030504020204" pitchFamily="34" charset="0"/>
                <a:ea typeface="Open Sans" panose="020B0606030504020204" pitchFamily="34" charset="0"/>
                <a:cs typeface="Open Sans" panose="020B0606030504020204" pitchFamily="34" charset="0"/>
              </a:rPr>
              <a:t>Schnitzer</a:t>
            </a:r>
            <a:r>
              <a:rPr lang="en-US" dirty="0" smtClean="0">
                <a:latin typeface="Open Sans" panose="020B0606030504020204" pitchFamily="34" charset="0"/>
                <a:ea typeface="Open Sans" panose="020B0606030504020204" pitchFamily="34" charset="0"/>
                <a:cs typeface="Open Sans" panose="020B0606030504020204" pitchFamily="34" charset="0"/>
              </a:rPr>
              <a:t>: CARE Foundation</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Leonard* and Lois </a:t>
            </a:r>
            <a:r>
              <a:rPr lang="en-US" dirty="0" err="1" smtClean="0">
                <a:latin typeface="Open Sans" panose="020B0606030504020204" pitchFamily="34" charset="0"/>
                <a:ea typeface="Open Sans" panose="020B0606030504020204" pitchFamily="34" charset="0"/>
                <a:cs typeface="Open Sans" panose="020B0606030504020204" pitchFamily="34" charset="0"/>
              </a:rPr>
              <a:t>Schnitzer</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Manuel and Edith </a:t>
            </a:r>
            <a:r>
              <a:rPr lang="en-US" dirty="0" err="1" smtClean="0">
                <a:latin typeface="Open Sans" panose="020B0606030504020204" pitchFamily="34" charset="0"/>
                <a:ea typeface="Open Sans" panose="020B0606030504020204" pitchFamily="34" charset="0"/>
                <a:cs typeface="Open Sans" panose="020B0606030504020204" pitchFamily="34" charset="0"/>
              </a:rPr>
              <a:t>Schnitzer</a:t>
            </a:r>
            <a:r>
              <a:rPr lang="en-US" dirty="0" smtClean="0">
                <a:latin typeface="Open Sans" panose="020B0606030504020204" pitchFamily="34" charset="0"/>
                <a:ea typeface="Open Sans" panose="020B0606030504020204" pitchFamily="34" charset="0"/>
                <a:cs typeface="Open Sans" panose="020B0606030504020204" pitchFamily="34" charset="0"/>
              </a:rPr>
              <a:t>*</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Sandra </a:t>
            </a:r>
            <a:r>
              <a:rPr lang="en-US" dirty="0" err="1" smtClean="0">
                <a:latin typeface="Open Sans" panose="020B0606030504020204" pitchFamily="34" charset="0"/>
                <a:ea typeface="Open Sans" panose="020B0606030504020204" pitchFamily="34" charset="0"/>
                <a:cs typeface="Open Sans" panose="020B0606030504020204" pitchFamily="34" charset="0"/>
              </a:rPr>
              <a:t>Schnitzer</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Herbert and Shirley </a:t>
            </a:r>
            <a:r>
              <a:rPr lang="en-US" dirty="0" err="1" smtClean="0">
                <a:latin typeface="Open Sans" panose="020B0606030504020204" pitchFamily="34" charset="0"/>
                <a:ea typeface="Open Sans" panose="020B0606030504020204" pitchFamily="34" charset="0"/>
                <a:cs typeface="Open Sans" panose="020B0606030504020204" pitchFamily="34" charset="0"/>
              </a:rPr>
              <a:t>Semler</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Ruth* and Larry </a:t>
            </a:r>
            <a:r>
              <a:rPr lang="en-US" dirty="0" err="1" smtClean="0">
                <a:latin typeface="Open Sans" panose="020B0606030504020204" pitchFamily="34" charset="0"/>
                <a:ea typeface="Open Sans" panose="020B0606030504020204" pitchFamily="34" charset="0"/>
                <a:cs typeface="Open Sans" panose="020B0606030504020204" pitchFamily="34" charset="0"/>
              </a:rPr>
              <a:t>Semler</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Joel </a:t>
            </a:r>
            <a:r>
              <a:rPr lang="en-US" dirty="0" err="1" smtClean="0">
                <a:latin typeface="Open Sans" panose="020B0606030504020204" pitchFamily="34" charset="0"/>
                <a:ea typeface="Open Sans" panose="020B0606030504020204" pitchFamily="34" charset="0"/>
                <a:cs typeface="Open Sans" panose="020B0606030504020204" pitchFamily="34" charset="0"/>
              </a:rPr>
              <a:t>Seres</a:t>
            </a:r>
            <a:r>
              <a:rPr lang="en-US" dirty="0" smtClean="0">
                <a:latin typeface="Open Sans" panose="020B0606030504020204" pitchFamily="34" charset="0"/>
                <a:ea typeface="Open Sans" panose="020B0606030504020204" pitchFamily="34" charset="0"/>
                <a:cs typeface="Open Sans" panose="020B0606030504020204" pitchFamily="34" charset="0"/>
              </a:rPr>
              <a:t> and Sandra Lamer </a:t>
            </a:r>
            <a:r>
              <a:rPr lang="en-US" dirty="0" err="1" smtClean="0">
                <a:latin typeface="Open Sans" panose="020B0606030504020204" pitchFamily="34" charset="0"/>
                <a:ea typeface="Open Sans" panose="020B0606030504020204" pitchFamily="34" charset="0"/>
                <a:cs typeface="Open Sans" panose="020B0606030504020204" pitchFamily="34" charset="0"/>
              </a:rPr>
              <a:t>Seres</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Christopher </a:t>
            </a:r>
            <a:r>
              <a:rPr lang="en-US" dirty="0" err="1" smtClean="0">
                <a:latin typeface="Open Sans" panose="020B0606030504020204" pitchFamily="34" charset="0"/>
                <a:ea typeface="Open Sans" panose="020B0606030504020204" pitchFamily="34" charset="0"/>
                <a:cs typeface="Open Sans" panose="020B0606030504020204" pitchFamily="34" charset="0"/>
              </a:rPr>
              <a:t>Setzer</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Douglas and Dorothy* Sherman</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Estelle Director </a:t>
            </a:r>
            <a:r>
              <a:rPr lang="en-US" dirty="0" err="1" smtClean="0">
                <a:latin typeface="Open Sans" panose="020B0606030504020204" pitchFamily="34" charset="0"/>
                <a:ea typeface="Open Sans" panose="020B0606030504020204" pitchFamily="34" charset="0"/>
                <a:cs typeface="Open Sans" panose="020B0606030504020204" pitchFamily="34" charset="0"/>
              </a:rPr>
              <a:t>Sholkoff</a:t>
            </a:r>
            <a:r>
              <a:rPr lang="en-US" dirty="0" smtClean="0">
                <a:latin typeface="Open Sans" panose="020B0606030504020204" pitchFamily="34" charset="0"/>
                <a:ea typeface="Open Sans" panose="020B0606030504020204" pitchFamily="34" charset="0"/>
                <a:cs typeface="Open Sans" panose="020B0606030504020204" pitchFamily="34" charset="0"/>
              </a:rPr>
              <a:t>*</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Michael Simon and Suzanne </a:t>
            </a:r>
            <a:r>
              <a:rPr lang="en-US" dirty="0" err="1" smtClean="0">
                <a:latin typeface="Open Sans" panose="020B0606030504020204" pitchFamily="34" charset="0"/>
                <a:ea typeface="Open Sans" panose="020B0606030504020204" pitchFamily="34" charset="0"/>
                <a:cs typeface="Open Sans" panose="020B0606030504020204" pitchFamily="34" charset="0"/>
              </a:rPr>
              <a:t>Bonamici</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Milton and Marilyn Singer*</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Jill Newman </a:t>
            </a:r>
            <a:r>
              <a:rPr lang="en-US" dirty="0" err="1" smtClean="0">
                <a:latin typeface="Open Sans" panose="020B0606030504020204" pitchFamily="34" charset="0"/>
                <a:ea typeface="Open Sans" panose="020B0606030504020204" pitchFamily="34" charset="0"/>
                <a:cs typeface="Open Sans" panose="020B0606030504020204" pitchFamily="34" charset="0"/>
              </a:rPr>
              <a:t>Slansky</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Mortimer and Alice Mary Solomon*</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Richard Solomon and </a:t>
            </a:r>
            <a:r>
              <a:rPr lang="en-US" dirty="0" err="1" smtClean="0">
                <a:latin typeface="Open Sans" panose="020B0606030504020204" pitchFamily="34" charset="0"/>
                <a:ea typeface="Open Sans" panose="020B0606030504020204" pitchFamily="34" charset="0"/>
                <a:cs typeface="Open Sans" panose="020B0606030504020204" pitchFamily="34" charset="0"/>
              </a:rPr>
              <a:t>Alyce</a:t>
            </a:r>
            <a:r>
              <a:rPr lang="en-US" dirty="0" smtClean="0">
                <a:latin typeface="Open Sans" panose="020B0606030504020204" pitchFamily="34" charset="0"/>
                <a:ea typeface="Open Sans" panose="020B0606030504020204" pitchFamily="34" charset="0"/>
                <a:cs typeface="Open Sans" panose="020B0606030504020204" pitchFamily="34" charset="0"/>
              </a:rPr>
              <a:t> </a:t>
            </a:r>
            <a:r>
              <a:rPr lang="en-US" dirty="0" err="1" smtClean="0">
                <a:latin typeface="Open Sans" panose="020B0606030504020204" pitchFamily="34" charset="0"/>
                <a:ea typeface="Open Sans" panose="020B0606030504020204" pitchFamily="34" charset="0"/>
                <a:cs typeface="Open Sans" panose="020B0606030504020204" pitchFamily="34" charset="0"/>
              </a:rPr>
              <a:t>Flitcraft</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err="1" smtClean="0">
                <a:latin typeface="Open Sans" panose="020B0606030504020204" pitchFamily="34" charset="0"/>
                <a:ea typeface="Open Sans" panose="020B0606030504020204" pitchFamily="34" charset="0"/>
                <a:cs typeface="Open Sans" panose="020B0606030504020204" pitchFamily="34" charset="0"/>
              </a:rPr>
              <a:t>Ladislao</a:t>
            </a:r>
            <a:r>
              <a:rPr lang="en-US" dirty="0" smtClean="0">
                <a:latin typeface="Open Sans" panose="020B0606030504020204" pitchFamily="34" charset="0"/>
                <a:ea typeface="Open Sans" panose="020B0606030504020204" pitchFamily="34" charset="0"/>
                <a:cs typeface="Open Sans" panose="020B0606030504020204" pitchFamily="34" charset="0"/>
              </a:rPr>
              <a:t> and Martha </a:t>
            </a:r>
            <a:r>
              <a:rPr lang="en-US" dirty="0" err="1" smtClean="0">
                <a:latin typeface="Open Sans" panose="020B0606030504020204" pitchFamily="34" charset="0"/>
                <a:ea typeface="Open Sans" panose="020B0606030504020204" pitchFamily="34" charset="0"/>
                <a:cs typeface="Open Sans" panose="020B0606030504020204" pitchFamily="34" charset="0"/>
              </a:rPr>
              <a:t>Soltesz</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Ruth Spear*</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Bruce Spiegel*</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Donald Spiegel and Deborah Davis-Spiegel</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Arthur </a:t>
            </a:r>
            <a:r>
              <a:rPr lang="en-US" dirty="0" err="1" smtClean="0">
                <a:latin typeface="Open Sans" panose="020B0606030504020204" pitchFamily="34" charset="0"/>
                <a:ea typeface="Open Sans" panose="020B0606030504020204" pitchFamily="34" charset="0"/>
                <a:cs typeface="Open Sans" panose="020B0606030504020204" pitchFamily="34" charset="0"/>
              </a:rPr>
              <a:t>Steinhorn</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Frances Stern*</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Marvin* and Gloria Swire</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Ron* and Marcy Tonkin</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Bianca and Tony </a:t>
            </a:r>
            <a:r>
              <a:rPr lang="en-US" dirty="0" err="1" smtClean="0">
                <a:latin typeface="Open Sans" panose="020B0606030504020204" pitchFamily="34" charset="0"/>
                <a:ea typeface="Open Sans" panose="020B0606030504020204" pitchFamily="34" charset="0"/>
                <a:cs typeface="Open Sans" panose="020B0606030504020204" pitchFamily="34" charset="0"/>
              </a:rPr>
              <a:t>Urdes</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Robert P. Weil*</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err="1" smtClean="0">
                <a:latin typeface="Open Sans" panose="020B0606030504020204" pitchFamily="34" charset="0"/>
                <a:ea typeface="Open Sans" panose="020B0606030504020204" pitchFamily="34" charset="0"/>
                <a:cs typeface="Open Sans" panose="020B0606030504020204" pitchFamily="34" charset="0"/>
              </a:rPr>
              <a:t>Joella</a:t>
            </a:r>
            <a:r>
              <a:rPr lang="en-US" dirty="0" smtClean="0">
                <a:latin typeface="Open Sans" panose="020B0606030504020204" pitchFamily="34" charset="0"/>
                <a:ea typeface="Open Sans" panose="020B0606030504020204" pitchFamily="34" charset="0"/>
                <a:cs typeface="Open Sans" panose="020B0606030504020204" pitchFamily="34" charset="0"/>
              </a:rPr>
              <a:t> </a:t>
            </a:r>
            <a:r>
              <a:rPr lang="en-US" dirty="0" err="1" smtClean="0">
                <a:latin typeface="Open Sans" panose="020B0606030504020204" pitchFamily="34" charset="0"/>
                <a:ea typeface="Open Sans" panose="020B0606030504020204" pitchFamily="34" charset="0"/>
                <a:cs typeface="Open Sans" panose="020B0606030504020204" pitchFamily="34" charset="0"/>
              </a:rPr>
              <a:t>Werlin</a:t>
            </a:r>
            <a:r>
              <a:rPr lang="en-US" dirty="0" smtClean="0">
                <a:latin typeface="Open Sans" panose="020B0606030504020204" pitchFamily="34" charset="0"/>
                <a:ea typeface="Open Sans" panose="020B0606030504020204" pitchFamily="34" charset="0"/>
                <a:cs typeface="Open Sans" panose="020B0606030504020204" pitchFamily="34" charset="0"/>
              </a:rPr>
              <a:t> and Robert *</a:t>
            </a:r>
            <a:r>
              <a:rPr lang="en-US" dirty="0" err="1" smtClean="0">
                <a:latin typeface="Open Sans" panose="020B0606030504020204" pitchFamily="34" charset="0"/>
                <a:ea typeface="Open Sans" panose="020B0606030504020204" pitchFamily="34" charset="0"/>
                <a:cs typeface="Open Sans" panose="020B0606030504020204" pitchFamily="34" charset="0"/>
              </a:rPr>
              <a:t>Autrey</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err="1" smtClean="0">
                <a:latin typeface="Open Sans" panose="020B0606030504020204" pitchFamily="34" charset="0"/>
                <a:ea typeface="Open Sans" panose="020B0606030504020204" pitchFamily="34" charset="0"/>
                <a:cs typeface="Open Sans" panose="020B0606030504020204" pitchFamily="34" charset="0"/>
              </a:rPr>
              <a:t>Isam</a:t>
            </a:r>
            <a:r>
              <a:rPr lang="en-US" dirty="0" smtClean="0">
                <a:latin typeface="Open Sans" panose="020B0606030504020204" pitchFamily="34" charset="0"/>
                <a:ea typeface="Open Sans" panose="020B0606030504020204" pitchFamily="34" charset="0"/>
                <a:cs typeface="Open Sans" panose="020B0606030504020204" pitchFamily="34" charset="0"/>
              </a:rPr>
              <a:t> and Rose White*</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Jeff and Lynn </a:t>
            </a:r>
            <a:r>
              <a:rPr lang="en-US" dirty="0" err="1" smtClean="0">
                <a:latin typeface="Open Sans" panose="020B0606030504020204" pitchFamily="34" charset="0"/>
                <a:ea typeface="Open Sans" panose="020B0606030504020204" pitchFamily="34" charset="0"/>
                <a:cs typeface="Open Sans" panose="020B0606030504020204" pitchFamily="34" charset="0"/>
              </a:rPr>
              <a:t>Wolfstone</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Jennifer and Kenneth </a:t>
            </a:r>
            <a:r>
              <a:rPr lang="en-US" dirty="0" err="1" smtClean="0">
                <a:latin typeface="Open Sans" panose="020B0606030504020204" pitchFamily="34" charset="0"/>
                <a:ea typeface="Open Sans" panose="020B0606030504020204" pitchFamily="34" charset="0"/>
                <a:cs typeface="Open Sans" panose="020B0606030504020204" pitchFamily="34" charset="0"/>
              </a:rPr>
              <a:t>Zeidman</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Jerome and Zelda </a:t>
            </a:r>
            <a:r>
              <a:rPr lang="en-US" dirty="0" err="1" smtClean="0">
                <a:latin typeface="Open Sans" panose="020B0606030504020204" pitchFamily="34" charset="0"/>
                <a:ea typeface="Open Sans" panose="020B0606030504020204" pitchFamily="34" charset="0"/>
                <a:cs typeface="Open Sans" panose="020B0606030504020204" pitchFamily="34" charset="0"/>
              </a:rPr>
              <a:t>Zeidman</a:t>
            </a:r>
            <a:r>
              <a:rPr lang="en-US" dirty="0" smtClean="0">
                <a:latin typeface="Open Sans" panose="020B0606030504020204" pitchFamily="34" charset="0"/>
                <a:ea typeface="Open Sans" panose="020B0606030504020204" pitchFamily="34" charset="0"/>
                <a:cs typeface="Open Sans" panose="020B0606030504020204" pitchFamily="34" charset="0"/>
              </a:rPr>
              <a:t>*</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Alan* and Janet Zell</a:t>
            </a:r>
          </a:p>
          <a:p>
            <a:pPr marL="0" indent="0">
              <a:lnSpc>
                <a:spcPct val="170000"/>
              </a:lnSpc>
              <a:spcBef>
                <a:spcPts val="0"/>
              </a:spcBef>
              <a:spcAft>
                <a:spcPts val="600"/>
              </a:spcAft>
              <a:buFont typeface="Wingdings 3" charset="2"/>
              <a:buNone/>
            </a:pPr>
            <a:r>
              <a:rPr lang="en-US" dirty="0" smtClean="0">
                <a:latin typeface="Open Sans" panose="020B0606030504020204" pitchFamily="34" charset="0"/>
                <a:ea typeface="Open Sans" panose="020B0606030504020204" pitchFamily="34" charset="0"/>
                <a:cs typeface="Open Sans" panose="020B0606030504020204" pitchFamily="34" charset="0"/>
              </a:rPr>
              <a:t>*Of blessed memory</a:t>
            </a:r>
          </a:p>
          <a:p>
            <a:pPr marL="0" indent="0">
              <a:lnSpc>
                <a:spcPct val="170000"/>
              </a:lnSpc>
              <a:spcBef>
                <a:spcPts val="0"/>
              </a:spcBef>
              <a:spcAft>
                <a:spcPts val="600"/>
              </a:spcAft>
              <a:buFont typeface="Wingdings 3" charset="2"/>
              <a:buNone/>
            </a:pPr>
            <a:endParaRPr lang="en-US"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p:cNvSpPr>
            <a:spLocks noGrp="1"/>
          </p:cNvSpPr>
          <p:nvPr>
            <p:ph type="title"/>
          </p:nvPr>
        </p:nvSpPr>
        <p:spPr>
          <a:xfrm>
            <a:off x="838200" y="77417"/>
            <a:ext cx="10515600" cy="1325563"/>
          </a:xfrm>
        </p:spPr>
        <p:txBody>
          <a:bodyPr>
            <a:normAutofit/>
          </a:bodyPr>
          <a:lstStyle/>
          <a:p>
            <a:pPr algn="ctr"/>
            <a:r>
              <a:rPr lang="en-US" sz="4400" dirty="0" smtClean="0">
                <a:latin typeface="Merriweather" panose="00000500000000000000" pitchFamily="2" charset="0"/>
              </a:rPr>
              <a:t>CBI Legacy Circle</a:t>
            </a:r>
            <a:endParaRPr lang="en-US" sz="4400" dirty="0">
              <a:latin typeface="Merriweather" panose="00000500000000000000" pitchFamily="2" charset="0"/>
            </a:endParaRPr>
          </a:p>
        </p:txBody>
      </p:sp>
      <p:sp>
        <p:nvSpPr>
          <p:cNvPr id="7" name="Content Placeholder 2"/>
          <p:cNvSpPr txBox="1">
            <a:spLocks/>
          </p:cNvSpPr>
          <p:nvPr/>
        </p:nvSpPr>
        <p:spPr>
          <a:xfrm>
            <a:off x="294968" y="998578"/>
            <a:ext cx="11653647" cy="1272673"/>
          </a:xfrm>
          <a:prstGeom prst="rect">
            <a:avLst/>
          </a:prstGeom>
        </p:spPr>
        <p:txBody>
          <a:bodyPr vert="horz" lIns="91440" tIns="45720" rIns="91440" bIns="45720" numCol="1"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Clr>
                <a:srgbClr val="F8AF18"/>
              </a:buClr>
              <a:buFont typeface="Wingdings 3" charset="2"/>
              <a:buNone/>
            </a:pPr>
            <a:r>
              <a:rPr lang="en-US" sz="1200" dirty="0">
                <a:solidFill>
                  <a:prstClr val="white">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Congregation Beth Israel is proud to recognize every person/family who decides to create a Jewish legacy. A legacy gift includes any donation that lives on in perpetuity ensuring that CBI will be here to serve the generations to come. Different reasons have motivated each of our Legacy Circle donors to choose CBI as a beneficiary of their life’s work. We are fortunate that many of our members embraced the benefit that becoming a legacy donor brought to their lives and their memory. We continue to be honored by those who are now committing gifts through endowments, trusts, wills, and estate plans. We hope you will consider joining this esteemed and appreciated group and let us know of your intention so that we may include you in this growing list. Executive Director Josh Kashinsky welcomes the opportunity to discuss creating a Jewish legacy with you: (503) 222-1069 or josh@bethisrael-pdx.org.</a:t>
            </a:r>
          </a:p>
        </p:txBody>
      </p:sp>
      <p:sp>
        <p:nvSpPr>
          <p:cNvPr id="8" name="Content Placeholder 2"/>
          <p:cNvSpPr txBox="1">
            <a:spLocks/>
          </p:cNvSpPr>
          <p:nvPr/>
        </p:nvSpPr>
        <p:spPr>
          <a:xfrm>
            <a:off x="128338" y="77417"/>
            <a:ext cx="12063664" cy="370763"/>
          </a:xfrm>
          <a:prstGeom prst="rect">
            <a:avLst/>
          </a:prstGeom>
        </p:spPr>
        <p:txBody>
          <a:bodyPr vert="horz" lIns="91440" tIns="45720" rIns="91440" bIns="45720" numCol="1" rtlCol="0">
            <a:normAutofit fontScale="6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F8AF18"/>
              </a:buClr>
              <a:buSzTx/>
              <a:buFont typeface="Wingdings 3" charset="2"/>
              <a:buNone/>
              <a:tabLst/>
              <a:defRPr/>
            </a:pPr>
            <a:r>
              <a:rPr kumimoji="0" lang="en-US" sz="1800" b="0" i="1" u="none" strike="noStrike" kern="1200" cap="none" spc="0" normalizeH="0" baseline="0" noProof="0" dirty="0" smtClean="0">
                <a:ln>
                  <a:noFill/>
                </a:ln>
                <a:solidFill>
                  <a:prstClr val="white">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Congregation Beth Israel is a participant  in the Life and Legacy Program, which is a partnership of the Oregon Jewish Community Foundation and the Harold </a:t>
            </a:r>
            <a:r>
              <a:rPr kumimoji="0" lang="en-US" sz="1800" b="0" i="1" u="none" strike="noStrike" kern="1200" cap="none" spc="0" normalizeH="0" baseline="0" noProof="0" dirty="0" err="1" smtClean="0">
                <a:ln>
                  <a:noFill/>
                </a:ln>
                <a:solidFill>
                  <a:prstClr val="white">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Grinspoon</a:t>
            </a:r>
            <a:r>
              <a:rPr kumimoji="0" lang="en-US" sz="1800" b="0" i="1" u="none" strike="noStrike" kern="1200" cap="none" spc="0" normalizeH="0" baseline="0" noProof="0" dirty="0" smtClean="0">
                <a:ln>
                  <a:noFill/>
                </a:ln>
                <a:solidFill>
                  <a:prstClr val="white">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Foundation.</a:t>
            </a:r>
            <a:endParaRPr kumimoji="0" lang="en-US" sz="1800" b="0" i="0" u="none" strike="noStrike" kern="1200" cap="none" spc="0" normalizeH="0" baseline="0" noProof="0" dirty="0">
              <a:ln>
                <a:noFill/>
              </a:ln>
              <a:solidFill>
                <a:prstClr val="white">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23286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07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0800000">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a:xfrm>
            <a:off x="160421" y="365125"/>
            <a:ext cx="12031579" cy="1325563"/>
          </a:xfrm>
        </p:spPr>
        <p:txBody>
          <a:bodyPr>
            <a:normAutofit fontScale="90000"/>
          </a:bodyPr>
          <a:lstStyle/>
          <a:p>
            <a:pPr algn="ctr"/>
            <a:r>
              <a:rPr lang="en-US" dirty="0" smtClean="0">
                <a:latin typeface="Merriweather" panose="00000500000000000000" pitchFamily="2" charset="0"/>
              </a:rPr>
              <a:t>Portland Pride Parade</a:t>
            </a:r>
            <a:br>
              <a:rPr lang="en-US" dirty="0" smtClean="0">
                <a:latin typeface="Merriweather" panose="00000500000000000000" pitchFamily="2" charset="0"/>
              </a:rPr>
            </a:br>
            <a:r>
              <a:rPr lang="en-US" sz="4800" dirty="0" smtClean="0">
                <a:latin typeface="Merriweather" panose="00000500000000000000" pitchFamily="2" charset="0"/>
              </a:rPr>
              <a:t>CBI Shows Their Support</a:t>
            </a:r>
            <a:endParaRPr lang="en-US" sz="4800" dirty="0">
              <a:latin typeface="Merriweather" panose="00000500000000000000" pitchFamily="2" charset="0"/>
            </a:endParaRPr>
          </a:p>
        </p:txBody>
      </p:sp>
    </p:spTree>
    <p:extLst>
      <p:ext uri="{BB962C8B-B14F-4D97-AF65-F5344CB8AC3E}">
        <p14:creationId xmlns:p14="http://schemas.microsoft.com/office/powerpoint/2010/main" val="2458107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79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Portland Youth Philharmonic</a:t>
            </a:r>
            <a:br>
              <a:rPr lang="en-US" dirty="0" smtClean="0">
                <a:latin typeface="Merriweather" panose="00000500000000000000" pitchFamily="2" charset="0"/>
              </a:rPr>
            </a:br>
            <a:r>
              <a:rPr lang="en-US" sz="4800" dirty="0" smtClean="0">
                <a:latin typeface="Merriweather" panose="00000500000000000000" pitchFamily="2" charset="0"/>
              </a:rPr>
              <a:t>Sharing Our Love of Music</a:t>
            </a:r>
            <a:endParaRPr lang="en-US" sz="4800" dirty="0">
              <a:latin typeface="Merriweather" panose="00000500000000000000" pitchFamily="2" charset="0"/>
            </a:endParaRPr>
          </a:p>
        </p:txBody>
      </p:sp>
    </p:spTree>
    <p:extLst>
      <p:ext uri="{BB962C8B-B14F-4D97-AF65-F5344CB8AC3E}">
        <p14:creationId xmlns:p14="http://schemas.microsoft.com/office/powerpoint/2010/main" val="22583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933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Adult Education</a:t>
            </a:r>
            <a:br>
              <a:rPr lang="en-US" dirty="0" smtClean="0">
                <a:latin typeface="Merriweather" panose="00000500000000000000" pitchFamily="2" charset="0"/>
              </a:rPr>
            </a:br>
            <a:r>
              <a:rPr lang="en-US" sz="4800" dirty="0" smtClean="0">
                <a:latin typeface="Merriweather" panose="00000500000000000000" pitchFamily="2" charset="0"/>
              </a:rPr>
              <a:t>Three Clergy Present </a:t>
            </a:r>
            <a:endParaRPr lang="en-US" sz="4800" dirty="0">
              <a:latin typeface="Merriweather" panose="00000500000000000000" pitchFamily="2" charset="0"/>
            </a:endParaRPr>
          </a:p>
        </p:txBody>
      </p:sp>
    </p:spTree>
    <p:extLst>
      <p:ext uri="{BB962C8B-B14F-4D97-AF65-F5344CB8AC3E}">
        <p14:creationId xmlns:p14="http://schemas.microsoft.com/office/powerpoint/2010/main" val="283559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9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a:xfrm>
            <a:off x="398206" y="365125"/>
            <a:ext cx="11400504" cy="1325563"/>
          </a:xfrm>
        </p:spPr>
        <p:txBody>
          <a:bodyPr>
            <a:normAutofit fontScale="90000"/>
          </a:bodyPr>
          <a:lstStyle/>
          <a:p>
            <a:pPr algn="ctr"/>
            <a:r>
              <a:rPr lang="en-US" dirty="0" smtClean="0">
                <a:latin typeface="Merriweather" panose="00000500000000000000" pitchFamily="2" charset="0"/>
              </a:rPr>
              <a:t>Mini </a:t>
            </a:r>
            <a:r>
              <a:rPr lang="en-US" dirty="0" err="1" smtClean="0">
                <a:latin typeface="Merriweather" panose="00000500000000000000" pitchFamily="2" charset="0"/>
              </a:rPr>
              <a:t>Mensches</a:t>
            </a:r>
            <a:r>
              <a:rPr lang="en-US" dirty="0" smtClean="0">
                <a:latin typeface="Merriweather" panose="00000500000000000000" pitchFamily="2" charset="0"/>
              </a:rPr>
              <a:t/>
            </a:r>
            <a:br>
              <a:rPr lang="en-US" dirty="0" smtClean="0">
                <a:latin typeface="Merriweather" panose="00000500000000000000" pitchFamily="2" charset="0"/>
              </a:rPr>
            </a:br>
            <a:r>
              <a:rPr lang="en-US" sz="4800" dirty="0" smtClean="0">
                <a:latin typeface="Merriweather" panose="00000500000000000000" pitchFamily="2" charset="0"/>
              </a:rPr>
              <a:t>TOT Shabbat with Our Youngest Friends</a:t>
            </a:r>
            <a:endParaRPr lang="en-US" sz="4800" dirty="0">
              <a:latin typeface="Merriweather" panose="00000500000000000000" pitchFamily="2" charset="0"/>
            </a:endParaRPr>
          </a:p>
        </p:txBody>
      </p:sp>
    </p:spTree>
    <p:extLst>
      <p:ext uri="{BB962C8B-B14F-4D97-AF65-F5344CB8AC3E}">
        <p14:creationId xmlns:p14="http://schemas.microsoft.com/office/powerpoint/2010/main" val="910249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95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a:xfrm>
            <a:off x="176981" y="365125"/>
            <a:ext cx="11798709" cy="1325563"/>
          </a:xfrm>
        </p:spPr>
        <p:txBody>
          <a:bodyPr>
            <a:normAutofit fontScale="90000"/>
          </a:bodyPr>
          <a:lstStyle/>
          <a:p>
            <a:pPr algn="ctr"/>
            <a:r>
              <a:rPr lang="en-US" dirty="0" smtClean="0">
                <a:latin typeface="Merriweather" panose="00000500000000000000" pitchFamily="2" charset="0"/>
              </a:rPr>
              <a:t>Mini </a:t>
            </a:r>
            <a:r>
              <a:rPr lang="en-US" dirty="0" err="1" smtClean="0">
                <a:latin typeface="Merriweather" panose="00000500000000000000" pitchFamily="2" charset="0"/>
              </a:rPr>
              <a:t>Mensches</a:t>
            </a:r>
            <a:r>
              <a:rPr lang="en-US" dirty="0" smtClean="0">
                <a:latin typeface="Merriweather" panose="00000500000000000000" pitchFamily="2" charset="0"/>
              </a:rPr>
              <a:t/>
            </a:r>
            <a:br>
              <a:rPr lang="en-US" dirty="0" smtClean="0">
                <a:latin typeface="Merriweather" panose="00000500000000000000" pitchFamily="2" charset="0"/>
              </a:rPr>
            </a:br>
            <a:r>
              <a:rPr lang="en-US" sz="4800" dirty="0" smtClean="0">
                <a:latin typeface="Merriweather" panose="00000500000000000000" pitchFamily="2" charset="0"/>
              </a:rPr>
              <a:t>TOT Shabbat with Our Youngest Friends</a:t>
            </a:r>
            <a:endParaRPr lang="en-US" sz="4800" dirty="0">
              <a:latin typeface="Merriweather" panose="00000500000000000000" pitchFamily="2" charset="0"/>
            </a:endParaRPr>
          </a:p>
        </p:txBody>
      </p:sp>
    </p:spTree>
    <p:extLst>
      <p:ext uri="{BB962C8B-B14F-4D97-AF65-F5344CB8AC3E}">
        <p14:creationId xmlns:p14="http://schemas.microsoft.com/office/powerpoint/2010/main" val="4073792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6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10" name="Title 2"/>
          <p:cNvSpPr>
            <a:spLocks noGrp="1"/>
          </p:cNvSpPr>
          <p:nvPr>
            <p:ph type="title"/>
          </p:nvPr>
        </p:nvSpPr>
        <p:spPr>
          <a:xfrm>
            <a:off x="368968" y="365125"/>
            <a:ext cx="11566358" cy="1325563"/>
          </a:xfrm>
        </p:spPr>
        <p:txBody>
          <a:bodyPr>
            <a:normAutofit fontScale="90000"/>
          </a:bodyPr>
          <a:lstStyle/>
          <a:p>
            <a:pPr algn="ctr"/>
            <a:r>
              <a:rPr lang="en-US" dirty="0" smtClean="0">
                <a:latin typeface="Merriweather" panose="00000500000000000000" pitchFamily="2" charset="0"/>
              </a:rPr>
              <a:t>Mini </a:t>
            </a:r>
            <a:r>
              <a:rPr lang="en-US" dirty="0" err="1" smtClean="0">
                <a:latin typeface="Merriweather" panose="00000500000000000000" pitchFamily="2" charset="0"/>
              </a:rPr>
              <a:t>Mensches</a:t>
            </a:r>
            <a:r>
              <a:rPr lang="en-US" dirty="0" smtClean="0">
                <a:latin typeface="Merriweather" panose="00000500000000000000" pitchFamily="2" charset="0"/>
              </a:rPr>
              <a:t/>
            </a:r>
            <a:br>
              <a:rPr lang="en-US" dirty="0" smtClean="0">
                <a:latin typeface="Merriweather" panose="00000500000000000000" pitchFamily="2" charset="0"/>
              </a:rPr>
            </a:br>
            <a:r>
              <a:rPr lang="en-US" sz="4800" dirty="0" smtClean="0">
                <a:latin typeface="Merriweather" panose="00000500000000000000" pitchFamily="2" charset="0"/>
              </a:rPr>
              <a:t>TOT Shabbat with Our Youngest Friends</a:t>
            </a:r>
            <a:endParaRPr lang="en-US" sz="4800" dirty="0">
              <a:latin typeface="Merriweather" panose="00000500000000000000" pitchFamily="2" charset="0"/>
            </a:endParaRPr>
          </a:p>
        </p:txBody>
      </p:sp>
    </p:spTree>
    <p:extLst>
      <p:ext uri="{BB962C8B-B14F-4D97-AF65-F5344CB8AC3E}">
        <p14:creationId xmlns:p14="http://schemas.microsoft.com/office/powerpoint/2010/main" val="863640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2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a:xfrm>
            <a:off x="352926" y="365125"/>
            <a:ext cx="11566358" cy="1325563"/>
          </a:xfrm>
        </p:spPr>
        <p:txBody>
          <a:bodyPr>
            <a:normAutofit fontScale="90000"/>
          </a:bodyPr>
          <a:lstStyle/>
          <a:p>
            <a:pPr algn="ctr"/>
            <a:r>
              <a:rPr lang="en-US" dirty="0" smtClean="0">
                <a:latin typeface="Merriweather" panose="00000500000000000000" pitchFamily="2" charset="0"/>
              </a:rPr>
              <a:t>Mini </a:t>
            </a:r>
            <a:r>
              <a:rPr lang="en-US" dirty="0" err="1" smtClean="0">
                <a:latin typeface="Merriweather" panose="00000500000000000000" pitchFamily="2" charset="0"/>
              </a:rPr>
              <a:t>Mensches</a:t>
            </a:r>
            <a:r>
              <a:rPr lang="en-US" dirty="0" smtClean="0">
                <a:latin typeface="Merriweather" panose="00000500000000000000" pitchFamily="2" charset="0"/>
              </a:rPr>
              <a:t/>
            </a:r>
            <a:br>
              <a:rPr lang="en-US" dirty="0" smtClean="0">
                <a:latin typeface="Merriweather" panose="00000500000000000000" pitchFamily="2" charset="0"/>
              </a:rPr>
            </a:br>
            <a:r>
              <a:rPr lang="en-US" sz="4800" dirty="0" smtClean="0">
                <a:latin typeface="Merriweather" panose="00000500000000000000" pitchFamily="2" charset="0"/>
              </a:rPr>
              <a:t>TOT Shabbat with Our Youngest Friends</a:t>
            </a:r>
            <a:endParaRPr lang="en-US" sz="4800" dirty="0">
              <a:latin typeface="Merriweather" panose="00000500000000000000" pitchFamily="2" charset="0"/>
            </a:endParaRPr>
          </a:p>
        </p:txBody>
      </p:sp>
    </p:spTree>
    <p:extLst>
      <p:ext uri="{BB962C8B-B14F-4D97-AF65-F5344CB8AC3E}">
        <p14:creationId xmlns:p14="http://schemas.microsoft.com/office/powerpoint/2010/main" val="1808093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6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414838" y="1919288"/>
            <a:ext cx="3360737" cy="4481512"/>
          </a:xfrm>
          <a:prstGeom prst="rect">
            <a:avLst/>
          </a:prstGeom>
          <a:ln>
            <a:noFill/>
          </a:ln>
          <a:effectLst>
            <a:outerShdw blurRad="190500" algn="tl" rotWithShape="0">
              <a:srgbClr val="000000">
                <a:alpha val="70000"/>
              </a:srgbClr>
            </a:outerShdw>
          </a:effectLst>
        </p:spPr>
      </p:pic>
      <p:sp>
        <p:nvSpPr>
          <p:cNvPr id="10" name="Title 2"/>
          <p:cNvSpPr>
            <a:spLocks noGrp="1"/>
          </p:cNvSpPr>
          <p:nvPr>
            <p:ph type="title"/>
          </p:nvPr>
        </p:nvSpPr>
        <p:spPr>
          <a:xfrm>
            <a:off x="240632" y="365125"/>
            <a:ext cx="11630526" cy="1325563"/>
          </a:xfrm>
        </p:spPr>
        <p:txBody>
          <a:bodyPr>
            <a:normAutofit fontScale="90000"/>
          </a:bodyPr>
          <a:lstStyle/>
          <a:p>
            <a:pPr algn="ctr"/>
            <a:r>
              <a:rPr lang="en-US" dirty="0" smtClean="0">
                <a:latin typeface="Merriweather" panose="00000500000000000000" pitchFamily="2" charset="0"/>
              </a:rPr>
              <a:t>Mini </a:t>
            </a:r>
            <a:r>
              <a:rPr lang="en-US" dirty="0" err="1" smtClean="0">
                <a:latin typeface="Merriweather" panose="00000500000000000000" pitchFamily="2" charset="0"/>
              </a:rPr>
              <a:t>Mensches</a:t>
            </a:r>
            <a:r>
              <a:rPr lang="en-US" dirty="0" smtClean="0">
                <a:latin typeface="Merriweather" panose="00000500000000000000" pitchFamily="2" charset="0"/>
              </a:rPr>
              <a:t/>
            </a:r>
            <a:br>
              <a:rPr lang="en-US" dirty="0" smtClean="0">
                <a:latin typeface="Merriweather" panose="00000500000000000000" pitchFamily="2" charset="0"/>
              </a:rPr>
            </a:br>
            <a:r>
              <a:rPr lang="en-US" sz="4800" dirty="0" smtClean="0">
                <a:latin typeface="Merriweather" panose="00000500000000000000" pitchFamily="2" charset="0"/>
              </a:rPr>
              <a:t>TOT Shabbat with Our Youngest Friends</a:t>
            </a:r>
            <a:endParaRPr lang="en-US" sz="4800" dirty="0">
              <a:latin typeface="Merriweather" panose="00000500000000000000" pitchFamily="2" charset="0"/>
            </a:endParaRPr>
          </a:p>
        </p:txBody>
      </p:sp>
    </p:spTree>
    <p:extLst>
      <p:ext uri="{BB962C8B-B14F-4D97-AF65-F5344CB8AC3E}">
        <p14:creationId xmlns:p14="http://schemas.microsoft.com/office/powerpoint/2010/main" val="1707881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66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a:xfrm>
            <a:off x="352925" y="365125"/>
            <a:ext cx="11325727" cy="1325563"/>
          </a:xfrm>
        </p:spPr>
        <p:txBody>
          <a:bodyPr>
            <a:normAutofit fontScale="90000"/>
          </a:bodyPr>
          <a:lstStyle/>
          <a:p>
            <a:pPr algn="ctr"/>
            <a:r>
              <a:rPr lang="en-US" dirty="0" smtClean="0">
                <a:latin typeface="Merriweather" panose="00000500000000000000" pitchFamily="2" charset="0"/>
              </a:rPr>
              <a:t>Mini </a:t>
            </a:r>
            <a:r>
              <a:rPr lang="en-US" dirty="0" err="1" smtClean="0">
                <a:latin typeface="Merriweather" panose="00000500000000000000" pitchFamily="2" charset="0"/>
              </a:rPr>
              <a:t>Mensches</a:t>
            </a:r>
            <a:r>
              <a:rPr lang="en-US" dirty="0" smtClean="0">
                <a:latin typeface="Merriweather" panose="00000500000000000000" pitchFamily="2" charset="0"/>
              </a:rPr>
              <a:t/>
            </a:r>
            <a:br>
              <a:rPr lang="en-US" dirty="0" smtClean="0">
                <a:latin typeface="Merriweather" panose="00000500000000000000" pitchFamily="2" charset="0"/>
              </a:rPr>
            </a:br>
            <a:r>
              <a:rPr lang="en-US" sz="4800" dirty="0" smtClean="0">
                <a:latin typeface="Merriweather" panose="00000500000000000000" pitchFamily="2" charset="0"/>
              </a:rPr>
              <a:t>TOT Shabbat with Our Youngest Friends</a:t>
            </a:r>
            <a:endParaRPr lang="en-US" sz="4800" dirty="0">
              <a:latin typeface="Merriweather" panose="00000500000000000000" pitchFamily="2" charset="0"/>
            </a:endParaRPr>
          </a:p>
        </p:txBody>
      </p:sp>
    </p:spTree>
    <p:extLst>
      <p:ext uri="{BB962C8B-B14F-4D97-AF65-F5344CB8AC3E}">
        <p14:creationId xmlns:p14="http://schemas.microsoft.com/office/powerpoint/2010/main" val="422374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34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3854450" y="2479675"/>
            <a:ext cx="4481513" cy="3360738"/>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High Holidays</a:t>
            </a:r>
            <a:br>
              <a:rPr lang="en-US" dirty="0" smtClean="0">
                <a:latin typeface="Merriweather" panose="00000500000000000000" pitchFamily="2" charset="0"/>
              </a:rPr>
            </a:br>
            <a:r>
              <a:rPr lang="en-US" sz="4800" dirty="0" smtClean="0">
                <a:latin typeface="Merriweather" panose="00000500000000000000" pitchFamily="2" charset="0"/>
              </a:rPr>
              <a:t>Blowing the Shofar at </a:t>
            </a:r>
            <a:r>
              <a:rPr lang="en-US" sz="4800" dirty="0" err="1" smtClean="0">
                <a:latin typeface="Merriweather" panose="00000500000000000000" pitchFamily="2" charset="0"/>
              </a:rPr>
              <a:t>Tashlich</a:t>
            </a:r>
            <a:endParaRPr lang="en-US" sz="4800" dirty="0">
              <a:latin typeface="Merriweather" panose="00000500000000000000" pitchFamily="2" charset="0"/>
            </a:endParaRPr>
          </a:p>
        </p:txBody>
      </p:sp>
    </p:spTree>
    <p:extLst>
      <p:ext uri="{BB962C8B-B14F-4D97-AF65-F5344CB8AC3E}">
        <p14:creationId xmlns:p14="http://schemas.microsoft.com/office/powerpoint/2010/main" val="3898334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32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a:xfrm>
            <a:off x="336883" y="365125"/>
            <a:ext cx="11518233" cy="1325563"/>
          </a:xfrm>
        </p:spPr>
        <p:txBody>
          <a:bodyPr>
            <a:normAutofit fontScale="90000"/>
          </a:bodyPr>
          <a:lstStyle/>
          <a:p>
            <a:pPr algn="ctr"/>
            <a:r>
              <a:rPr lang="en-US" dirty="0" smtClean="0">
                <a:latin typeface="Merriweather" panose="00000500000000000000" pitchFamily="2" charset="0"/>
              </a:rPr>
              <a:t>Mini </a:t>
            </a:r>
            <a:r>
              <a:rPr lang="en-US" dirty="0" err="1" smtClean="0">
                <a:latin typeface="Merriweather" panose="00000500000000000000" pitchFamily="2" charset="0"/>
              </a:rPr>
              <a:t>Mensches</a:t>
            </a:r>
            <a:r>
              <a:rPr lang="en-US" dirty="0" smtClean="0">
                <a:latin typeface="Merriweather" panose="00000500000000000000" pitchFamily="2" charset="0"/>
              </a:rPr>
              <a:t/>
            </a:r>
            <a:br>
              <a:rPr lang="en-US" dirty="0" smtClean="0">
                <a:latin typeface="Merriweather" panose="00000500000000000000" pitchFamily="2" charset="0"/>
              </a:rPr>
            </a:br>
            <a:r>
              <a:rPr lang="en-US" sz="4800" dirty="0" smtClean="0">
                <a:latin typeface="Merriweather" panose="00000500000000000000" pitchFamily="2" charset="0"/>
              </a:rPr>
              <a:t>TOT Shabbat with Our Youngest Friends</a:t>
            </a:r>
            <a:endParaRPr lang="en-US" sz="4800" dirty="0">
              <a:latin typeface="Merriweather" panose="00000500000000000000" pitchFamily="2" charset="0"/>
            </a:endParaRPr>
          </a:p>
        </p:txBody>
      </p:sp>
    </p:spTree>
    <p:extLst>
      <p:ext uri="{BB962C8B-B14F-4D97-AF65-F5344CB8AC3E}">
        <p14:creationId xmlns:p14="http://schemas.microsoft.com/office/powerpoint/2010/main" val="2222586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9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Mini </a:t>
            </a:r>
            <a:r>
              <a:rPr lang="en-US" dirty="0" err="1" smtClean="0">
                <a:latin typeface="Merriweather" panose="00000500000000000000" pitchFamily="2" charset="0"/>
              </a:rPr>
              <a:t>Mensches</a:t>
            </a:r>
            <a:r>
              <a:rPr lang="en-US" dirty="0" smtClean="0">
                <a:latin typeface="Merriweather" panose="00000500000000000000" pitchFamily="2" charset="0"/>
              </a:rPr>
              <a:t/>
            </a:r>
            <a:br>
              <a:rPr lang="en-US" dirty="0" smtClean="0">
                <a:latin typeface="Merriweather" panose="00000500000000000000" pitchFamily="2" charset="0"/>
              </a:rPr>
            </a:br>
            <a:r>
              <a:rPr lang="en-US" sz="4800" dirty="0" smtClean="0">
                <a:latin typeface="Merriweather" panose="00000500000000000000" pitchFamily="2" charset="0"/>
              </a:rPr>
              <a:t>Havdalah with Our Youngest Friends</a:t>
            </a:r>
            <a:endParaRPr lang="en-US" sz="4800" dirty="0">
              <a:latin typeface="Merriweather" panose="00000500000000000000" pitchFamily="2" charset="0"/>
            </a:endParaRPr>
          </a:p>
        </p:txBody>
      </p:sp>
    </p:spTree>
    <p:extLst>
      <p:ext uri="{BB962C8B-B14F-4D97-AF65-F5344CB8AC3E}">
        <p14:creationId xmlns:p14="http://schemas.microsoft.com/office/powerpoint/2010/main" val="1710270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3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Mini </a:t>
            </a:r>
            <a:r>
              <a:rPr lang="en-US" dirty="0" err="1" smtClean="0">
                <a:latin typeface="Merriweather" panose="00000500000000000000" pitchFamily="2" charset="0"/>
              </a:rPr>
              <a:t>Mensches</a:t>
            </a:r>
            <a:r>
              <a:rPr lang="en-US" dirty="0" smtClean="0">
                <a:latin typeface="Merriweather" panose="00000500000000000000" pitchFamily="2" charset="0"/>
              </a:rPr>
              <a:t/>
            </a:r>
            <a:br>
              <a:rPr lang="en-US" dirty="0" smtClean="0">
                <a:latin typeface="Merriweather" panose="00000500000000000000" pitchFamily="2" charset="0"/>
              </a:rPr>
            </a:br>
            <a:r>
              <a:rPr lang="en-US" sz="4800" dirty="0" smtClean="0">
                <a:latin typeface="Merriweather" panose="00000500000000000000" pitchFamily="2" charset="0"/>
              </a:rPr>
              <a:t>Purim with Our Youngest Friends</a:t>
            </a:r>
            <a:endParaRPr lang="en-US" sz="4800" dirty="0">
              <a:latin typeface="Merriweather" panose="00000500000000000000" pitchFamily="2" charset="0"/>
            </a:endParaRPr>
          </a:p>
        </p:txBody>
      </p:sp>
    </p:spTree>
    <p:extLst>
      <p:ext uri="{BB962C8B-B14F-4D97-AF65-F5344CB8AC3E}">
        <p14:creationId xmlns:p14="http://schemas.microsoft.com/office/powerpoint/2010/main" val="3913802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76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3854450" y="2479675"/>
            <a:ext cx="4481513" cy="3360738"/>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Date Night</a:t>
            </a:r>
            <a:br>
              <a:rPr lang="en-US" dirty="0" smtClean="0">
                <a:latin typeface="Merriweather" panose="00000500000000000000" pitchFamily="2" charset="0"/>
              </a:rPr>
            </a:br>
            <a:r>
              <a:rPr lang="en-US" sz="4800" dirty="0" smtClean="0">
                <a:latin typeface="Merriweather" panose="00000500000000000000" pitchFamily="2" charset="0"/>
              </a:rPr>
              <a:t>Monthly Weekend Fun</a:t>
            </a:r>
            <a:endParaRPr lang="en-US" sz="4800" dirty="0">
              <a:latin typeface="Merriweather" panose="00000500000000000000" pitchFamily="2" charset="0"/>
            </a:endParaRPr>
          </a:p>
        </p:txBody>
      </p:sp>
    </p:spTree>
    <p:extLst>
      <p:ext uri="{BB962C8B-B14F-4D97-AF65-F5344CB8AC3E}">
        <p14:creationId xmlns:p14="http://schemas.microsoft.com/office/powerpoint/2010/main" val="2298112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9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Date Night</a:t>
            </a:r>
            <a:br>
              <a:rPr lang="en-US" dirty="0" smtClean="0">
                <a:latin typeface="Merriweather" panose="00000500000000000000" pitchFamily="2" charset="0"/>
              </a:rPr>
            </a:br>
            <a:r>
              <a:rPr lang="en-US" sz="4800" dirty="0" smtClean="0">
                <a:latin typeface="Merriweather" panose="00000500000000000000" pitchFamily="2" charset="0"/>
              </a:rPr>
              <a:t>Monthly Weekend Fun</a:t>
            </a:r>
            <a:endParaRPr lang="en-US" sz="4800" dirty="0">
              <a:latin typeface="Merriweather" panose="00000500000000000000" pitchFamily="2" charset="0"/>
            </a:endParaRPr>
          </a:p>
        </p:txBody>
      </p:sp>
    </p:spTree>
    <p:extLst>
      <p:ext uri="{BB962C8B-B14F-4D97-AF65-F5344CB8AC3E}">
        <p14:creationId xmlns:p14="http://schemas.microsoft.com/office/powerpoint/2010/main" val="1721275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9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6"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Date Night</a:t>
            </a:r>
            <a:br>
              <a:rPr lang="en-US" dirty="0" smtClean="0">
                <a:latin typeface="Merriweather" panose="00000500000000000000" pitchFamily="2" charset="0"/>
              </a:rPr>
            </a:br>
            <a:r>
              <a:rPr lang="en-US" sz="4800" dirty="0" smtClean="0">
                <a:latin typeface="Merriweather" panose="00000500000000000000" pitchFamily="2" charset="0"/>
              </a:rPr>
              <a:t>Monthly Weekend Fun</a:t>
            </a:r>
            <a:endParaRPr lang="en-US" sz="4800" dirty="0">
              <a:latin typeface="Merriweather" panose="00000500000000000000" pitchFamily="2" charset="0"/>
            </a:endParaRPr>
          </a:p>
        </p:txBody>
      </p:sp>
    </p:spTree>
    <p:extLst>
      <p:ext uri="{BB962C8B-B14F-4D97-AF65-F5344CB8AC3E}">
        <p14:creationId xmlns:p14="http://schemas.microsoft.com/office/powerpoint/2010/main" val="1280383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7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Date Night</a:t>
            </a:r>
            <a:br>
              <a:rPr lang="en-US" dirty="0" smtClean="0">
                <a:latin typeface="Merriweather" panose="00000500000000000000" pitchFamily="2" charset="0"/>
              </a:rPr>
            </a:br>
            <a:r>
              <a:rPr lang="en-US" sz="4800" dirty="0" smtClean="0">
                <a:latin typeface="Merriweather" panose="00000500000000000000" pitchFamily="2" charset="0"/>
              </a:rPr>
              <a:t>Monthly Weekend Fun</a:t>
            </a:r>
            <a:endParaRPr lang="en-US" sz="4800" dirty="0">
              <a:latin typeface="Merriweather" panose="00000500000000000000" pitchFamily="2" charset="0"/>
            </a:endParaRPr>
          </a:p>
        </p:txBody>
      </p:sp>
    </p:spTree>
    <p:extLst>
      <p:ext uri="{BB962C8B-B14F-4D97-AF65-F5344CB8AC3E}">
        <p14:creationId xmlns:p14="http://schemas.microsoft.com/office/powerpoint/2010/main" val="3810628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99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Date Night</a:t>
            </a:r>
            <a:br>
              <a:rPr lang="en-US" dirty="0" smtClean="0">
                <a:latin typeface="Merriweather" panose="00000500000000000000" pitchFamily="2" charset="0"/>
              </a:rPr>
            </a:br>
            <a:r>
              <a:rPr lang="en-US" sz="4800" dirty="0" smtClean="0">
                <a:latin typeface="Merriweather" panose="00000500000000000000" pitchFamily="2" charset="0"/>
              </a:rPr>
              <a:t>Monthly Weekend Fun</a:t>
            </a:r>
            <a:endParaRPr lang="en-US" sz="4800" dirty="0">
              <a:latin typeface="Merriweather" panose="00000500000000000000" pitchFamily="2" charset="0"/>
            </a:endParaRPr>
          </a:p>
        </p:txBody>
      </p:sp>
    </p:spTree>
    <p:extLst>
      <p:ext uri="{BB962C8B-B14F-4D97-AF65-F5344CB8AC3E}">
        <p14:creationId xmlns:p14="http://schemas.microsoft.com/office/powerpoint/2010/main" val="202040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35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Religious School</a:t>
            </a:r>
            <a:br>
              <a:rPr lang="en-US" dirty="0" smtClean="0">
                <a:latin typeface="Merriweather" panose="00000500000000000000" pitchFamily="2" charset="0"/>
              </a:rPr>
            </a:br>
            <a:r>
              <a:rPr lang="en-US" sz="4800" dirty="0" smtClean="0">
                <a:latin typeface="Merriweather" panose="00000500000000000000" pitchFamily="2" charset="0"/>
              </a:rPr>
              <a:t>Teen L.A. Social Action Trip </a:t>
            </a:r>
            <a:endParaRPr lang="en-US" sz="4800" dirty="0">
              <a:latin typeface="Merriweather" panose="00000500000000000000" pitchFamily="2" charset="0"/>
            </a:endParaRPr>
          </a:p>
        </p:txBody>
      </p:sp>
    </p:spTree>
    <p:extLst>
      <p:ext uri="{BB962C8B-B14F-4D97-AF65-F5344CB8AC3E}">
        <p14:creationId xmlns:p14="http://schemas.microsoft.com/office/powerpoint/2010/main" val="3762762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80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Religious School</a:t>
            </a:r>
            <a:br>
              <a:rPr lang="en-US" dirty="0" smtClean="0">
                <a:latin typeface="Merriweather" panose="00000500000000000000" pitchFamily="2" charset="0"/>
              </a:rPr>
            </a:br>
            <a:r>
              <a:rPr lang="en-US" sz="4800" dirty="0" smtClean="0">
                <a:latin typeface="Merriweather" panose="00000500000000000000" pitchFamily="2" charset="0"/>
              </a:rPr>
              <a:t>Teen L.A. Social Action Trip </a:t>
            </a:r>
            <a:endParaRPr lang="en-US" sz="4800" dirty="0">
              <a:latin typeface="Merriweather" panose="00000500000000000000" pitchFamily="2" charset="0"/>
            </a:endParaRPr>
          </a:p>
        </p:txBody>
      </p:sp>
    </p:spTree>
    <p:extLst>
      <p:ext uri="{BB962C8B-B14F-4D97-AF65-F5344CB8AC3E}">
        <p14:creationId xmlns:p14="http://schemas.microsoft.com/office/powerpoint/2010/main" val="3454805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34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High Holidays</a:t>
            </a:r>
            <a:br>
              <a:rPr lang="en-US" dirty="0" smtClean="0">
                <a:latin typeface="Merriweather" panose="00000500000000000000" pitchFamily="2" charset="0"/>
              </a:rPr>
            </a:br>
            <a:r>
              <a:rPr lang="en-US" sz="4800" dirty="0" smtClean="0">
                <a:latin typeface="Merriweather" panose="00000500000000000000" pitchFamily="2" charset="0"/>
              </a:rPr>
              <a:t>Blowing the Shofar at </a:t>
            </a:r>
            <a:r>
              <a:rPr lang="en-US" sz="4800" dirty="0" err="1" smtClean="0">
                <a:latin typeface="Merriweather" panose="00000500000000000000" pitchFamily="2" charset="0"/>
              </a:rPr>
              <a:t>Tashlich</a:t>
            </a:r>
            <a:endParaRPr lang="en-US" sz="4800" dirty="0">
              <a:latin typeface="Merriweather" panose="00000500000000000000" pitchFamily="2" charset="0"/>
            </a:endParaRPr>
          </a:p>
        </p:txBody>
      </p:sp>
    </p:spTree>
    <p:extLst>
      <p:ext uri="{BB962C8B-B14F-4D97-AF65-F5344CB8AC3E}">
        <p14:creationId xmlns:p14="http://schemas.microsoft.com/office/powerpoint/2010/main" val="836291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0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Religious School</a:t>
            </a:r>
            <a:br>
              <a:rPr lang="en-US" dirty="0" smtClean="0">
                <a:latin typeface="Merriweather" panose="00000500000000000000" pitchFamily="2" charset="0"/>
              </a:rPr>
            </a:br>
            <a:r>
              <a:rPr lang="en-US" sz="4800" dirty="0" smtClean="0">
                <a:latin typeface="Merriweather" panose="00000500000000000000" pitchFamily="2" charset="0"/>
              </a:rPr>
              <a:t>Teen L.A. Social Action Trip </a:t>
            </a:r>
            <a:endParaRPr lang="en-US" sz="4800" dirty="0">
              <a:latin typeface="Merriweather" panose="00000500000000000000" pitchFamily="2" charset="0"/>
            </a:endParaRPr>
          </a:p>
        </p:txBody>
      </p:sp>
    </p:spTree>
    <p:extLst>
      <p:ext uri="{BB962C8B-B14F-4D97-AF65-F5344CB8AC3E}">
        <p14:creationId xmlns:p14="http://schemas.microsoft.com/office/powerpoint/2010/main" val="418002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69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Religious School</a:t>
            </a:r>
            <a:br>
              <a:rPr lang="en-US" dirty="0" smtClean="0">
                <a:latin typeface="Merriweather" panose="00000500000000000000" pitchFamily="2" charset="0"/>
              </a:rPr>
            </a:br>
            <a:r>
              <a:rPr lang="en-US" sz="4800" dirty="0" smtClean="0">
                <a:latin typeface="Merriweather" panose="00000500000000000000" pitchFamily="2" charset="0"/>
              </a:rPr>
              <a:t>Teen Civil Rights Trip </a:t>
            </a:r>
            <a:endParaRPr lang="en-US" sz="4800" dirty="0">
              <a:latin typeface="Merriweather" panose="00000500000000000000" pitchFamily="2" charset="0"/>
            </a:endParaRPr>
          </a:p>
        </p:txBody>
      </p:sp>
      <p:sp>
        <p:nvSpPr>
          <p:cNvPr id="6" name="Title 2"/>
          <p:cNvSpPr txBox="1">
            <a:spLocks/>
          </p:cNvSpPr>
          <p:nvPr/>
        </p:nvSpPr>
        <p:spPr>
          <a:xfrm>
            <a:off x="0" y="6252369"/>
            <a:ext cx="12192000" cy="68183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2400" dirty="0" smtClean="0">
                <a:latin typeface="Merriweather" panose="00000500000000000000" pitchFamily="2" charset="0"/>
              </a:rPr>
              <a:t>With thanks to the Roscoe and Debra Nelson Youth Fund </a:t>
            </a:r>
            <a:endParaRPr lang="en-US" sz="2000" dirty="0">
              <a:latin typeface="Merriweather" panose="00000500000000000000" pitchFamily="2" charset="0"/>
            </a:endParaRPr>
          </a:p>
        </p:txBody>
      </p:sp>
    </p:spTree>
    <p:extLst>
      <p:ext uri="{BB962C8B-B14F-4D97-AF65-F5344CB8AC3E}">
        <p14:creationId xmlns:p14="http://schemas.microsoft.com/office/powerpoint/2010/main" val="171227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athleen Voboril Pre K Class Zoom-with giraff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414838" y="1919288"/>
            <a:ext cx="3360737"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Religious School</a:t>
            </a:r>
            <a:br>
              <a:rPr lang="en-US" dirty="0" smtClean="0">
                <a:latin typeface="Merriweather" panose="00000500000000000000" pitchFamily="2" charset="0"/>
              </a:rPr>
            </a:br>
            <a:r>
              <a:rPr lang="en-US" sz="4800" dirty="0" smtClean="0">
                <a:latin typeface="Merriweather" panose="00000500000000000000" pitchFamily="2" charset="0"/>
              </a:rPr>
              <a:t>Learning from Home</a:t>
            </a:r>
            <a:endParaRPr lang="en-US" sz="4800" dirty="0">
              <a:latin typeface="Merriweather" panose="00000500000000000000" pitchFamily="2" charset="0"/>
            </a:endParaRPr>
          </a:p>
        </p:txBody>
      </p:sp>
    </p:spTree>
    <p:extLst>
      <p:ext uri="{BB962C8B-B14F-4D97-AF65-F5344CB8AC3E}">
        <p14:creationId xmlns:p14="http://schemas.microsoft.com/office/powerpoint/2010/main" val="169118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74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7"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Youth Programming</a:t>
            </a:r>
            <a:br>
              <a:rPr lang="en-US" dirty="0" smtClean="0">
                <a:latin typeface="Merriweather" panose="00000500000000000000" pitchFamily="2" charset="0"/>
              </a:rPr>
            </a:br>
            <a:r>
              <a:rPr lang="en-US" sz="4800" dirty="0" smtClean="0">
                <a:latin typeface="Merriweather" panose="00000500000000000000" pitchFamily="2" charset="0"/>
              </a:rPr>
              <a:t>Laser Tag with </a:t>
            </a:r>
            <a:r>
              <a:rPr lang="en-US" sz="4800" dirty="0" err="1" smtClean="0">
                <a:latin typeface="Merriweather" panose="00000500000000000000" pitchFamily="2" charset="0"/>
              </a:rPr>
              <a:t>Dor</a:t>
            </a:r>
            <a:r>
              <a:rPr lang="en-US" sz="4800" dirty="0" smtClean="0">
                <a:latin typeface="Merriweather" panose="00000500000000000000" pitchFamily="2" charset="0"/>
              </a:rPr>
              <a:t> </a:t>
            </a:r>
            <a:r>
              <a:rPr lang="en-US" sz="4800" dirty="0" err="1" smtClean="0">
                <a:latin typeface="Merriweather" panose="00000500000000000000" pitchFamily="2" charset="0"/>
              </a:rPr>
              <a:t>Chadash</a:t>
            </a:r>
            <a:endParaRPr lang="en-US" sz="4800" dirty="0">
              <a:latin typeface="Merriweather" panose="00000500000000000000" pitchFamily="2" charset="0"/>
            </a:endParaRPr>
          </a:p>
        </p:txBody>
      </p:sp>
    </p:spTree>
    <p:extLst>
      <p:ext uri="{BB962C8B-B14F-4D97-AF65-F5344CB8AC3E}">
        <p14:creationId xmlns:p14="http://schemas.microsoft.com/office/powerpoint/2010/main" val="235581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1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Youth Programming</a:t>
            </a:r>
            <a:br>
              <a:rPr lang="en-US" dirty="0" smtClean="0">
                <a:latin typeface="Merriweather" panose="00000500000000000000" pitchFamily="2" charset="0"/>
              </a:rPr>
            </a:br>
            <a:r>
              <a:rPr lang="en-US" sz="4800" dirty="0" smtClean="0">
                <a:latin typeface="Merriweather" panose="00000500000000000000" pitchFamily="2" charset="0"/>
              </a:rPr>
              <a:t>Laser Tag with </a:t>
            </a:r>
            <a:r>
              <a:rPr lang="en-US" sz="4800" dirty="0" err="1" smtClean="0">
                <a:latin typeface="Merriweather" panose="00000500000000000000" pitchFamily="2" charset="0"/>
              </a:rPr>
              <a:t>Dor</a:t>
            </a:r>
            <a:r>
              <a:rPr lang="en-US" sz="4800" dirty="0" smtClean="0">
                <a:latin typeface="Merriweather" panose="00000500000000000000" pitchFamily="2" charset="0"/>
              </a:rPr>
              <a:t> </a:t>
            </a:r>
            <a:r>
              <a:rPr lang="en-US" sz="4800" dirty="0" err="1" smtClean="0">
                <a:latin typeface="Merriweather" panose="00000500000000000000" pitchFamily="2" charset="0"/>
              </a:rPr>
              <a:t>Chadash</a:t>
            </a:r>
            <a:endParaRPr lang="en-US" sz="4800" dirty="0">
              <a:latin typeface="Merriweather" panose="00000500000000000000" pitchFamily="2" charset="0"/>
            </a:endParaRPr>
          </a:p>
        </p:txBody>
      </p:sp>
    </p:spTree>
    <p:extLst>
      <p:ext uri="{BB962C8B-B14F-4D97-AF65-F5344CB8AC3E}">
        <p14:creationId xmlns:p14="http://schemas.microsoft.com/office/powerpoint/2010/main" val="2290107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5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Youth Programming</a:t>
            </a:r>
            <a:br>
              <a:rPr lang="en-US" dirty="0" smtClean="0">
                <a:latin typeface="Merriweather" panose="00000500000000000000" pitchFamily="2" charset="0"/>
              </a:rPr>
            </a:br>
            <a:r>
              <a:rPr lang="en-US" sz="4800" dirty="0" smtClean="0">
                <a:latin typeface="Merriweather" panose="00000500000000000000" pitchFamily="2" charset="0"/>
              </a:rPr>
              <a:t>Laser Tag with </a:t>
            </a:r>
            <a:r>
              <a:rPr lang="en-US" sz="4800" dirty="0" err="1" smtClean="0">
                <a:latin typeface="Merriweather" panose="00000500000000000000" pitchFamily="2" charset="0"/>
              </a:rPr>
              <a:t>Dor</a:t>
            </a:r>
            <a:r>
              <a:rPr lang="en-US" sz="4800" dirty="0" smtClean="0">
                <a:latin typeface="Merriweather" panose="00000500000000000000" pitchFamily="2" charset="0"/>
              </a:rPr>
              <a:t> </a:t>
            </a:r>
            <a:r>
              <a:rPr lang="en-US" sz="4800" dirty="0" err="1" smtClean="0">
                <a:latin typeface="Merriweather" panose="00000500000000000000" pitchFamily="2" charset="0"/>
              </a:rPr>
              <a:t>Chadash</a:t>
            </a:r>
            <a:endParaRPr lang="en-US" sz="4800" dirty="0">
              <a:latin typeface="Merriweather" panose="00000500000000000000" pitchFamily="2" charset="0"/>
            </a:endParaRPr>
          </a:p>
        </p:txBody>
      </p:sp>
    </p:spTree>
    <p:extLst>
      <p:ext uri="{BB962C8B-B14F-4D97-AF65-F5344CB8AC3E}">
        <p14:creationId xmlns:p14="http://schemas.microsoft.com/office/powerpoint/2010/main" val="152707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1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0800000">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Youth Programming</a:t>
            </a:r>
            <a:br>
              <a:rPr lang="en-US" dirty="0" smtClean="0">
                <a:latin typeface="Merriweather" panose="00000500000000000000" pitchFamily="2" charset="0"/>
              </a:rPr>
            </a:br>
            <a:r>
              <a:rPr lang="en-US" sz="4800" dirty="0" smtClean="0">
                <a:latin typeface="Merriweather" panose="00000500000000000000" pitchFamily="2" charset="0"/>
              </a:rPr>
              <a:t>Laser Tag with </a:t>
            </a:r>
            <a:r>
              <a:rPr lang="en-US" sz="4800" dirty="0" err="1" smtClean="0">
                <a:latin typeface="Merriweather" panose="00000500000000000000" pitchFamily="2" charset="0"/>
              </a:rPr>
              <a:t>Dor</a:t>
            </a:r>
            <a:r>
              <a:rPr lang="en-US" sz="4800" dirty="0" smtClean="0">
                <a:latin typeface="Merriweather" panose="00000500000000000000" pitchFamily="2" charset="0"/>
              </a:rPr>
              <a:t> </a:t>
            </a:r>
            <a:r>
              <a:rPr lang="en-US" sz="4800" dirty="0" err="1" smtClean="0">
                <a:latin typeface="Merriweather" panose="00000500000000000000" pitchFamily="2" charset="0"/>
              </a:rPr>
              <a:t>Chadash</a:t>
            </a:r>
            <a:endParaRPr lang="en-US" sz="4800" dirty="0">
              <a:latin typeface="Merriweather" panose="00000500000000000000" pitchFamily="2" charset="0"/>
            </a:endParaRPr>
          </a:p>
        </p:txBody>
      </p:sp>
    </p:spTree>
    <p:extLst>
      <p:ext uri="{BB962C8B-B14F-4D97-AF65-F5344CB8AC3E}">
        <p14:creationId xmlns:p14="http://schemas.microsoft.com/office/powerpoint/2010/main" val="3137855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BI_Purim2020_Oy-klahoma-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302125" y="1919288"/>
            <a:ext cx="35861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Oy-</a:t>
            </a:r>
            <a:r>
              <a:rPr lang="en-US" dirty="0" err="1" smtClean="0">
                <a:latin typeface="Merriweather" panose="00000500000000000000" pitchFamily="2" charset="0"/>
              </a:rPr>
              <a:t>Klahoma</a:t>
            </a:r>
            <a:r>
              <a:rPr lang="en-US" dirty="0" smtClean="0">
                <a:latin typeface="Merriweather" panose="00000500000000000000" pitchFamily="2" charset="0"/>
              </a:rPr>
              <a:t>!</a:t>
            </a:r>
            <a:br>
              <a:rPr lang="en-US" dirty="0" smtClean="0">
                <a:latin typeface="Merriweather" panose="00000500000000000000" pitchFamily="2" charset="0"/>
              </a:rPr>
            </a:br>
            <a:r>
              <a:rPr lang="en-US" sz="4800" dirty="0" smtClean="0">
                <a:latin typeface="Merriweather" panose="00000500000000000000" pitchFamily="2" charset="0"/>
              </a:rPr>
              <a:t>The Purim </a:t>
            </a:r>
            <a:r>
              <a:rPr lang="en-US" sz="4800" dirty="0" err="1" smtClean="0">
                <a:latin typeface="Merriweather" panose="00000500000000000000" pitchFamily="2" charset="0"/>
              </a:rPr>
              <a:t>Shpiel</a:t>
            </a:r>
            <a:endParaRPr lang="en-US" sz="4800" dirty="0">
              <a:latin typeface="Merriweather" panose="00000500000000000000" pitchFamily="2" charset="0"/>
            </a:endParaRPr>
          </a:p>
        </p:txBody>
      </p:sp>
    </p:spTree>
    <p:extLst>
      <p:ext uri="{BB962C8B-B14F-4D97-AF65-F5344CB8AC3E}">
        <p14:creationId xmlns:p14="http://schemas.microsoft.com/office/powerpoint/2010/main" val="340053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Oy-</a:t>
            </a:r>
            <a:r>
              <a:rPr lang="en-US" dirty="0" err="1" smtClean="0">
                <a:latin typeface="Merriweather" panose="00000500000000000000" pitchFamily="2" charset="0"/>
              </a:rPr>
              <a:t>Klahoma</a:t>
            </a:r>
            <a:r>
              <a:rPr lang="en-US" dirty="0" smtClean="0">
                <a:latin typeface="Merriweather" panose="00000500000000000000" pitchFamily="2" charset="0"/>
              </a:rPr>
              <a:t>!</a:t>
            </a:r>
            <a:br>
              <a:rPr lang="en-US" dirty="0" smtClean="0">
                <a:latin typeface="Merriweather" panose="00000500000000000000" pitchFamily="2" charset="0"/>
              </a:rPr>
            </a:br>
            <a:r>
              <a:rPr lang="en-US" sz="4800" dirty="0" smtClean="0">
                <a:latin typeface="Merriweather" panose="00000500000000000000" pitchFamily="2" charset="0"/>
              </a:rPr>
              <a:t>The Purim </a:t>
            </a:r>
            <a:r>
              <a:rPr lang="en-US" sz="4800" dirty="0" err="1" smtClean="0">
                <a:latin typeface="Merriweather" panose="00000500000000000000" pitchFamily="2" charset="0"/>
              </a:rPr>
              <a:t>Shpiel</a:t>
            </a:r>
            <a:endParaRPr lang="en-US" sz="4800" dirty="0">
              <a:latin typeface="Merriweather" panose="00000500000000000000" pitchFamily="2" charset="0"/>
            </a:endParaRPr>
          </a:p>
        </p:txBody>
      </p:sp>
      <p:pic>
        <p:nvPicPr>
          <p:cNvPr id="4" name="Picture 3" descr="CBI_Purim2020_Oy-klahoma-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94063" y="1919288"/>
            <a:ext cx="5602287" cy="44815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21434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BI_Purim2020_Oy-klahoma-3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302125" y="1919288"/>
            <a:ext cx="35861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Oy-</a:t>
            </a:r>
            <a:r>
              <a:rPr lang="en-US" dirty="0" err="1" smtClean="0">
                <a:latin typeface="Merriweather" panose="00000500000000000000" pitchFamily="2" charset="0"/>
              </a:rPr>
              <a:t>Klahoma</a:t>
            </a:r>
            <a:r>
              <a:rPr lang="en-US" dirty="0" smtClean="0">
                <a:latin typeface="Merriweather" panose="00000500000000000000" pitchFamily="2" charset="0"/>
              </a:rPr>
              <a:t>!</a:t>
            </a:r>
            <a:br>
              <a:rPr lang="en-US" dirty="0" smtClean="0">
                <a:latin typeface="Merriweather" panose="00000500000000000000" pitchFamily="2" charset="0"/>
              </a:rPr>
            </a:br>
            <a:r>
              <a:rPr lang="en-US" sz="4800" dirty="0" smtClean="0">
                <a:latin typeface="Merriweather" panose="00000500000000000000" pitchFamily="2" charset="0"/>
              </a:rPr>
              <a:t>The Purim </a:t>
            </a:r>
            <a:r>
              <a:rPr lang="en-US" sz="4800" dirty="0" err="1" smtClean="0">
                <a:latin typeface="Merriweather" panose="00000500000000000000" pitchFamily="2" charset="0"/>
              </a:rPr>
              <a:t>Shpiel</a:t>
            </a:r>
            <a:endParaRPr lang="en-US" sz="4800" dirty="0">
              <a:latin typeface="Merriweather" panose="00000500000000000000" pitchFamily="2" charset="0"/>
            </a:endParaRPr>
          </a:p>
        </p:txBody>
      </p:sp>
    </p:spTree>
    <p:extLst>
      <p:ext uri="{BB962C8B-B14F-4D97-AF65-F5344CB8AC3E}">
        <p14:creationId xmlns:p14="http://schemas.microsoft.com/office/powerpoint/2010/main" val="1405169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1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6"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Sisterhood Shabbat</a:t>
            </a:r>
            <a:br>
              <a:rPr lang="en-US" dirty="0" smtClean="0">
                <a:latin typeface="Merriweather" panose="00000500000000000000" pitchFamily="2" charset="0"/>
              </a:rPr>
            </a:br>
            <a:r>
              <a:rPr lang="en-US" sz="4800" dirty="0" smtClean="0">
                <a:latin typeface="Merriweather" panose="00000500000000000000" pitchFamily="2" charset="0"/>
              </a:rPr>
              <a:t>Lilah </a:t>
            </a:r>
            <a:r>
              <a:rPr lang="en-US" sz="4800" dirty="0" err="1" smtClean="0">
                <a:latin typeface="Merriweather" panose="00000500000000000000" pitchFamily="2" charset="0"/>
              </a:rPr>
              <a:t>Lavan</a:t>
            </a:r>
            <a:endParaRPr lang="en-US" sz="4800" dirty="0">
              <a:latin typeface="Merriweather" panose="00000500000000000000" pitchFamily="2" charset="0"/>
            </a:endParaRPr>
          </a:p>
        </p:txBody>
      </p:sp>
    </p:spTree>
    <p:extLst>
      <p:ext uri="{BB962C8B-B14F-4D97-AF65-F5344CB8AC3E}">
        <p14:creationId xmlns:p14="http://schemas.microsoft.com/office/powerpoint/2010/main" val="700290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BI_Purim2020_Oy-klahoma-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302125" y="1919288"/>
            <a:ext cx="35861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Oy-</a:t>
            </a:r>
            <a:r>
              <a:rPr lang="en-US" dirty="0" err="1" smtClean="0">
                <a:latin typeface="Merriweather" panose="00000500000000000000" pitchFamily="2" charset="0"/>
              </a:rPr>
              <a:t>Klahoma</a:t>
            </a:r>
            <a:r>
              <a:rPr lang="en-US" dirty="0" smtClean="0">
                <a:latin typeface="Merriweather" panose="00000500000000000000" pitchFamily="2" charset="0"/>
              </a:rPr>
              <a:t>!</a:t>
            </a:r>
            <a:br>
              <a:rPr lang="en-US" dirty="0" smtClean="0">
                <a:latin typeface="Merriweather" panose="00000500000000000000" pitchFamily="2" charset="0"/>
              </a:rPr>
            </a:br>
            <a:r>
              <a:rPr lang="en-US" sz="4800" dirty="0" smtClean="0">
                <a:latin typeface="Merriweather" panose="00000500000000000000" pitchFamily="2" charset="0"/>
              </a:rPr>
              <a:t>The Purim </a:t>
            </a:r>
            <a:r>
              <a:rPr lang="en-US" sz="4800" dirty="0" err="1" smtClean="0">
                <a:latin typeface="Merriweather" panose="00000500000000000000" pitchFamily="2" charset="0"/>
              </a:rPr>
              <a:t>Shpiel</a:t>
            </a:r>
            <a:endParaRPr lang="en-US" sz="4800" dirty="0">
              <a:latin typeface="Merriweather" panose="00000500000000000000" pitchFamily="2" charset="0"/>
            </a:endParaRPr>
          </a:p>
        </p:txBody>
      </p:sp>
    </p:spTree>
    <p:extLst>
      <p:ext uri="{BB962C8B-B14F-4D97-AF65-F5344CB8AC3E}">
        <p14:creationId xmlns:p14="http://schemas.microsoft.com/office/powerpoint/2010/main" val="1189394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BI_Purim2020_Oy-klahoma-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611688" y="1919288"/>
            <a:ext cx="2968625"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Oy-</a:t>
            </a:r>
            <a:r>
              <a:rPr lang="en-US" dirty="0" err="1" smtClean="0">
                <a:latin typeface="Merriweather" panose="00000500000000000000" pitchFamily="2" charset="0"/>
              </a:rPr>
              <a:t>Klahoma</a:t>
            </a:r>
            <a:r>
              <a:rPr lang="en-US" dirty="0" smtClean="0">
                <a:latin typeface="Merriweather" panose="00000500000000000000" pitchFamily="2" charset="0"/>
              </a:rPr>
              <a:t>!</a:t>
            </a:r>
            <a:br>
              <a:rPr lang="en-US" dirty="0" smtClean="0">
                <a:latin typeface="Merriweather" panose="00000500000000000000" pitchFamily="2" charset="0"/>
              </a:rPr>
            </a:br>
            <a:r>
              <a:rPr lang="en-US" sz="4800" dirty="0" smtClean="0">
                <a:latin typeface="Merriweather" panose="00000500000000000000" pitchFamily="2" charset="0"/>
              </a:rPr>
              <a:t>The Purim </a:t>
            </a:r>
            <a:r>
              <a:rPr lang="en-US" sz="4800" dirty="0" err="1" smtClean="0">
                <a:latin typeface="Merriweather" panose="00000500000000000000" pitchFamily="2" charset="0"/>
              </a:rPr>
              <a:t>Shpiel</a:t>
            </a:r>
            <a:endParaRPr lang="en-US" sz="4800" dirty="0">
              <a:latin typeface="Merriweather" panose="00000500000000000000" pitchFamily="2" charset="0"/>
            </a:endParaRPr>
          </a:p>
        </p:txBody>
      </p:sp>
    </p:spTree>
    <p:extLst>
      <p:ext uri="{BB962C8B-B14F-4D97-AF65-F5344CB8AC3E}">
        <p14:creationId xmlns:p14="http://schemas.microsoft.com/office/powerpoint/2010/main" val="150287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Confirmation 2019</a:t>
            </a:r>
            <a:br>
              <a:rPr lang="en-US" dirty="0" smtClean="0">
                <a:latin typeface="Merriweather" panose="00000500000000000000" pitchFamily="2" charset="0"/>
              </a:rPr>
            </a:br>
            <a:r>
              <a:rPr lang="en-US" sz="4800" dirty="0" smtClean="0">
                <a:latin typeface="Merriweather" panose="00000500000000000000" pitchFamily="2" charset="0"/>
              </a:rPr>
              <a:t>Last Year’s 10</a:t>
            </a:r>
            <a:r>
              <a:rPr lang="en-US" sz="4800" baseline="30000" dirty="0" smtClean="0">
                <a:latin typeface="Merriweather" panose="00000500000000000000" pitchFamily="2" charset="0"/>
              </a:rPr>
              <a:t>th</a:t>
            </a:r>
            <a:r>
              <a:rPr lang="en-US" sz="4800" dirty="0" smtClean="0">
                <a:latin typeface="Merriweather" panose="00000500000000000000" pitchFamily="2" charset="0"/>
              </a:rPr>
              <a:t> Grade Class </a:t>
            </a:r>
            <a:endParaRPr lang="en-US" sz="4800" dirty="0">
              <a:latin typeface="Merriweather" panose="00000500000000000000" pitchFamily="2" charset="0"/>
            </a:endParaRPr>
          </a:p>
        </p:txBody>
      </p:sp>
    </p:spTree>
    <p:extLst>
      <p:ext uri="{BB962C8B-B14F-4D97-AF65-F5344CB8AC3E}">
        <p14:creationId xmlns:p14="http://schemas.microsoft.com/office/powerpoint/2010/main" val="811103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998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Graduation 2019</a:t>
            </a:r>
            <a:br>
              <a:rPr lang="en-US" dirty="0" smtClean="0">
                <a:latin typeface="Merriweather" panose="00000500000000000000" pitchFamily="2" charset="0"/>
              </a:rPr>
            </a:br>
            <a:r>
              <a:rPr lang="en-US" sz="4800" dirty="0" smtClean="0">
                <a:latin typeface="Merriweather" panose="00000500000000000000" pitchFamily="2" charset="0"/>
              </a:rPr>
              <a:t>Last Year’s Seniors </a:t>
            </a:r>
            <a:endParaRPr lang="en-US" sz="4800" dirty="0">
              <a:latin typeface="Merriweather" panose="00000500000000000000" pitchFamily="2" charset="0"/>
            </a:endParaRPr>
          </a:p>
        </p:txBody>
      </p:sp>
    </p:spTree>
    <p:extLst>
      <p:ext uri="{BB962C8B-B14F-4D97-AF65-F5344CB8AC3E}">
        <p14:creationId xmlns:p14="http://schemas.microsoft.com/office/powerpoint/2010/main" val="1573739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rgy at TOT"/>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a:t>
            </a:r>
            <a:r>
              <a:rPr lang="en-US" sz="4800" dirty="0">
                <a:latin typeface="Merriweather" panose="00000500000000000000" pitchFamily="2" charset="0"/>
              </a:rPr>
              <a:t>F</a:t>
            </a:r>
            <a:r>
              <a:rPr lang="en-US" sz="4800" dirty="0" smtClean="0">
                <a:latin typeface="Merriweather" panose="00000500000000000000" pitchFamily="2" charset="0"/>
              </a:rPr>
              <a:t>undraiser </a:t>
            </a:r>
            <a:r>
              <a:rPr lang="en-US" sz="4800" dirty="0">
                <a:latin typeface="Merriweather" panose="00000500000000000000" pitchFamily="2" charset="0"/>
              </a:rPr>
              <a:t>R</a:t>
            </a:r>
            <a:r>
              <a:rPr lang="en-US" sz="4800" dirty="0" smtClean="0">
                <a:latin typeface="Merriweather" panose="00000500000000000000" pitchFamily="2" charset="0"/>
              </a:rPr>
              <a:t>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247978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0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a:t>
            </a:r>
            <a:r>
              <a:rPr lang="en-US" sz="4800" dirty="0">
                <a:latin typeface="Merriweather" panose="00000500000000000000" pitchFamily="2" charset="0"/>
              </a:rPr>
              <a:t>Tastiest Fundraiser Returned</a:t>
            </a:r>
          </a:p>
        </p:txBody>
      </p:sp>
    </p:spTree>
    <p:extLst>
      <p:ext uri="{BB962C8B-B14F-4D97-AF65-F5344CB8AC3E}">
        <p14:creationId xmlns:p14="http://schemas.microsoft.com/office/powerpoint/2010/main" val="1796274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0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a:t>
            </a:r>
            <a:r>
              <a:rPr lang="en-US" sz="4800" dirty="0">
                <a:latin typeface="Merriweather" panose="00000500000000000000" pitchFamily="2" charset="0"/>
              </a:rPr>
              <a:t>Tastiest Fundraiser Returned</a:t>
            </a:r>
          </a:p>
        </p:txBody>
      </p:sp>
    </p:spTree>
    <p:extLst>
      <p:ext uri="{BB962C8B-B14F-4D97-AF65-F5344CB8AC3E}">
        <p14:creationId xmlns:p14="http://schemas.microsoft.com/office/powerpoint/2010/main" val="2698709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0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a:t>
            </a:r>
            <a:r>
              <a:rPr lang="en-US" sz="4800" dirty="0">
                <a:latin typeface="Merriweather" panose="00000500000000000000" pitchFamily="2" charset="0"/>
              </a:rPr>
              <a:t>Tastiest Fundraiser Returned</a:t>
            </a:r>
          </a:p>
        </p:txBody>
      </p:sp>
    </p:spTree>
    <p:extLst>
      <p:ext uri="{BB962C8B-B14F-4D97-AF65-F5344CB8AC3E}">
        <p14:creationId xmlns:p14="http://schemas.microsoft.com/office/powerpoint/2010/main" val="832575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0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a:t>
            </a:r>
            <a:r>
              <a:rPr lang="en-US" sz="4800" dirty="0">
                <a:latin typeface="Merriweather" panose="00000500000000000000" pitchFamily="2" charset="0"/>
              </a:rPr>
              <a:t>Tastiest Fundraiser Returned</a:t>
            </a:r>
          </a:p>
        </p:txBody>
      </p:sp>
    </p:spTree>
    <p:extLst>
      <p:ext uri="{BB962C8B-B14F-4D97-AF65-F5344CB8AC3E}">
        <p14:creationId xmlns:p14="http://schemas.microsoft.com/office/powerpoint/2010/main" val="2710728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05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a:t>
            </a:r>
            <a:r>
              <a:rPr lang="en-US" sz="4800" dirty="0">
                <a:latin typeface="Merriweather" panose="00000500000000000000" pitchFamily="2" charset="0"/>
              </a:rPr>
              <a:t>Tastiest Fundraiser Returned</a:t>
            </a:r>
          </a:p>
        </p:txBody>
      </p:sp>
    </p:spTree>
    <p:extLst>
      <p:ext uri="{BB962C8B-B14F-4D97-AF65-F5344CB8AC3E}">
        <p14:creationId xmlns:p14="http://schemas.microsoft.com/office/powerpoint/2010/main" val="3102564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1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Sisterhood Shabbat</a:t>
            </a:r>
            <a:br>
              <a:rPr lang="en-US" dirty="0" smtClean="0">
                <a:latin typeface="Merriweather" panose="00000500000000000000" pitchFamily="2" charset="0"/>
              </a:rPr>
            </a:br>
            <a:r>
              <a:rPr lang="en-US" sz="4800" dirty="0" smtClean="0">
                <a:latin typeface="Merriweather" panose="00000500000000000000" pitchFamily="2" charset="0"/>
              </a:rPr>
              <a:t>Lilah </a:t>
            </a:r>
            <a:r>
              <a:rPr lang="en-US" sz="4800" dirty="0" err="1" smtClean="0">
                <a:latin typeface="Merriweather" panose="00000500000000000000" pitchFamily="2" charset="0"/>
              </a:rPr>
              <a:t>Lavan</a:t>
            </a:r>
            <a:endParaRPr lang="en-US" sz="4800" dirty="0">
              <a:latin typeface="Merriweather" panose="00000500000000000000" pitchFamily="2" charset="0"/>
            </a:endParaRPr>
          </a:p>
        </p:txBody>
      </p:sp>
    </p:spTree>
    <p:extLst>
      <p:ext uri="{BB962C8B-B14F-4D97-AF65-F5344CB8AC3E}">
        <p14:creationId xmlns:p14="http://schemas.microsoft.com/office/powerpoint/2010/main" val="434369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05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602163" y="1919288"/>
            <a:ext cx="2987675"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a:t>
            </a:r>
            <a:r>
              <a:rPr lang="en-US" sz="4800" dirty="0">
                <a:latin typeface="Merriweather" panose="00000500000000000000" pitchFamily="2" charset="0"/>
              </a:rPr>
              <a:t>Tastiest Fundraiser Returned</a:t>
            </a:r>
          </a:p>
        </p:txBody>
      </p:sp>
    </p:spTree>
    <p:extLst>
      <p:ext uri="{BB962C8B-B14F-4D97-AF65-F5344CB8AC3E}">
        <p14:creationId xmlns:p14="http://schemas.microsoft.com/office/powerpoint/2010/main" val="2101609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06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a:t>
            </a:r>
            <a:r>
              <a:rPr lang="en-US" sz="4800" dirty="0">
                <a:latin typeface="Merriweather" panose="00000500000000000000" pitchFamily="2" charset="0"/>
              </a:rPr>
              <a:t>Tastiest Fundraiser Returned</a:t>
            </a:r>
          </a:p>
        </p:txBody>
      </p:sp>
    </p:spTree>
    <p:extLst>
      <p:ext uri="{BB962C8B-B14F-4D97-AF65-F5344CB8AC3E}">
        <p14:creationId xmlns:p14="http://schemas.microsoft.com/office/powerpoint/2010/main" val="3932440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08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Fundraiser </a:t>
            </a:r>
            <a:r>
              <a:rPr lang="en-US" sz="4800" dirty="0">
                <a:latin typeface="Merriweather" panose="00000500000000000000" pitchFamily="2" charset="0"/>
              </a:rPr>
              <a:t>R</a:t>
            </a:r>
            <a:r>
              <a:rPr lang="en-US" sz="4800" dirty="0" smtClean="0">
                <a:latin typeface="Merriweather" panose="00000500000000000000" pitchFamily="2" charset="0"/>
              </a:rPr>
              <a:t>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382852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09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Fundraiser Returned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150874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1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Fundraiser Returned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2753704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17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Fundraiser Returned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3839625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17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Fundraiser Returned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2075479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18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a:t>
            </a:r>
            <a:r>
              <a:rPr lang="en-US" sz="4800" dirty="0">
                <a:latin typeface="Merriweather" panose="00000500000000000000" pitchFamily="2" charset="0"/>
              </a:rPr>
              <a:t>F</a:t>
            </a:r>
            <a:r>
              <a:rPr lang="en-US" sz="4800" dirty="0" smtClean="0">
                <a:latin typeface="Merriweather" panose="00000500000000000000" pitchFamily="2" charset="0"/>
              </a:rPr>
              <a:t>undraiser Returned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1906728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2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a:t>
            </a:r>
            <a:r>
              <a:rPr lang="en-US" sz="4800" dirty="0">
                <a:latin typeface="Merriweather" panose="00000500000000000000" pitchFamily="2" charset="0"/>
              </a:rPr>
              <a:t>F</a:t>
            </a:r>
            <a:r>
              <a:rPr lang="en-US" sz="4800" dirty="0" smtClean="0">
                <a:latin typeface="Merriweather" panose="00000500000000000000" pitchFamily="2" charset="0"/>
              </a:rPr>
              <a:t>undraiser </a:t>
            </a:r>
            <a:r>
              <a:rPr lang="en-US" sz="4800" dirty="0">
                <a:latin typeface="Merriweather" panose="00000500000000000000" pitchFamily="2" charset="0"/>
              </a:rPr>
              <a:t>R</a:t>
            </a:r>
            <a:r>
              <a:rPr lang="en-US" sz="4800" dirty="0" smtClean="0">
                <a:latin typeface="Merriweather" panose="00000500000000000000" pitchFamily="2" charset="0"/>
              </a:rPr>
              <a:t>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3979505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2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a:t>
            </a:r>
            <a:r>
              <a:rPr lang="en-US" sz="4800" dirty="0">
                <a:latin typeface="Merriweather" panose="00000500000000000000" pitchFamily="2" charset="0"/>
              </a:rPr>
              <a:t>F</a:t>
            </a:r>
            <a:r>
              <a:rPr lang="en-US" sz="4800" dirty="0" smtClean="0">
                <a:latin typeface="Merriweather" panose="00000500000000000000" pitchFamily="2" charset="0"/>
              </a:rPr>
              <a:t>undraiser </a:t>
            </a:r>
            <a:r>
              <a:rPr lang="en-US" sz="4800" dirty="0">
                <a:latin typeface="Merriweather" panose="00000500000000000000" pitchFamily="2" charset="0"/>
              </a:rPr>
              <a:t>R</a:t>
            </a:r>
            <a:r>
              <a:rPr lang="en-US" sz="4800" dirty="0" smtClean="0">
                <a:latin typeface="Merriweather" panose="00000500000000000000" pitchFamily="2" charset="0"/>
              </a:rPr>
              <a:t>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479257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00117-CBI_MLK_Shabbat-Bilow-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302125" y="1919288"/>
            <a:ext cx="35861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a:xfrm>
            <a:off x="1" y="365125"/>
            <a:ext cx="12079704" cy="1325563"/>
          </a:xfrm>
        </p:spPr>
        <p:txBody>
          <a:bodyPr>
            <a:normAutofit fontScale="90000"/>
          </a:bodyPr>
          <a:lstStyle/>
          <a:p>
            <a:pPr algn="ctr"/>
            <a:r>
              <a:rPr lang="en-US" dirty="0" smtClean="0">
                <a:latin typeface="Merriweather" panose="00000500000000000000" pitchFamily="2" charset="0"/>
              </a:rPr>
              <a:t>MLK Shabbat</a:t>
            </a:r>
            <a:br>
              <a:rPr lang="en-US" dirty="0" smtClean="0">
                <a:latin typeface="Merriweather" panose="00000500000000000000" pitchFamily="2" charset="0"/>
              </a:rPr>
            </a:br>
            <a:r>
              <a:rPr lang="en-US" sz="4800" dirty="0" smtClean="0">
                <a:latin typeface="Merriweather" panose="00000500000000000000" pitchFamily="2" charset="0"/>
              </a:rPr>
              <a:t>with Guest Speaker Rev. Dr</a:t>
            </a:r>
            <a:r>
              <a:rPr lang="en-US" sz="4800" dirty="0">
                <a:latin typeface="Merriweather" panose="00000500000000000000" pitchFamily="2" charset="0"/>
              </a:rPr>
              <a:t>.</a:t>
            </a:r>
            <a:r>
              <a:rPr lang="en-US" sz="4800" dirty="0" smtClean="0">
                <a:latin typeface="Merriweather" panose="00000500000000000000" pitchFamily="2" charset="0"/>
              </a:rPr>
              <a:t> T. Allen Bethel</a:t>
            </a:r>
            <a:endParaRPr lang="en-US" sz="4800" dirty="0">
              <a:latin typeface="Merriweather" panose="00000500000000000000" pitchFamily="2" charset="0"/>
            </a:endParaRPr>
          </a:p>
        </p:txBody>
      </p:sp>
    </p:spTree>
    <p:extLst>
      <p:ext uri="{BB962C8B-B14F-4D97-AF65-F5344CB8AC3E}">
        <p14:creationId xmlns:p14="http://schemas.microsoft.com/office/powerpoint/2010/main" val="472072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24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a:t>
            </a:r>
            <a:r>
              <a:rPr lang="en-US" sz="4800" dirty="0">
                <a:latin typeface="Merriweather" panose="00000500000000000000" pitchFamily="2" charset="0"/>
              </a:rPr>
              <a:t>F</a:t>
            </a:r>
            <a:r>
              <a:rPr lang="en-US" sz="4800" dirty="0" smtClean="0">
                <a:latin typeface="Merriweather" panose="00000500000000000000" pitchFamily="2" charset="0"/>
              </a:rPr>
              <a:t>undraiser </a:t>
            </a:r>
            <a:r>
              <a:rPr lang="en-US" sz="4800" dirty="0">
                <a:latin typeface="Merriweather" panose="00000500000000000000" pitchFamily="2" charset="0"/>
              </a:rPr>
              <a:t>R</a:t>
            </a:r>
            <a:r>
              <a:rPr lang="en-US" sz="4800" dirty="0" smtClean="0">
                <a:latin typeface="Merriweather" panose="00000500000000000000" pitchFamily="2" charset="0"/>
              </a:rPr>
              <a:t>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1080420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22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a:t>
            </a:r>
            <a:r>
              <a:rPr lang="en-US" sz="4800" dirty="0">
                <a:latin typeface="Merriweather" panose="00000500000000000000" pitchFamily="2" charset="0"/>
              </a:rPr>
              <a:t>F</a:t>
            </a:r>
            <a:r>
              <a:rPr lang="en-US" sz="4800" dirty="0" smtClean="0">
                <a:latin typeface="Merriweather" panose="00000500000000000000" pitchFamily="2" charset="0"/>
              </a:rPr>
              <a:t>undraiser </a:t>
            </a:r>
            <a:r>
              <a:rPr lang="en-US" sz="4800" dirty="0">
                <a:latin typeface="Merriweather" panose="00000500000000000000" pitchFamily="2" charset="0"/>
              </a:rPr>
              <a:t>R</a:t>
            </a:r>
            <a:r>
              <a:rPr lang="en-US" sz="4800" dirty="0" smtClean="0">
                <a:latin typeface="Merriweather" panose="00000500000000000000" pitchFamily="2" charset="0"/>
              </a:rPr>
              <a:t>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2651533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2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a:t>
            </a:r>
            <a:r>
              <a:rPr lang="en-US" sz="4800" dirty="0">
                <a:latin typeface="Merriweather" panose="00000500000000000000" pitchFamily="2" charset="0"/>
              </a:rPr>
              <a:t>F</a:t>
            </a:r>
            <a:r>
              <a:rPr lang="en-US" sz="4800" dirty="0" smtClean="0">
                <a:latin typeface="Merriweather" panose="00000500000000000000" pitchFamily="2" charset="0"/>
              </a:rPr>
              <a:t>undraiser </a:t>
            </a:r>
            <a:r>
              <a:rPr lang="en-US" sz="4800" dirty="0">
                <a:latin typeface="Merriweather" panose="00000500000000000000" pitchFamily="2" charset="0"/>
              </a:rPr>
              <a:t>R</a:t>
            </a:r>
            <a:r>
              <a:rPr lang="en-US" sz="4800" dirty="0" smtClean="0">
                <a:latin typeface="Merriweather" panose="00000500000000000000" pitchFamily="2" charset="0"/>
              </a:rPr>
              <a:t>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1674795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2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a:t>
            </a:r>
            <a:r>
              <a:rPr lang="en-US" sz="4800" dirty="0">
                <a:latin typeface="Merriweather" panose="00000500000000000000" pitchFamily="2" charset="0"/>
              </a:rPr>
              <a:t>T</a:t>
            </a:r>
            <a:r>
              <a:rPr lang="en-US" sz="4800" dirty="0" smtClean="0">
                <a:latin typeface="Merriweather" panose="00000500000000000000" pitchFamily="2" charset="0"/>
              </a:rPr>
              <a:t>astiest Fundraiser </a:t>
            </a:r>
            <a:r>
              <a:rPr lang="en-US" sz="4800" dirty="0">
                <a:latin typeface="Merriweather" panose="00000500000000000000" pitchFamily="2" charset="0"/>
              </a:rPr>
              <a:t>R</a:t>
            </a:r>
            <a:r>
              <a:rPr lang="en-US" sz="4800" dirty="0" smtClean="0">
                <a:latin typeface="Merriweather" panose="00000500000000000000" pitchFamily="2" charset="0"/>
              </a:rPr>
              <a:t>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707237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27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Fundraiser Returned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1887364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3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Fundraiser Returned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3515708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29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Fundraiser Returned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4283020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27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a:t>
            </a:r>
            <a:r>
              <a:rPr lang="en-US" sz="4800" dirty="0">
                <a:latin typeface="Merriweather" panose="00000500000000000000" pitchFamily="2" charset="0"/>
              </a:rPr>
              <a:t>F</a:t>
            </a:r>
            <a:r>
              <a:rPr lang="en-US" sz="4800" dirty="0" smtClean="0">
                <a:latin typeface="Merriweather" panose="00000500000000000000" pitchFamily="2" charset="0"/>
              </a:rPr>
              <a:t>undraiser Returned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2189453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2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a:t>
            </a:r>
            <a:r>
              <a:rPr lang="en-US" sz="4800" dirty="0">
                <a:latin typeface="Merriweather" panose="00000500000000000000" pitchFamily="2" charset="0"/>
              </a:rPr>
              <a:t>F</a:t>
            </a:r>
            <a:r>
              <a:rPr lang="en-US" sz="4800" dirty="0" smtClean="0">
                <a:latin typeface="Merriweather" panose="00000500000000000000" pitchFamily="2" charset="0"/>
              </a:rPr>
              <a:t>undraiser </a:t>
            </a:r>
            <a:r>
              <a:rPr lang="en-US" sz="4800" dirty="0">
                <a:latin typeface="Merriweather" panose="00000500000000000000" pitchFamily="2" charset="0"/>
              </a:rPr>
              <a:t>R</a:t>
            </a:r>
            <a:r>
              <a:rPr lang="en-US" sz="4800" dirty="0" smtClean="0">
                <a:latin typeface="Merriweather" panose="00000500000000000000" pitchFamily="2" charset="0"/>
              </a:rPr>
              <a:t>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1539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3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a:t>
            </a:r>
            <a:r>
              <a:rPr lang="en-US" sz="4800" dirty="0">
                <a:latin typeface="Merriweather" panose="00000500000000000000" pitchFamily="2" charset="0"/>
              </a:rPr>
              <a:t>F</a:t>
            </a:r>
            <a:r>
              <a:rPr lang="en-US" sz="4800" dirty="0" smtClean="0">
                <a:latin typeface="Merriweather" panose="00000500000000000000" pitchFamily="2" charset="0"/>
              </a:rPr>
              <a:t>undraiser </a:t>
            </a:r>
            <a:r>
              <a:rPr lang="en-US" sz="4800" dirty="0">
                <a:latin typeface="Merriweather" panose="00000500000000000000" pitchFamily="2" charset="0"/>
              </a:rPr>
              <a:t>R</a:t>
            </a:r>
            <a:r>
              <a:rPr lang="en-US" sz="4800" dirty="0" smtClean="0">
                <a:latin typeface="Merriweather" panose="00000500000000000000" pitchFamily="2" charset="0"/>
              </a:rPr>
              <a:t>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4073689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00117-CBI_MLK_Shabbat-Bilow-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959100" y="1919288"/>
            <a:ext cx="627380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a:xfrm>
            <a:off x="112295" y="365125"/>
            <a:ext cx="12079705" cy="1325563"/>
          </a:xfrm>
        </p:spPr>
        <p:txBody>
          <a:bodyPr>
            <a:normAutofit fontScale="90000"/>
          </a:bodyPr>
          <a:lstStyle/>
          <a:p>
            <a:pPr algn="ctr"/>
            <a:r>
              <a:rPr lang="en-US" dirty="0" smtClean="0">
                <a:latin typeface="Merriweather" panose="00000500000000000000" pitchFamily="2" charset="0"/>
              </a:rPr>
              <a:t>MLK Shabbat</a:t>
            </a:r>
            <a:br>
              <a:rPr lang="en-US" dirty="0" smtClean="0">
                <a:latin typeface="Merriweather" panose="00000500000000000000" pitchFamily="2" charset="0"/>
              </a:rPr>
            </a:br>
            <a:r>
              <a:rPr lang="en-US" sz="4800" dirty="0" smtClean="0">
                <a:latin typeface="Merriweather" panose="00000500000000000000" pitchFamily="2" charset="0"/>
              </a:rPr>
              <a:t>Teen Dinner with State Senator Rob Wagner</a:t>
            </a:r>
            <a:endParaRPr lang="en-US" sz="4800" dirty="0">
              <a:latin typeface="Merriweather" panose="00000500000000000000" pitchFamily="2" charset="0"/>
            </a:endParaRPr>
          </a:p>
        </p:txBody>
      </p:sp>
    </p:spTree>
    <p:extLst>
      <p:ext uri="{BB962C8B-B14F-4D97-AF65-F5344CB8AC3E}">
        <p14:creationId xmlns:p14="http://schemas.microsoft.com/office/powerpoint/2010/main" val="1218747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3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a:t>
            </a:r>
            <a:r>
              <a:rPr lang="en-US" sz="4800" dirty="0">
                <a:latin typeface="Merriweather" panose="00000500000000000000" pitchFamily="2" charset="0"/>
              </a:rPr>
              <a:t>F</a:t>
            </a:r>
            <a:r>
              <a:rPr lang="en-US" sz="4800" dirty="0" smtClean="0">
                <a:latin typeface="Merriweather" panose="00000500000000000000" pitchFamily="2" charset="0"/>
              </a:rPr>
              <a:t>undraiser </a:t>
            </a:r>
            <a:r>
              <a:rPr lang="en-US" sz="4800" dirty="0">
                <a:latin typeface="Merriweather" panose="00000500000000000000" pitchFamily="2" charset="0"/>
              </a:rPr>
              <a:t>R</a:t>
            </a:r>
            <a:r>
              <a:rPr lang="en-US" sz="4800" dirty="0" smtClean="0">
                <a:latin typeface="Merriweather" panose="00000500000000000000" pitchFamily="2" charset="0"/>
              </a:rPr>
              <a:t>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1216136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3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a:t>
            </a:r>
            <a:r>
              <a:rPr lang="en-US" sz="4800" dirty="0">
                <a:latin typeface="Merriweather" panose="00000500000000000000" pitchFamily="2" charset="0"/>
              </a:rPr>
              <a:t>F</a:t>
            </a:r>
            <a:r>
              <a:rPr lang="en-US" sz="4800" dirty="0" smtClean="0">
                <a:latin typeface="Merriweather" panose="00000500000000000000" pitchFamily="2" charset="0"/>
              </a:rPr>
              <a:t>undraiser </a:t>
            </a:r>
            <a:r>
              <a:rPr lang="en-US" sz="4800" dirty="0">
                <a:latin typeface="Merriweather" panose="00000500000000000000" pitchFamily="2" charset="0"/>
              </a:rPr>
              <a:t>R</a:t>
            </a:r>
            <a:r>
              <a:rPr lang="en-US" sz="4800" dirty="0" smtClean="0">
                <a:latin typeface="Merriweather" panose="00000500000000000000" pitchFamily="2" charset="0"/>
              </a:rPr>
              <a:t>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1378886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T20_3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33675" y="1919288"/>
            <a:ext cx="6723063" cy="4481512"/>
          </a:xfrm>
          <a:prstGeom prst="rect">
            <a:avLst/>
          </a:prstGeom>
          <a:ln>
            <a:noFill/>
          </a:ln>
          <a:effectLst>
            <a:outerShdw blurRad="190500" algn="tl" rotWithShape="0">
              <a:srgbClr val="000000">
                <a:alpha val="70000"/>
              </a:srgbClr>
            </a:outerShdw>
          </a:effectLst>
        </p:spPr>
      </p:pic>
      <p:sp>
        <p:nvSpPr>
          <p:cNvPr id="8" name="Title 2"/>
          <p:cNvSpPr>
            <a:spLocks noGrp="1"/>
          </p:cNvSpPr>
          <p:nvPr>
            <p:ph type="title"/>
          </p:nvPr>
        </p:nvSpPr>
        <p:spPr>
          <a:xfrm>
            <a:off x="838200" y="306388"/>
            <a:ext cx="10515600" cy="1325562"/>
          </a:xfrm>
        </p:spPr>
        <p:txBody>
          <a:bodyPr>
            <a:normAutofit fontScale="90000"/>
          </a:bodyPr>
          <a:lstStyle/>
          <a:p>
            <a:pPr algn="ctr"/>
            <a:r>
              <a:rPr lang="en-US" dirty="0" smtClean="0">
                <a:latin typeface="Merriweather" panose="00000500000000000000" pitchFamily="2" charset="0"/>
              </a:rPr>
              <a:t>Taste of Temple</a:t>
            </a:r>
            <a:br>
              <a:rPr lang="en-US" dirty="0" smtClean="0">
                <a:latin typeface="Merriweather" panose="00000500000000000000" pitchFamily="2" charset="0"/>
              </a:rPr>
            </a:br>
            <a:r>
              <a:rPr lang="en-US" sz="4800" dirty="0" smtClean="0">
                <a:latin typeface="Merriweather" panose="00000500000000000000" pitchFamily="2" charset="0"/>
              </a:rPr>
              <a:t>Our Tastiest </a:t>
            </a:r>
            <a:r>
              <a:rPr lang="en-US" sz="4800" dirty="0">
                <a:latin typeface="Merriweather" panose="00000500000000000000" pitchFamily="2" charset="0"/>
              </a:rPr>
              <a:t>F</a:t>
            </a:r>
            <a:r>
              <a:rPr lang="en-US" sz="4800" dirty="0" smtClean="0">
                <a:latin typeface="Merriweather" panose="00000500000000000000" pitchFamily="2" charset="0"/>
              </a:rPr>
              <a:t>undraiser </a:t>
            </a:r>
            <a:r>
              <a:rPr lang="en-US" sz="4800" dirty="0">
                <a:latin typeface="Merriweather" panose="00000500000000000000" pitchFamily="2" charset="0"/>
              </a:rPr>
              <a:t>R</a:t>
            </a:r>
            <a:r>
              <a:rPr lang="en-US" sz="4800" dirty="0" smtClean="0">
                <a:latin typeface="Merriweather" panose="00000500000000000000" pitchFamily="2" charset="0"/>
              </a:rPr>
              <a:t>eturned</a:t>
            </a:r>
            <a:endParaRPr lang="en-US" sz="4800" dirty="0">
              <a:latin typeface="Merriweather" panose="00000500000000000000" pitchFamily="2" charset="0"/>
            </a:endParaRPr>
          </a:p>
        </p:txBody>
      </p:sp>
    </p:spTree>
    <p:extLst>
      <p:ext uri="{BB962C8B-B14F-4D97-AF65-F5344CB8AC3E}">
        <p14:creationId xmlns:p14="http://schemas.microsoft.com/office/powerpoint/2010/main" val="3066189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4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Social Action</a:t>
            </a:r>
            <a:br>
              <a:rPr lang="en-US" dirty="0" smtClean="0">
                <a:latin typeface="Merriweather" panose="00000500000000000000" pitchFamily="2" charset="0"/>
              </a:rPr>
            </a:br>
            <a:r>
              <a:rPr lang="en-US" sz="4800" dirty="0" smtClean="0">
                <a:latin typeface="Merriweather" panose="00000500000000000000" pitchFamily="2" charset="0"/>
              </a:rPr>
              <a:t>Every Day is Mitzvah Day</a:t>
            </a:r>
            <a:endParaRPr lang="en-US" sz="4800" dirty="0">
              <a:latin typeface="Merriweather" panose="00000500000000000000" pitchFamily="2" charset="0"/>
            </a:endParaRPr>
          </a:p>
        </p:txBody>
      </p:sp>
    </p:spTree>
    <p:extLst>
      <p:ext uri="{BB962C8B-B14F-4D97-AF65-F5344CB8AC3E}">
        <p14:creationId xmlns:p14="http://schemas.microsoft.com/office/powerpoint/2010/main" val="4172428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0190723_1128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3854450" y="2479675"/>
            <a:ext cx="4481513" cy="3360738"/>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Social Action</a:t>
            </a:r>
            <a:br>
              <a:rPr lang="en-US" dirty="0" smtClean="0">
                <a:latin typeface="Merriweather" panose="00000500000000000000" pitchFamily="2" charset="0"/>
              </a:rPr>
            </a:br>
            <a:r>
              <a:rPr lang="en-US" sz="4800" dirty="0" smtClean="0">
                <a:latin typeface="Merriweather" panose="00000500000000000000" pitchFamily="2" charset="0"/>
              </a:rPr>
              <a:t>Every Day is Mitzvah Day</a:t>
            </a:r>
            <a:endParaRPr lang="en-US" sz="4800" dirty="0">
              <a:latin typeface="Merriweather" panose="00000500000000000000" pitchFamily="2" charset="0"/>
            </a:endParaRPr>
          </a:p>
        </p:txBody>
      </p:sp>
    </p:spTree>
    <p:extLst>
      <p:ext uri="{BB962C8B-B14F-4D97-AF65-F5344CB8AC3E}">
        <p14:creationId xmlns:p14="http://schemas.microsoft.com/office/powerpoint/2010/main" val="237275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rry Fishman ready for Mitzvah Day"/>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Social Action</a:t>
            </a:r>
            <a:br>
              <a:rPr lang="en-US" dirty="0" smtClean="0">
                <a:latin typeface="Merriweather" panose="00000500000000000000" pitchFamily="2" charset="0"/>
              </a:rPr>
            </a:br>
            <a:r>
              <a:rPr lang="en-US" sz="4800" dirty="0" smtClean="0">
                <a:latin typeface="Merriweather" panose="00000500000000000000" pitchFamily="2" charset="0"/>
              </a:rPr>
              <a:t>Every Day is Mitzvah Day</a:t>
            </a:r>
            <a:endParaRPr lang="en-US" sz="4800" dirty="0">
              <a:latin typeface="Merriweather" panose="00000500000000000000" pitchFamily="2" charset="0"/>
            </a:endParaRPr>
          </a:p>
        </p:txBody>
      </p:sp>
    </p:spTree>
    <p:extLst>
      <p:ext uri="{BB962C8B-B14F-4D97-AF65-F5344CB8AC3E}">
        <p14:creationId xmlns:p14="http://schemas.microsoft.com/office/powerpoint/2010/main" val="1055702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mick Family on Mitzvah Day"/>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Social Action</a:t>
            </a:r>
            <a:br>
              <a:rPr lang="en-US" dirty="0" smtClean="0">
                <a:latin typeface="Merriweather" panose="00000500000000000000" pitchFamily="2" charset="0"/>
              </a:rPr>
            </a:br>
            <a:r>
              <a:rPr lang="en-US" sz="4800" dirty="0" smtClean="0">
                <a:latin typeface="Merriweather" panose="00000500000000000000" pitchFamily="2" charset="0"/>
              </a:rPr>
              <a:t>Every Day is Mitzvah Day</a:t>
            </a:r>
            <a:endParaRPr lang="en-US" sz="4800" dirty="0">
              <a:latin typeface="Merriweather" panose="00000500000000000000" pitchFamily="2" charset="0"/>
            </a:endParaRPr>
          </a:p>
        </p:txBody>
      </p:sp>
    </p:spTree>
    <p:extLst>
      <p:ext uri="{BB962C8B-B14F-4D97-AF65-F5344CB8AC3E}">
        <p14:creationId xmlns:p14="http://schemas.microsoft.com/office/powerpoint/2010/main" val="1633560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Joseph visiting congregants on Mitzvah Day"/>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0800000">
            <a:off x="3108325" y="1919288"/>
            <a:ext cx="5975350"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Social Action</a:t>
            </a:r>
            <a:br>
              <a:rPr lang="en-US" dirty="0" smtClean="0">
                <a:latin typeface="Merriweather" panose="00000500000000000000" pitchFamily="2" charset="0"/>
              </a:rPr>
            </a:br>
            <a:r>
              <a:rPr lang="en-US" sz="4800" dirty="0" smtClean="0">
                <a:latin typeface="Merriweather" panose="00000500000000000000" pitchFamily="2" charset="0"/>
              </a:rPr>
              <a:t>Every Day is Mitzvah Day</a:t>
            </a:r>
            <a:endParaRPr lang="en-US" sz="4800" dirty="0">
              <a:latin typeface="Merriweather" panose="00000500000000000000" pitchFamily="2" charset="0"/>
            </a:endParaRPr>
          </a:p>
        </p:txBody>
      </p:sp>
    </p:spTree>
    <p:extLst>
      <p:ext uri="{BB962C8B-B14F-4D97-AF65-F5344CB8AC3E}">
        <p14:creationId xmlns:p14="http://schemas.microsoft.com/office/powerpoint/2010/main" val="1096601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ve Roitstein, Richard Plotzker, and Sally Rosenfeld unload donations for NW Towers Food Pantry"/>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3854450" y="2479675"/>
            <a:ext cx="4481513" cy="3360738"/>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p:txBody>
          <a:bodyPr>
            <a:normAutofit fontScale="90000"/>
          </a:bodyPr>
          <a:lstStyle/>
          <a:p>
            <a:pPr algn="ctr"/>
            <a:r>
              <a:rPr lang="en-US" dirty="0" smtClean="0">
                <a:latin typeface="Merriweather" panose="00000500000000000000" pitchFamily="2" charset="0"/>
              </a:rPr>
              <a:t>Social Action</a:t>
            </a:r>
            <a:br>
              <a:rPr lang="en-US" dirty="0" smtClean="0">
                <a:latin typeface="Merriweather" panose="00000500000000000000" pitchFamily="2" charset="0"/>
              </a:rPr>
            </a:br>
            <a:r>
              <a:rPr lang="en-US" sz="4800" dirty="0" smtClean="0">
                <a:latin typeface="Merriweather" panose="00000500000000000000" pitchFamily="2" charset="0"/>
              </a:rPr>
              <a:t>Every Day is Mitzvah Day</a:t>
            </a:r>
            <a:endParaRPr lang="en-US" sz="4800" dirty="0">
              <a:latin typeface="Merriweather" panose="00000500000000000000" pitchFamily="2" charset="0"/>
            </a:endParaRPr>
          </a:p>
        </p:txBody>
      </p:sp>
    </p:spTree>
    <p:extLst>
      <p:ext uri="{BB962C8B-B14F-4D97-AF65-F5344CB8AC3E}">
        <p14:creationId xmlns:p14="http://schemas.microsoft.com/office/powerpoint/2010/main" val="343992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834"/>
            <a:ext cx="12192000" cy="699730"/>
          </a:xfrm>
        </p:spPr>
        <p:txBody>
          <a:bodyPr>
            <a:noAutofit/>
          </a:bodyPr>
          <a:lstStyle/>
          <a:p>
            <a:pPr algn="ctr"/>
            <a:r>
              <a:rPr lang="en-US" sz="4600" dirty="0" smtClean="0">
                <a:latin typeface="Merriweather" panose="00000500000000000000" pitchFamily="2" charset="0"/>
              </a:rPr>
              <a:t> Thank you to our Donors</a:t>
            </a:r>
            <a:endParaRPr lang="en-US" sz="4600" dirty="0">
              <a:latin typeface="Merriweather" panose="00000500000000000000" pitchFamily="2" charset="0"/>
            </a:endParaRPr>
          </a:p>
        </p:txBody>
      </p:sp>
      <p:sp>
        <p:nvSpPr>
          <p:cNvPr id="3" name="Content Placeholder 2"/>
          <p:cNvSpPr>
            <a:spLocks noGrp="1"/>
          </p:cNvSpPr>
          <p:nvPr>
            <p:ph idx="1"/>
          </p:nvPr>
        </p:nvSpPr>
        <p:spPr>
          <a:xfrm>
            <a:off x="0" y="734518"/>
            <a:ext cx="12192001" cy="6123481"/>
          </a:xfrm>
        </p:spPr>
        <p:txBody>
          <a:bodyPr numCol="3" spcCol="0">
            <a:noAutofit/>
          </a:bodyPr>
          <a:lstStyle/>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Michael Adler and Molly Newcomer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George and Sharon Alexander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Michael and Margie Anton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Jonathan and Bonnie </a:t>
            </a:r>
            <a:r>
              <a:rPr lang="en-US" sz="1100" dirty="0" err="1">
                <a:latin typeface="Open Sans" panose="020B0606030504020204" pitchFamily="34" charset="0"/>
                <a:ea typeface="Open Sans" panose="020B0606030504020204" pitchFamily="34" charset="0"/>
                <a:cs typeface="Open Sans" panose="020B0606030504020204" pitchFamily="34" charset="0"/>
              </a:rPr>
              <a:t>Barg</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Kevin and Rachelle Barrett</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Lester and Heather Baskin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Brad and Janice Berman</a:t>
            </a:r>
          </a:p>
          <a:p>
            <a:pPr marL="0" indent="0" algn="ctr">
              <a:spcBef>
                <a:spcPts val="0"/>
              </a:spcBef>
              <a:spcAft>
                <a:spcPts val="600"/>
              </a:spcAft>
              <a:buNone/>
            </a:pPr>
            <a:r>
              <a:rPr lang="en-US" sz="1100" dirty="0" err="1">
                <a:latin typeface="Open Sans" panose="020B0606030504020204" pitchFamily="34" charset="0"/>
                <a:ea typeface="Open Sans" panose="020B0606030504020204" pitchFamily="34" charset="0"/>
                <a:cs typeface="Open Sans" panose="020B0606030504020204" pitchFamily="34" charset="0"/>
              </a:rPr>
              <a:t>Gerel</a:t>
            </a:r>
            <a:r>
              <a:rPr lang="en-US" sz="1100" dirty="0">
                <a:latin typeface="Open Sans" panose="020B0606030504020204" pitchFamily="34" charset="0"/>
                <a:ea typeface="Open Sans" panose="020B0606030504020204" pitchFamily="34" charset="0"/>
                <a:cs typeface="Open Sans" panose="020B0606030504020204" pitchFamily="34" charset="0"/>
              </a:rPr>
              <a:t> </a:t>
            </a:r>
            <a:r>
              <a:rPr lang="en-US" sz="1100" dirty="0" err="1">
                <a:latin typeface="Open Sans" panose="020B0606030504020204" pitchFamily="34" charset="0"/>
                <a:ea typeface="Open Sans" panose="020B0606030504020204" pitchFamily="34" charset="0"/>
                <a:cs typeface="Open Sans" panose="020B0606030504020204" pitchFamily="34" charset="0"/>
              </a:rPr>
              <a:t>Blauer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Janet Bronitsky and Mark </a:t>
            </a:r>
            <a:r>
              <a:rPr lang="en-US" sz="1100" dirty="0" err="1">
                <a:latin typeface="Open Sans" panose="020B0606030504020204" pitchFamily="34" charset="0"/>
                <a:ea typeface="Open Sans" panose="020B0606030504020204" pitchFamily="34" charset="0"/>
                <a:cs typeface="Open Sans" panose="020B0606030504020204" pitchFamily="34" charset="0"/>
              </a:rPr>
              <a:t>Suprenand</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Dan Hurwitz and Debra Brooks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Connie Cambreleng</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William and Judy </a:t>
            </a:r>
            <a:r>
              <a:rPr lang="en-US" sz="1100" dirty="0" err="1">
                <a:latin typeface="Open Sans" panose="020B0606030504020204" pitchFamily="34" charset="0"/>
                <a:ea typeface="Open Sans" panose="020B0606030504020204" pitchFamily="34" charset="0"/>
                <a:cs typeface="Open Sans" panose="020B0606030504020204" pitchFamily="34" charset="0"/>
              </a:rPr>
              <a:t>Cappleman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Stuart and </a:t>
            </a:r>
            <a:r>
              <a:rPr lang="en-US" sz="1100" dirty="0" err="1">
                <a:latin typeface="Open Sans" panose="020B0606030504020204" pitchFamily="34" charset="0"/>
                <a:ea typeface="Open Sans" panose="020B0606030504020204" pitchFamily="34" charset="0"/>
                <a:cs typeface="Open Sans" panose="020B0606030504020204" pitchFamily="34" charset="0"/>
              </a:rPr>
              <a:t>Mandi</a:t>
            </a:r>
            <a:r>
              <a:rPr lang="en-US" sz="1100" dirty="0">
                <a:latin typeface="Open Sans" panose="020B0606030504020204" pitchFamily="34" charset="0"/>
                <a:ea typeface="Open Sans" panose="020B0606030504020204" pitchFamily="34" charset="0"/>
                <a:cs typeface="Open Sans" panose="020B0606030504020204" pitchFamily="34" charset="0"/>
              </a:rPr>
              <a:t> </a:t>
            </a:r>
            <a:r>
              <a:rPr lang="en-US" sz="1100" dirty="0" err="1">
                <a:latin typeface="Open Sans" panose="020B0606030504020204" pitchFamily="34" charset="0"/>
                <a:ea typeface="Open Sans" panose="020B0606030504020204" pitchFamily="34" charset="0"/>
                <a:cs typeface="Open Sans" panose="020B0606030504020204" pitchFamily="34" charset="0"/>
              </a:rPr>
              <a:t>Chestler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David Cohen and Lee Anna Jones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Fred Cohen and Randy </a:t>
            </a:r>
            <a:r>
              <a:rPr lang="en-US" sz="1100" dirty="0" err="1">
                <a:latin typeface="Open Sans" panose="020B0606030504020204" pitchFamily="34" charset="0"/>
                <a:ea typeface="Open Sans" panose="020B0606030504020204" pitchFamily="34" charset="0"/>
                <a:cs typeface="Open Sans" panose="020B0606030504020204" pitchFamily="34" charset="0"/>
              </a:rPr>
              <a:t>Zasloff</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Marcia Colton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Will and Melanie </a:t>
            </a:r>
            <a:r>
              <a:rPr lang="en-US" sz="1100" dirty="0" err="1">
                <a:latin typeface="Open Sans" panose="020B0606030504020204" pitchFamily="34" charset="0"/>
                <a:ea typeface="Open Sans" panose="020B0606030504020204" pitchFamily="34" charset="0"/>
                <a:cs typeface="Open Sans" panose="020B0606030504020204" pitchFamily="34" charset="0"/>
              </a:rPr>
              <a:t>Dann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Barry and Bonnie Davis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Dick and Cameron Davis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Dr. Pike Dentistry for Children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Thomas and Susie Desmond</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Lou and Kathleen Doctor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James </a:t>
            </a:r>
            <a:r>
              <a:rPr lang="en-US" sz="1100" dirty="0" err="1">
                <a:latin typeface="Open Sans" panose="020B0606030504020204" pitchFamily="34" charset="0"/>
                <a:ea typeface="Open Sans" panose="020B0606030504020204" pitchFamily="34" charset="0"/>
                <a:cs typeface="Open Sans" panose="020B0606030504020204" pitchFamily="34" charset="0"/>
              </a:rPr>
              <a:t>Monteith</a:t>
            </a:r>
            <a:r>
              <a:rPr lang="en-US" sz="1100" dirty="0">
                <a:latin typeface="Open Sans" panose="020B0606030504020204" pitchFamily="34" charset="0"/>
                <a:ea typeface="Open Sans" panose="020B0606030504020204" pitchFamily="34" charset="0"/>
                <a:cs typeface="Open Sans" panose="020B0606030504020204" pitchFamily="34" charset="0"/>
              </a:rPr>
              <a:t> and Ned </a:t>
            </a:r>
            <a:r>
              <a:rPr lang="en-US" sz="1100" dirty="0" err="1">
                <a:latin typeface="Open Sans" panose="020B0606030504020204" pitchFamily="34" charset="0"/>
                <a:ea typeface="Open Sans" panose="020B0606030504020204" pitchFamily="34" charset="0"/>
                <a:cs typeface="Open Sans" panose="020B0606030504020204" pitchFamily="34" charset="0"/>
              </a:rPr>
              <a:t>Duhnkrack</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Richard and Jill </a:t>
            </a:r>
            <a:r>
              <a:rPr lang="en-US" sz="1100" dirty="0" err="1">
                <a:latin typeface="Open Sans" panose="020B0606030504020204" pitchFamily="34" charset="0"/>
                <a:ea typeface="Open Sans" panose="020B0606030504020204" pitchFamily="34" charset="0"/>
                <a:cs typeface="Open Sans" panose="020B0606030504020204" pitchFamily="34" charset="0"/>
              </a:rPr>
              <a:t>Edelson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John and Sarah Epstein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Howard and Jen Feldman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Paul and Sherry Fishman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Eric and Robin Flamm</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Andrew Frank and Sally Rosenfeld</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Josh and Amy Frankel</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Eric and Rebecca Friedenwald-Fishman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Stacy and Sharon Friedman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Morrie Galen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Bill and Bev Galen</a:t>
            </a:r>
          </a:p>
          <a:p>
            <a:pPr marL="0" indent="0" algn="ctr">
              <a:spcBef>
                <a:spcPts val="0"/>
              </a:spcBef>
              <a:spcAft>
                <a:spcPts val="600"/>
              </a:spcAft>
              <a:buNone/>
            </a:pPr>
            <a:r>
              <a:rPr lang="en-US" sz="1100" dirty="0" err="1">
                <a:latin typeface="Open Sans" panose="020B0606030504020204" pitchFamily="34" charset="0"/>
                <a:ea typeface="Open Sans" panose="020B0606030504020204" pitchFamily="34" charset="0"/>
                <a:cs typeface="Open Sans" panose="020B0606030504020204" pitchFamily="34" charset="0"/>
              </a:rPr>
              <a:t>Zanley</a:t>
            </a:r>
            <a:r>
              <a:rPr lang="en-US" sz="1100" dirty="0">
                <a:latin typeface="Open Sans" panose="020B0606030504020204" pitchFamily="34" charset="0"/>
                <a:ea typeface="Open Sans" panose="020B0606030504020204" pitchFamily="34" charset="0"/>
                <a:cs typeface="Open Sans" panose="020B0606030504020204" pitchFamily="34" charset="0"/>
              </a:rPr>
              <a:t> and Claire Galton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Judah and Ali Garfinkle</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Linda Georges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Ted and Connie Gilbert</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Leonard and Yvonne </a:t>
            </a:r>
            <a:r>
              <a:rPr lang="en-US" sz="1100" dirty="0" err="1">
                <a:latin typeface="Open Sans" panose="020B0606030504020204" pitchFamily="34" charset="0"/>
                <a:ea typeface="Open Sans" panose="020B0606030504020204" pitchFamily="34" charset="0"/>
                <a:cs typeface="Open Sans" panose="020B0606030504020204" pitchFamily="34" charset="0"/>
              </a:rPr>
              <a:t>Gionet</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Barbara Glazer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David and Tiffany Goldwyn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Doug Goodman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Greg Goodman and Susan </a:t>
            </a:r>
            <a:r>
              <a:rPr lang="en-US" sz="1100" dirty="0" err="1">
                <a:latin typeface="Open Sans" panose="020B0606030504020204" pitchFamily="34" charset="0"/>
                <a:ea typeface="Open Sans" panose="020B0606030504020204" pitchFamily="34" charset="0"/>
                <a:cs typeface="Open Sans" panose="020B0606030504020204" pitchFamily="34" charset="0"/>
              </a:rPr>
              <a:t>Schnitzer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Mark and Christi Goodman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Bill June and Susan Graber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Steve and Michelle Gradow</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Jonathan and Lisa Greenleaf</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Craig </a:t>
            </a:r>
            <a:r>
              <a:rPr lang="en-US" sz="1100" dirty="0" err="1">
                <a:latin typeface="Open Sans" panose="020B0606030504020204" pitchFamily="34" charset="0"/>
                <a:ea typeface="Open Sans" panose="020B0606030504020204" pitchFamily="34" charset="0"/>
                <a:cs typeface="Open Sans" panose="020B0606030504020204" pitchFamily="34" charset="0"/>
              </a:rPr>
              <a:t>Hartzman</a:t>
            </a:r>
            <a:r>
              <a:rPr lang="en-US" sz="1100" dirty="0">
                <a:latin typeface="Open Sans" panose="020B0606030504020204" pitchFamily="34" charset="0"/>
                <a:ea typeface="Open Sans" panose="020B0606030504020204" pitchFamily="34" charset="0"/>
                <a:cs typeface="Open Sans" panose="020B0606030504020204" pitchFamily="34" charset="0"/>
              </a:rPr>
              <a:t> and James John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Dan Henig and Jamie Rice</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Andrew Herman and Tina </a:t>
            </a:r>
            <a:r>
              <a:rPr lang="en-US" sz="1100" dirty="0" err="1">
                <a:latin typeface="Open Sans" panose="020B0606030504020204" pitchFamily="34" charset="0"/>
                <a:ea typeface="Open Sans" panose="020B0606030504020204" pitchFamily="34" charset="0"/>
                <a:cs typeface="Open Sans" panose="020B0606030504020204" pitchFamily="34" charset="0"/>
              </a:rPr>
              <a:t>Szczesniak</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Gary and Joyce Hoffman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John Harland and Janet Hoffman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Janice Isenberg</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Ken and Karen </a:t>
            </a:r>
            <a:r>
              <a:rPr lang="en-US" sz="1100" dirty="0" err="1">
                <a:latin typeface="Open Sans" panose="020B0606030504020204" pitchFamily="34" charset="0"/>
                <a:ea typeface="Open Sans" panose="020B0606030504020204" pitchFamily="34" charset="0"/>
                <a:cs typeface="Open Sans" panose="020B0606030504020204" pitchFamily="34" charset="0"/>
              </a:rPr>
              <a:t>Janoff</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Howard Jarvis, DMD, LLC and Tiffany Goldwyn, DMD</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Rabbi Sam and </a:t>
            </a:r>
            <a:r>
              <a:rPr lang="en-US" sz="1100" dirty="0" err="1">
                <a:latin typeface="Open Sans" panose="020B0606030504020204" pitchFamily="34" charset="0"/>
                <a:ea typeface="Open Sans" panose="020B0606030504020204" pitchFamily="34" charset="0"/>
                <a:cs typeface="Open Sans" panose="020B0606030504020204" pitchFamily="34" charset="0"/>
              </a:rPr>
              <a:t>Dori</a:t>
            </a:r>
            <a:r>
              <a:rPr lang="en-US" sz="1100" dirty="0">
                <a:latin typeface="Open Sans" panose="020B0606030504020204" pitchFamily="34" charset="0"/>
                <a:ea typeface="Open Sans" panose="020B0606030504020204" pitchFamily="34" charset="0"/>
                <a:cs typeface="Open Sans" panose="020B0606030504020204" pitchFamily="34" charset="0"/>
              </a:rPr>
              <a:t> Joseph</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Josh and Michelle </a:t>
            </a:r>
            <a:r>
              <a:rPr lang="en-US" sz="1100" dirty="0" smtClean="0">
                <a:latin typeface="Open Sans" panose="020B0606030504020204" pitchFamily="34" charset="0"/>
                <a:ea typeface="Open Sans" panose="020B0606030504020204" pitchFamily="34" charset="0"/>
                <a:cs typeface="Open Sans" panose="020B0606030504020204" pitchFamily="34" charset="0"/>
              </a:rPr>
              <a:t>Kashinsky</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Leslie </a:t>
            </a:r>
            <a:r>
              <a:rPr lang="en-US" sz="1100" dirty="0" err="1">
                <a:latin typeface="Open Sans" panose="020B0606030504020204" pitchFamily="34" charset="0"/>
                <a:ea typeface="Open Sans" panose="020B0606030504020204" pitchFamily="34" charset="0"/>
                <a:cs typeface="Open Sans" panose="020B0606030504020204" pitchFamily="34" charset="0"/>
              </a:rPr>
              <a:t>Kelinson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Jim and Rhonda Kennedy</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Paul and Arlene Koenigsberg</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Donald and Judith Kramer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Mrs. Jean </a:t>
            </a:r>
            <a:r>
              <a:rPr lang="en-US" sz="1100" dirty="0" err="1">
                <a:latin typeface="Open Sans" panose="020B0606030504020204" pitchFamily="34" charset="0"/>
                <a:ea typeface="Open Sans" panose="020B0606030504020204" pitchFamily="34" charset="0"/>
                <a:cs typeface="Open Sans" panose="020B0606030504020204" pitchFamily="34" charset="0"/>
              </a:rPr>
              <a:t>Krosner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Irv Levin and Stephanie Fowler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Glen and Lisa Levy</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Carol Lewis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Kathleen Lewis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Ken Lewis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Keith Linn and Lisa Ludwig </a:t>
            </a:r>
            <a:r>
              <a:rPr lang="en-US" sz="1100" dirty="0" smtClean="0">
                <a:latin typeface="Open Sans" panose="020B0606030504020204" pitchFamily="34" charset="0"/>
                <a:ea typeface="Open Sans" panose="020B0606030504020204" pitchFamily="34" charset="0"/>
                <a:cs typeface="Open Sans" panose="020B0606030504020204" pitchFamily="34" charset="0"/>
              </a:rPr>
              <a:t>Linn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Dick and Harriet </a:t>
            </a:r>
            <a:r>
              <a:rPr lang="en-US" sz="1100" dirty="0" err="1">
                <a:latin typeface="Open Sans" panose="020B0606030504020204" pitchFamily="34" charset="0"/>
                <a:ea typeface="Open Sans" panose="020B0606030504020204" pitchFamily="34" charset="0"/>
                <a:cs typeface="Open Sans" panose="020B0606030504020204" pitchFamily="34" charset="0"/>
              </a:rPr>
              <a:t>Maizels</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Howard and Robin Marcus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Phillip </a:t>
            </a:r>
            <a:r>
              <a:rPr lang="en-US" sz="1100" dirty="0" err="1">
                <a:latin typeface="Open Sans" panose="020B0606030504020204" pitchFamily="34" charset="0"/>
                <a:ea typeface="Open Sans" panose="020B0606030504020204" pitchFamily="34" charset="0"/>
                <a:cs typeface="Open Sans" panose="020B0606030504020204" pitchFamily="34" charset="0"/>
              </a:rPr>
              <a:t>Margolin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9423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00117-CBI_MLK_Shabbat-Bilow-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94063" y="1919288"/>
            <a:ext cx="5602287" cy="4481512"/>
          </a:xfrm>
          <a:prstGeom prst="rect">
            <a:avLst/>
          </a:prstGeom>
          <a:ln>
            <a:noFill/>
          </a:ln>
          <a:effectLst>
            <a:outerShdw blurRad="190500" algn="tl" rotWithShape="0">
              <a:srgbClr val="000000">
                <a:alpha val="70000"/>
              </a:srgbClr>
            </a:outerShdw>
          </a:effectLst>
        </p:spPr>
      </p:pic>
      <p:sp>
        <p:nvSpPr>
          <p:cNvPr id="5" name="Title 2"/>
          <p:cNvSpPr>
            <a:spLocks noGrp="1"/>
          </p:cNvSpPr>
          <p:nvPr>
            <p:ph type="title"/>
          </p:nvPr>
        </p:nvSpPr>
        <p:spPr>
          <a:xfrm>
            <a:off x="224589" y="365125"/>
            <a:ext cx="11839074" cy="1325563"/>
          </a:xfrm>
        </p:spPr>
        <p:txBody>
          <a:bodyPr>
            <a:normAutofit fontScale="90000"/>
          </a:bodyPr>
          <a:lstStyle/>
          <a:p>
            <a:pPr algn="ctr"/>
            <a:r>
              <a:rPr lang="en-US" dirty="0" smtClean="0">
                <a:latin typeface="Merriweather" panose="00000500000000000000" pitchFamily="2" charset="0"/>
              </a:rPr>
              <a:t>MLK Shabbat</a:t>
            </a:r>
            <a:br>
              <a:rPr lang="en-US" dirty="0" smtClean="0">
                <a:latin typeface="Merriweather" panose="00000500000000000000" pitchFamily="2" charset="0"/>
              </a:rPr>
            </a:br>
            <a:r>
              <a:rPr lang="en-US" sz="4800" dirty="0" smtClean="0">
                <a:latin typeface="Merriweather" panose="00000500000000000000" pitchFamily="2" charset="0"/>
              </a:rPr>
              <a:t>with Guest Speaker Rev. Dr</a:t>
            </a:r>
            <a:r>
              <a:rPr lang="en-US" sz="4800" dirty="0">
                <a:latin typeface="Merriweather" panose="00000500000000000000" pitchFamily="2" charset="0"/>
              </a:rPr>
              <a:t>.</a:t>
            </a:r>
            <a:r>
              <a:rPr lang="en-US" sz="4800" dirty="0" smtClean="0">
                <a:latin typeface="Merriweather" panose="00000500000000000000" pitchFamily="2" charset="0"/>
              </a:rPr>
              <a:t> T. Allen Bethel</a:t>
            </a:r>
            <a:endParaRPr lang="en-US" sz="4800" dirty="0">
              <a:latin typeface="Merriweather" panose="00000500000000000000" pitchFamily="2" charset="0"/>
            </a:endParaRPr>
          </a:p>
        </p:txBody>
      </p:sp>
    </p:spTree>
    <p:extLst>
      <p:ext uri="{BB962C8B-B14F-4D97-AF65-F5344CB8AC3E}">
        <p14:creationId xmlns:p14="http://schemas.microsoft.com/office/powerpoint/2010/main" val="1004364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219" y="114834"/>
            <a:ext cx="11651225" cy="699730"/>
          </a:xfrm>
        </p:spPr>
        <p:txBody>
          <a:bodyPr>
            <a:noAutofit/>
          </a:bodyPr>
          <a:lstStyle/>
          <a:p>
            <a:pPr algn="ctr"/>
            <a:r>
              <a:rPr lang="en-US" sz="4600" dirty="0" smtClean="0">
                <a:latin typeface="Merriweather" panose="00000500000000000000" pitchFamily="2" charset="0"/>
              </a:rPr>
              <a:t> Thank you to our Donors</a:t>
            </a:r>
            <a:endParaRPr lang="en-US" sz="4600" dirty="0">
              <a:latin typeface="Merriweather" panose="00000500000000000000" pitchFamily="2" charset="0"/>
            </a:endParaRPr>
          </a:p>
        </p:txBody>
      </p:sp>
      <p:sp>
        <p:nvSpPr>
          <p:cNvPr id="3" name="Content Placeholder 2"/>
          <p:cNvSpPr>
            <a:spLocks noGrp="1"/>
          </p:cNvSpPr>
          <p:nvPr>
            <p:ph idx="1"/>
          </p:nvPr>
        </p:nvSpPr>
        <p:spPr>
          <a:xfrm>
            <a:off x="-162232" y="734519"/>
            <a:ext cx="12354234" cy="6123482"/>
          </a:xfrm>
        </p:spPr>
        <p:txBody>
          <a:bodyPr numCol="3" spcCol="0">
            <a:noAutofit/>
          </a:bodyPr>
          <a:lstStyle/>
          <a:p>
            <a:pPr marL="0" indent="0" algn="ctr">
              <a:spcBef>
                <a:spcPts val="0"/>
              </a:spcBef>
              <a:spcAft>
                <a:spcPts val="600"/>
              </a:spcAft>
              <a:buNone/>
            </a:pPr>
            <a:r>
              <a:rPr lang="en-US" sz="1100" dirty="0" smtClean="0">
                <a:latin typeface="Open Sans" panose="020B0606030504020204" pitchFamily="34" charset="0"/>
                <a:ea typeface="Open Sans" panose="020B0606030504020204" pitchFamily="34" charset="0"/>
                <a:cs typeface="Open Sans" panose="020B0606030504020204" pitchFamily="34" charset="0"/>
              </a:rPr>
              <a:t>Lynn </a:t>
            </a:r>
            <a:r>
              <a:rPr lang="en-US" sz="1100" dirty="0">
                <a:latin typeface="Open Sans" panose="020B0606030504020204" pitchFamily="34" charset="0"/>
                <a:ea typeface="Open Sans" panose="020B0606030504020204" pitchFamily="34" charset="0"/>
                <a:cs typeface="Open Sans" panose="020B0606030504020204" pitchFamily="34" charset="0"/>
              </a:rPr>
              <a:t>Marks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Gary and Sheryl Martel</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Steve and Robin McCoy</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Ruben and Liz </a:t>
            </a:r>
            <a:r>
              <a:rPr lang="en-US" sz="1100" dirty="0" err="1">
                <a:latin typeface="Open Sans" panose="020B0606030504020204" pitchFamily="34" charset="0"/>
                <a:ea typeface="Open Sans" panose="020B0606030504020204" pitchFamily="34" charset="0"/>
                <a:cs typeface="Open Sans" panose="020B0606030504020204" pitchFamily="34" charset="0"/>
              </a:rPr>
              <a:t>Menashe</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Page and Lynn </a:t>
            </a:r>
            <a:r>
              <a:rPr lang="en-US" sz="1100" dirty="0" err="1">
                <a:latin typeface="Open Sans" panose="020B0606030504020204" pitchFamily="34" charset="0"/>
                <a:ea typeface="Open Sans" panose="020B0606030504020204" pitchFamily="34" charset="0"/>
                <a:cs typeface="Open Sans" panose="020B0606030504020204" pitchFamily="34" charset="0"/>
              </a:rPr>
              <a:t>Mesher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Barney and Susan Milstein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Christie Moore and Stacy Lewis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Corey Morris-Singer and Andrew Morris-Singer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Doug Muir and Shelley Adams-Muir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Roscoe Nelson III and Debra Nelson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Ted Nelson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Rosalyn Neuberger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Dan and Tracy </a:t>
            </a:r>
            <a:r>
              <a:rPr lang="en-US" sz="1100" dirty="0" err="1">
                <a:latin typeface="Open Sans" panose="020B0606030504020204" pitchFamily="34" charset="0"/>
                <a:ea typeface="Open Sans" panose="020B0606030504020204" pitchFamily="34" charset="0"/>
                <a:cs typeface="Open Sans" panose="020B0606030504020204" pitchFamily="34" charset="0"/>
              </a:rPr>
              <a:t>Oseran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Nancy </a:t>
            </a:r>
            <a:r>
              <a:rPr lang="en-US" sz="1100" dirty="0" err="1">
                <a:latin typeface="Open Sans" panose="020B0606030504020204" pitchFamily="34" charset="0"/>
                <a:ea typeface="Open Sans" panose="020B0606030504020204" pitchFamily="34" charset="0"/>
                <a:cs typeface="Open Sans" panose="020B0606030504020204" pitchFamily="34" charset="0"/>
              </a:rPr>
              <a:t>Oseran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Pete </a:t>
            </a:r>
            <a:r>
              <a:rPr lang="en-US" sz="1100" dirty="0" err="1">
                <a:latin typeface="Open Sans" panose="020B0606030504020204" pitchFamily="34" charset="0"/>
                <a:ea typeface="Open Sans" panose="020B0606030504020204" pitchFamily="34" charset="0"/>
                <a:cs typeface="Open Sans" panose="020B0606030504020204" pitchFamily="34" charset="0"/>
              </a:rPr>
              <a:t>Hammerschmidt</a:t>
            </a:r>
            <a:r>
              <a:rPr lang="en-US" sz="1100" dirty="0">
                <a:latin typeface="Open Sans" panose="020B0606030504020204" pitchFamily="34" charset="0"/>
                <a:ea typeface="Open Sans" panose="020B0606030504020204" pitchFamily="34" charset="0"/>
                <a:cs typeface="Open Sans" panose="020B0606030504020204" pitchFamily="34" charset="0"/>
              </a:rPr>
              <a:t> and Judith </a:t>
            </a:r>
            <a:r>
              <a:rPr lang="en-US" sz="1100" dirty="0" err="1">
                <a:latin typeface="Open Sans" panose="020B0606030504020204" pitchFamily="34" charset="0"/>
                <a:ea typeface="Open Sans" panose="020B0606030504020204" pitchFamily="34" charset="0"/>
                <a:cs typeface="Open Sans" panose="020B0606030504020204" pitchFamily="34" charset="0"/>
              </a:rPr>
              <a:t>Pakosinski</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Bob and Rachel </a:t>
            </a:r>
            <a:r>
              <a:rPr lang="en-US" sz="1100" dirty="0" err="1">
                <a:latin typeface="Open Sans" panose="020B0606030504020204" pitchFamily="34" charset="0"/>
                <a:ea typeface="Open Sans" panose="020B0606030504020204" pitchFamily="34" charset="0"/>
                <a:cs typeface="Open Sans" panose="020B0606030504020204" pitchFamily="34" charset="0"/>
              </a:rPr>
              <a:t>Papkin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Leslie </a:t>
            </a:r>
            <a:r>
              <a:rPr lang="en-US" sz="1100" dirty="0" err="1">
                <a:latin typeface="Open Sans" panose="020B0606030504020204" pitchFamily="34" charset="0"/>
                <a:ea typeface="Open Sans" panose="020B0606030504020204" pitchFamily="34" charset="0"/>
                <a:cs typeface="Open Sans" panose="020B0606030504020204" pitchFamily="34" charset="0"/>
              </a:rPr>
              <a:t>Peltz</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Bob and Rita Philip</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Allan and </a:t>
            </a:r>
            <a:r>
              <a:rPr lang="en-US" sz="1100" dirty="0" err="1">
                <a:latin typeface="Open Sans" panose="020B0606030504020204" pitchFamily="34" charset="0"/>
                <a:ea typeface="Open Sans" panose="020B0606030504020204" pitchFamily="34" charset="0"/>
                <a:cs typeface="Open Sans" panose="020B0606030504020204" pitchFamily="34" charset="0"/>
              </a:rPr>
              <a:t>Marney</a:t>
            </a:r>
            <a:r>
              <a:rPr lang="en-US" sz="1100" dirty="0">
                <a:latin typeface="Open Sans" panose="020B0606030504020204" pitchFamily="34" charset="0"/>
                <a:ea typeface="Open Sans" panose="020B0606030504020204" pitchFamily="34" charset="0"/>
                <a:cs typeface="Open Sans" panose="020B0606030504020204" pitchFamily="34" charset="0"/>
              </a:rPr>
              <a:t> Pike</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Steven Pike and Allison </a:t>
            </a:r>
            <a:r>
              <a:rPr lang="en-US" sz="1100" dirty="0" err="1">
                <a:latin typeface="Open Sans" panose="020B0606030504020204" pitchFamily="34" charset="0"/>
                <a:ea typeface="Open Sans" panose="020B0606030504020204" pitchFamily="34" charset="0"/>
                <a:cs typeface="Open Sans" panose="020B0606030504020204" pitchFamily="34" charset="0"/>
              </a:rPr>
              <a:t>Sneider</a:t>
            </a:r>
            <a:r>
              <a:rPr lang="en-US" sz="1100" dirty="0">
                <a:latin typeface="Open Sans" panose="020B0606030504020204" pitchFamily="34" charset="0"/>
                <a:ea typeface="Open Sans" panose="020B0606030504020204" pitchFamily="34" charset="0"/>
                <a:cs typeface="Open Sans" panose="020B0606030504020204" pitchFamily="34" charset="0"/>
              </a:rPr>
              <a:t> Pike</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Ryan and Sarah Pitman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Richard and Shirley Plotzker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Harold and Jane Pollin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Joshua and Amy Remick</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Jim and Michael Richman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Stephen and Leslie Robinson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Paul and Gayle Romain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Alan and Eve Rosenfeld</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James Rosenbaum and Sandra Lewis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John and Marti Rosenthal</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Rosemarie Rosenfeld</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Warren Rosenfeld and Sheryl </a:t>
            </a:r>
            <a:r>
              <a:rPr lang="en-US" sz="1100" dirty="0" err="1">
                <a:latin typeface="Open Sans" panose="020B0606030504020204" pitchFamily="34" charset="0"/>
                <a:ea typeface="Open Sans" panose="020B0606030504020204" pitchFamily="34" charset="0"/>
                <a:cs typeface="Open Sans" panose="020B0606030504020204" pitchFamily="34" charset="0"/>
              </a:rPr>
              <a:t>Langerman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err="1">
                <a:latin typeface="Open Sans" panose="020B0606030504020204" pitchFamily="34" charset="0"/>
                <a:ea typeface="Open Sans" panose="020B0606030504020204" pitchFamily="34" charset="0"/>
                <a:cs typeface="Open Sans" panose="020B0606030504020204" pitchFamily="34" charset="0"/>
              </a:rPr>
              <a:t>Eleanore</a:t>
            </a:r>
            <a:r>
              <a:rPr lang="en-US" sz="1100" dirty="0">
                <a:latin typeface="Open Sans" panose="020B0606030504020204" pitchFamily="34" charset="0"/>
                <a:ea typeface="Open Sans" panose="020B0606030504020204" pitchFamily="34" charset="0"/>
                <a:cs typeface="Open Sans" panose="020B0606030504020204" pitchFamily="34" charset="0"/>
              </a:rPr>
              <a:t> Rubinstein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Rick Rubinstein, Jr. and Jill Rubinstein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Jerry and Bunny </a:t>
            </a:r>
            <a:r>
              <a:rPr lang="en-US" sz="1100" dirty="0" err="1">
                <a:latin typeface="Open Sans" panose="020B0606030504020204" pitchFamily="34" charset="0"/>
                <a:ea typeface="Open Sans" panose="020B0606030504020204" pitchFamily="34" charset="0"/>
                <a:cs typeface="Open Sans" panose="020B0606030504020204" pitchFamily="34" charset="0"/>
              </a:rPr>
              <a:t>Sadis</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Michael and Linda </a:t>
            </a:r>
            <a:r>
              <a:rPr lang="en-US" sz="1100" dirty="0" err="1">
                <a:latin typeface="Open Sans" panose="020B0606030504020204" pitchFamily="34" charset="0"/>
                <a:ea typeface="Open Sans" panose="020B0606030504020204" pitchFamily="34" charset="0"/>
                <a:cs typeface="Open Sans" panose="020B0606030504020204" pitchFamily="34" charset="0"/>
              </a:rPr>
              <a:t>Salinsky</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Arlene </a:t>
            </a:r>
            <a:r>
              <a:rPr lang="en-US" sz="1100" dirty="0" err="1">
                <a:latin typeface="Open Sans" panose="020B0606030504020204" pitchFamily="34" charset="0"/>
                <a:ea typeface="Open Sans" panose="020B0606030504020204" pitchFamily="34" charset="0"/>
                <a:cs typeface="Open Sans" panose="020B0606030504020204" pitchFamily="34" charset="0"/>
              </a:rPr>
              <a:t>Schnitzer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err="1">
                <a:latin typeface="Open Sans" panose="020B0606030504020204" pitchFamily="34" charset="0"/>
                <a:ea typeface="Open Sans" panose="020B0606030504020204" pitchFamily="34" charset="0"/>
                <a:cs typeface="Open Sans" panose="020B0606030504020204" pitchFamily="34" charset="0"/>
              </a:rPr>
              <a:t>Dori</a:t>
            </a:r>
            <a:r>
              <a:rPr lang="en-US" sz="1100" dirty="0">
                <a:latin typeface="Open Sans" panose="020B0606030504020204" pitchFamily="34" charset="0"/>
                <a:ea typeface="Open Sans" panose="020B0606030504020204" pitchFamily="34" charset="0"/>
                <a:cs typeface="Open Sans" panose="020B0606030504020204" pitchFamily="34" charset="0"/>
              </a:rPr>
              <a:t> </a:t>
            </a:r>
            <a:r>
              <a:rPr lang="en-US" sz="1100" dirty="0" err="1">
                <a:latin typeface="Open Sans" panose="020B0606030504020204" pitchFamily="34" charset="0"/>
                <a:ea typeface="Open Sans" panose="020B0606030504020204" pitchFamily="34" charset="0"/>
                <a:cs typeface="Open Sans" panose="020B0606030504020204" pitchFamily="34" charset="0"/>
              </a:rPr>
              <a:t>Schnitzer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Thelma </a:t>
            </a:r>
            <a:r>
              <a:rPr lang="en-US" sz="1100" dirty="0" err="1">
                <a:latin typeface="Open Sans" panose="020B0606030504020204" pitchFamily="34" charset="0"/>
                <a:ea typeface="Open Sans" panose="020B0606030504020204" pitchFamily="34" charset="0"/>
                <a:cs typeface="Open Sans" panose="020B0606030504020204" pitchFamily="34" charset="0"/>
              </a:rPr>
              <a:t>Schnitzer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Lois </a:t>
            </a:r>
            <a:r>
              <a:rPr lang="en-US" sz="1100" dirty="0" err="1">
                <a:latin typeface="Open Sans" panose="020B0606030504020204" pitchFamily="34" charset="0"/>
                <a:ea typeface="Open Sans" panose="020B0606030504020204" pitchFamily="34" charset="0"/>
                <a:cs typeface="Open Sans" panose="020B0606030504020204" pitchFamily="34" charset="0"/>
              </a:rPr>
              <a:t>Schnitzer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Dave Smith and Libby Schwartz</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Richard Schwartz</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Joel and Sandra </a:t>
            </a:r>
            <a:r>
              <a:rPr lang="en-US" sz="1100" dirty="0" err="1">
                <a:latin typeface="Open Sans" panose="020B0606030504020204" pitchFamily="34" charset="0"/>
                <a:ea typeface="Open Sans" panose="020B0606030504020204" pitchFamily="34" charset="0"/>
                <a:cs typeface="Open Sans" panose="020B0606030504020204" pitchFamily="34" charset="0"/>
              </a:rPr>
              <a:t>Seres</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Michael Freeman and Lynda Shapiro</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Tom and Megan Shipley</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Ron and Sheila Silver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Michael Simon and Suzanne </a:t>
            </a:r>
            <a:r>
              <a:rPr lang="en-US" sz="1100" dirty="0" err="1">
                <a:latin typeface="Open Sans" panose="020B0606030504020204" pitchFamily="34" charset="0"/>
                <a:ea typeface="Open Sans" panose="020B0606030504020204" pitchFamily="34" charset="0"/>
                <a:cs typeface="Open Sans" panose="020B0606030504020204" pitchFamily="34" charset="0"/>
              </a:rPr>
              <a:t>Bonamici</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Jonathan Singer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Rodger </a:t>
            </a:r>
            <a:r>
              <a:rPr lang="en-US" sz="1100" dirty="0" err="1">
                <a:latin typeface="Open Sans" panose="020B0606030504020204" pitchFamily="34" charset="0"/>
                <a:ea typeface="Open Sans" panose="020B0606030504020204" pitchFamily="34" charset="0"/>
                <a:cs typeface="Open Sans" panose="020B0606030504020204" pitchFamily="34" charset="0"/>
              </a:rPr>
              <a:t>Sleven</a:t>
            </a:r>
            <a:r>
              <a:rPr lang="en-US" sz="1100" dirty="0">
                <a:latin typeface="Open Sans" panose="020B0606030504020204" pitchFamily="34" charset="0"/>
                <a:ea typeface="Open Sans" panose="020B0606030504020204" pitchFamily="34" charset="0"/>
                <a:cs typeface="Open Sans" panose="020B0606030504020204" pitchFamily="34" charset="0"/>
              </a:rPr>
              <a:t> and Marcella Flores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Nate Smith and Anna Epstein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Paul Snyder and Amy Malkin Snyder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Martha </a:t>
            </a:r>
            <a:r>
              <a:rPr lang="en-US" sz="1100" dirty="0" err="1">
                <a:latin typeface="Open Sans" panose="020B0606030504020204" pitchFamily="34" charset="0"/>
                <a:ea typeface="Open Sans" panose="020B0606030504020204" pitchFamily="34" charset="0"/>
                <a:cs typeface="Open Sans" panose="020B0606030504020204" pitchFamily="34" charset="0"/>
              </a:rPr>
              <a:t>Soltesz</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Bruce Spiegel</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Mardi Spitzer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Harley and Robyn Spring</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Chester Edwards and Lynn Tobias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Brad and Michelle Tonkin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Cheryl Tonkin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Rena Tonkin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Marcy Tonkin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Bill and Joanne Treuhaft</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Tony and Bianca Urdes</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Jason Waxman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Sharon Weil</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Michael Weiner and Kathy Davis-Weiner</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Jeff and Lynn </a:t>
            </a:r>
            <a:r>
              <a:rPr lang="en-US" sz="1100" dirty="0" err="1">
                <a:latin typeface="Open Sans" panose="020B0606030504020204" pitchFamily="34" charset="0"/>
                <a:ea typeface="Open Sans" panose="020B0606030504020204" pitchFamily="34" charset="0"/>
                <a:cs typeface="Open Sans" panose="020B0606030504020204" pitchFamily="34" charset="0"/>
              </a:rPr>
              <a:t>Wolfstone</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Ron and Nancy Wyden</a:t>
            </a: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Phil </a:t>
            </a:r>
            <a:r>
              <a:rPr lang="en-US" sz="1100" dirty="0" err="1">
                <a:latin typeface="Open Sans" panose="020B0606030504020204" pitchFamily="34" charset="0"/>
                <a:ea typeface="Open Sans" panose="020B0606030504020204" pitchFamily="34" charset="0"/>
                <a:cs typeface="Open Sans" panose="020B0606030504020204" pitchFamily="34" charset="0"/>
              </a:rPr>
              <a:t>Zald</a:t>
            </a:r>
            <a:r>
              <a:rPr lang="en-US" sz="1100" dirty="0">
                <a:latin typeface="Open Sans" panose="020B0606030504020204" pitchFamily="34" charset="0"/>
                <a:ea typeface="Open Sans" panose="020B0606030504020204" pitchFamily="34" charset="0"/>
                <a:cs typeface="Open Sans" panose="020B0606030504020204" pitchFamily="34" charset="0"/>
              </a:rPr>
              <a:t> and Heh Shin </a:t>
            </a:r>
            <a:r>
              <a:rPr lang="en-US" sz="1100" dirty="0" err="1">
                <a:latin typeface="Open Sans" panose="020B0606030504020204" pitchFamily="34" charset="0"/>
                <a:ea typeface="Open Sans" panose="020B0606030504020204" pitchFamily="34" charset="0"/>
                <a:cs typeface="Open Sans" panose="020B0606030504020204" pitchFamily="34" charset="0"/>
              </a:rPr>
              <a:t>Kwak</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Bob </a:t>
            </a:r>
            <a:r>
              <a:rPr lang="en-US" sz="1100" dirty="0" err="1">
                <a:latin typeface="Open Sans" panose="020B0606030504020204" pitchFamily="34" charset="0"/>
                <a:ea typeface="Open Sans" panose="020B0606030504020204" pitchFamily="34" charset="0"/>
                <a:cs typeface="Open Sans" panose="020B0606030504020204" pitchFamily="34" charset="0"/>
              </a:rPr>
              <a:t>Zelinka</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600"/>
              </a:spcAft>
              <a:buNone/>
            </a:pPr>
            <a:endParaRPr lang="en-US" sz="1100" dirty="0" smtClea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32908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77417"/>
            <a:ext cx="10515600" cy="1325563"/>
          </a:xfrm>
        </p:spPr>
        <p:txBody>
          <a:bodyPr>
            <a:normAutofit/>
          </a:bodyPr>
          <a:lstStyle/>
          <a:p>
            <a:pPr algn="ctr"/>
            <a:r>
              <a:rPr lang="en-US" sz="4400" dirty="0" smtClean="0">
                <a:latin typeface="Merriweather" panose="00000500000000000000" pitchFamily="2" charset="0"/>
              </a:rPr>
              <a:t>CBI Legacy Circle</a:t>
            </a:r>
            <a:endParaRPr lang="en-US" sz="4400" dirty="0">
              <a:latin typeface="Merriweather" panose="00000500000000000000" pitchFamily="2" charset="0"/>
            </a:endParaRPr>
          </a:p>
        </p:txBody>
      </p:sp>
      <p:sp>
        <p:nvSpPr>
          <p:cNvPr id="7" name="Content Placeholder 2"/>
          <p:cNvSpPr txBox="1">
            <a:spLocks/>
          </p:cNvSpPr>
          <p:nvPr/>
        </p:nvSpPr>
        <p:spPr>
          <a:xfrm>
            <a:off x="294968" y="998578"/>
            <a:ext cx="11653647" cy="1272673"/>
          </a:xfrm>
          <a:prstGeom prst="rect">
            <a:avLst/>
          </a:prstGeom>
        </p:spPr>
        <p:txBody>
          <a:bodyPr vert="horz" lIns="91440" tIns="45720" rIns="91440" bIns="45720" numCol="1"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Clr>
                <a:srgbClr val="F8AF18"/>
              </a:buClr>
              <a:buFont typeface="Wingdings 3" charset="2"/>
              <a:buNone/>
            </a:pPr>
            <a:r>
              <a:rPr lang="en-US" sz="1200" dirty="0">
                <a:solidFill>
                  <a:prstClr val="white">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Congregation Beth Israel is proud to recognize every person/family who decides to create a Jewish legacy. A legacy gift includes any donation that lives on in perpetuity ensuring that CBI will be here to serve the generations to come. Different reasons have motivated each of our Legacy Circle donors to choose CBI as a beneficiary of their life’s work. We are fortunate that many of our members embraced the benefit that becoming a legacy donor brought to their lives and their memory. We continue to be honored by those who are now committing gifts through endowments, trusts, wills, and estate plans. We hope you will consider joining this esteemed and appreciated group and let us know of your intention so that we may include you in this growing list. Executive Director Josh Kashinsky welcomes the opportunity to discuss creating a Jewish legacy with you: (503) 222-1069 or josh@bethisrael-pdx.org.</a:t>
            </a:r>
          </a:p>
        </p:txBody>
      </p:sp>
      <p:sp>
        <p:nvSpPr>
          <p:cNvPr id="8" name="Content Placeholder 2"/>
          <p:cNvSpPr txBox="1">
            <a:spLocks/>
          </p:cNvSpPr>
          <p:nvPr/>
        </p:nvSpPr>
        <p:spPr>
          <a:xfrm>
            <a:off x="128338" y="77417"/>
            <a:ext cx="12063664" cy="370763"/>
          </a:xfrm>
          <a:prstGeom prst="rect">
            <a:avLst/>
          </a:prstGeom>
        </p:spPr>
        <p:txBody>
          <a:bodyPr vert="horz" lIns="91440" tIns="45720" rIns="91440" bIns="45720" numCol="1" rtlCol="0">
            <a:normAutofit fontScale="6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F8AF18"/>
              </a:buClr>
              <a:buSzTx/>
              <a:buFont typeface="Wingdings 3" charset="2"/>
              <a:buNone/>
              <a:tabLst/>
              <a:defRPr/>
            </a:pPr>
            <a:r>
              <a:rPr kumimoji="0" lang="en-US" sz="1800" b="0" i="1" u="none" strike="noStrike" kern="1200" cap="none" spc="0" normalizeH="0" baseline="0" noProof="0" dirty="0" smtClean="0">
                <a:ln>
                  <a:noFill/>
                </a:ln>
                <a:solidFill>
                  <a:prstClr val="white">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Congregation Beth Israel is a participant  in the Life and Legacy Program, which is a partnership of the Oregon Jewish Community Foundation and the Harold </a:t>
            </a:r>
            <a:r>
              <a:rPr kumimoji="0" lang="en-US" sz="1800" b="0" i="1" u="none" strike="noStrike" kern="1200" cap="none" spc="0" normalizeH="0" baseline="0" noProof="0" dirty="0" err="1" smtClean="0">
                <a:ln>
                  <a:noFill/>
                </a:ln>
                <a:solidFill>
                  <a:prstClr val="white">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Grinspoon</a:t>
            </a:r>
            <a:r>
              <a:rPr kumimoji="0" lang="en-US" sz="1800" b="0" i="1" u="none" strike="noStrike" kern="1200" cap="none" spc="0" normalizeH="0" baseline="0" noProof="0" dirty="0" smtClean="0">
                <a:ln>
                  <a:noFill/>
                </a:ln>
                <a:solidFill>
                  <a:prstClr val="white">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Foundation.</a:t>
            </a:r>
            <a:endParaRPr kumimoji="0" lang="en-US" sz="1800" b="0" i="0" u="none" strike="noStrike" kern="1200" cap="none" spc="0" normalizeH="0" baseline="0" noProof="0" dirty="0">
              <a:ln>
                <a:noFill/>
              </a:ln>
              <a:solidFill>
                <a:prstClr val="white">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Content Placeholder 2"/>
          <p:cNvSpPr txBox="1">
            <a:spLocks/>
          </p:cNvSpPr>
          <p:nvPr/>
        </p:nvSpPr>
        <p:spPr>
          <a:xfrm>
            <a:off x="294968" y="2271251"/>
            <a:ext cx="11897033" cy="4586748"/>
          </a:xfrm>
          <a:prstGeom prst="rect">
            <a:avLst/>
          </a:prstGeom>
        </p:spPr>
        <p:txBody>
          <a:bodyPr vert="horz" lIns="91440" tIns="45720" rIns="91440" bIns="45720" numCol="4" spcCol="0" rtlCol="0">
            <a:normAutofit fontScale="5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70000"/>
              </a:lnSpc>
              <a:spcBef>
                <a:spcPts val="0"/>
              </a:spcBef>
              <a:spcAft>
                <a:spcPts val="600"/>
              </a:spcAft>
              <a:buFont typeface="Wingdings 3" charset="2"/>
              <a:buNone/>
            </a:pPr>
            <a:r>
              <a:rPr lang="en-US" smtClean="0">
                <a:latin typeface="Open Sans" panose="020B0606030504020204" pitchFamily="34" charset="0"/>
                <a:ea typeface="Open Sans" panose="020B0606030504020204" pitchFamily="34" charset="0"/>
                <a:cs typeface="Open Sans" panose="020B0606030504020204" pitchFamily="34" charset="0"/>
              </a:rPr>
              <a:t>Joy Alkalay*</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Anonymous</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William and Sydney Baer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Carole Barkley</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Monte and Frances Bettman*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Philip and Fay Blank*</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Henry* and Gerel Blauer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George and Harriet* Bodner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Lynn Bonner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Howard and Raquel Byer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Rabbi Michael and</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Cantor Ida Rae Cahana</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Lance and Deborah Caldwell</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Bernard Carr*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Mandi and Stuart Chestler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Daniel J. and Elizabeth O. Cohn*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Edward* and Margery Cohn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Marcia Colton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Roger and Midge Cone</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James and Ilene Davidson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Sylvia Davidson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Barry and Bonnie Davis</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Berta M. Delman*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Susan Diamond</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Nettie Director*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Simon and Helen Director*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Ned Duhnkrack</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Barbara Durkheimer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Stuart and Leah Durkheimer*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Lester Eisendorf*</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Judith Ann Epstein*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Marie Louise Feldenheimer*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Jen and Howard Feldman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Martin Fishel*</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Eric and Robin Flamm</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Lynn and Charlie Gelber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Thomas Georges III* and Linda Georges</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Thomas and May Georges*</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William and Shirley Gittelsohn*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Richard and Beth Glassman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Maurice* and Ilene Goldberg</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Arthur and Martha Goldsmith*</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David and Tiffany Goldwyn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Douglas and Lila Goodman*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Michelle and Steve Gradow</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Rachel Halupowski</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Craig Hartzman and James John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Margaret Hasson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Celia Heims*</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Irwin and Renee Holzman and family</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Benjamin* and Janice Isenberg</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Rabbi Rachel L. Joseph</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James and Rhonda Kennedy</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Steve and Marilyn Kerman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Morris Klein*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Charles and Lois Koteen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Henry Kunowski and Kerstin Schulz</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Theodore D. Lachman*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Robert and Sally Landauer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Gerald and Evelyn Leshgold</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Glen and Lisa Levy</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Joan Lindholm*</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David and Beverly Lipman*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Lee Lowenson</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Rita Lubliner*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Arnold Maizels*</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Richard and Harriet Maizels</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Howard B and Robin L Marcus</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Lynn L. Marks</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Barry and Susan Menashe</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Joanne Van Ness Menashe and Joe Menashe</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Ruben and Elizabeth Menashe</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Robert and Robin Mesher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Alan and Lana Miller</a:t>
            </a:r>
            <a:br>
              <a:rPr lang="en-US" smtClean="0">
                <a:latin typeface="Open Sans" panose="020B0606030504020204" pitchFamily="34" charset="0"/>
                <a:ea typeface="Open Sans" panose="020B0606030504020204" pitchFamily="34" charset="0"/>
                <a:cs typeface="Open Sans" panose="020B0606030504020204" pitchFamily="34" charset="0"/>
              </a:rPr>
            </a:br>
            <a:r>
              <a:rPr lang="en-US" smtClean="0">
                <a:latin typeface="Open Sans" panose="020B0606030504020204" pitchFamily="34" charset="0"/>
                <a:ea typeface="Open Sans" panose="020B0606030504020204" pitchFamily="34" charset="0"/>
                <a:cs typeface="Open Sans" panose="020B0606030504020204" pitchFamily="34" charset="0"/>
              </a:rPr>
              <a:t>Edith O. Miller*</a:t>
            </a:r>
          </a:p>
          <a:p>
            <a:pPr marL="0" indent="0">
              <a:lnSpc>
                <a:spcPct val="170000"/>
              </a:lnSpc>
              <a:spcBef>
                <a:spcPts val="0"/>
              </a:spcBef>
              <a:spcAft>
                <a:spcPts val="600"/>
              </a:spcAft>
              <a:buFont typeface="Wingdings 3" charset="2"/>
              <a:buNone/>
            </a:pPr>
            <a:endParaRPr lang="en-US" dirty="0" smtClea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39212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
</file>

<file path=ppt/theme/theme1.xml><?xml version="1.0" encoding="utf-8"?>
<a:theme xmlns:a="http://schemas.openxmlformats.org/drawingml/2006/main" name="Depth">
  <a:themeElements>
    <a:clrScheme name="Custom 2">
      <a:dk1>
        <a:srgbClr val="1865A6"/>
      </a:dk1>
      <a:lt1>
        <a:sysClr val="window" lastClr="FFFFFF"/>
      </a:lt1>
      <a:dk2>
        <a:srgbClr val="7CD63F"/>
      </a:dk2>
      <a:lt2>
        <a:srgbClr val="D6ECED"/>
      </a:lt2>
      <a:accent1>
        <a:srgbClr val="F8AF18"/>
      </a:accent1>
      <a:accent2>
        <a:srgbClr val="7CD63F"/>
      </a:accent2>
      <a:accent3>
        <a:srgbClr val="3EBEDE"/>
      </a:accent3>
      <a:accent4>
        <a:srgbClr val="1865A6"/>
      </a:accent4>
      <a:accent5>
        <a:srgbClr val="1F86DB"/>
      </a:accent5>
      <a:accent6>
        <a:srgbClr val="353535"/>
      </a:accent6>
      <a:hlink>
        <a:srgbClr val="F8AF18"/>
      </a:hlink>
      <a:folHlink>
        <a:srgbClr val="3EBEDE"/>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150</TotalTime>
  <Words>2297</Words>
  <Application>Microsoft Office PowerPoint</Application>
  <PresentationFormat>Widescreen</PresentationFormat>
  <Paragraphs>228</Paragraphs>
  <Slides>80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Arial</vt:lpstr>
      <vt:lpstr>Corbel</vt:lpstr>
      <vt:lpstr>Merriweather</vt:lpstr>
      <vt:lpstr>Open Sans</vt:lpstr>
      <vt:lpstr>Wingdings 3</vt:lpstr>
      <vt:lpstr>Depth</vt:lpstr>
      <vt:lpstr>Congregation Beth Israel 162nd Annual Meeting Slideshow</vt:lpstr>
      <vt:lpstr>High Holidays Blowing the Shofar at Tashlich</vt:lpstr>
      <vt:lpstr>High Holidays Blowing the Shofar at Tashlich</vt:lpstr>
      <vt:lpstr>Sisterhood Shabbat Lilah Lavan</vt:lpstr>
      <vt:lpstr>Sisterhood Shabbat Lilah Lavan</vt:lpstr>
      <vt:lpstr>MLK Shabbat with Guest Speaker Rev. Dr. T. Allen Bethel</vt:lpstr>
      <vt:lpstr>MLK Shabbat Teen Dinner with State Senator Rob Wagner</vt:lpstr>
      <vt:lpstr>MLK Shabbat with Guest Speaker Rev. Dr. T. Allen Bethel</vt:lpstr>
      <vt:lpstr>CBI Legacy Circle</vt:lpstr>
      <vt:lpstr>CBI Legacy Circle</vt:lpstr>
      <vt:lpstr>Portland Pride Parade CBI Shows Their Support</vt:lpstr>
      <vt:lpstr>Portland Youth Philharmonic Sharing Our Love of Music</vt:lpstr>
      <vt:lpstr>Adult Education Three Clergy Present </vt:lpstr>
      <vt:lpstr>Mini Mensches TOT Shabbat with Our Youngest Friends</vt:lpstr>
      <vt:lpstr>Mini Mensches TOT Shabbat with Our Youngest Friends</vt:lpstr>
      <vt:lpstr>Mini Mensches TOT Shabbat with Our Youngest Friends</vt:lpstr>
      <vt:lpstr>Mini Mensches TOT Shabbat with Our Youngest Friends</vt:lpstr>
      <vt:lpstr>Mini Mensches TOT Shabbat with Our Youngest Friends</vt:lpstr>
      <vt:lpstr>Mini Mensches TOT Shabbat with Our Youngest Friends</vt:lpstr>
      <vt:lpstr>Mini Mensches TOT Shabbat with Our Youngest Friends</vt:lpstr>
      <vt:lpstr>Mini Mensches Havdalah with Our Youngest Friends</vt:lpstr>
      <vt:lpstr>Mini Mensches Purim with Our Youngest Friends</vt:lpstr>
      <vt:lpstr>Date Night Monthly Weekend Fun</vt:lpstr>
      <vt:lpstr>Date Night Monthly Weekend Fun</vt:lpstr>
      <vt:lpstr>Date Night Monthly Weekend Fun</vt:lpstr>
      <vt:lpstr>Date Night Monthly Weekend Fun</vt:lpstr>
      <vt:lpstr>Date Night Monthly Weekend Fun</vt:lpstr>
      <vt:lpstr>Religious School Teen L.A. Social Action Trip </vt:lpstr>
      <vt:lpstr>Religious School Teen L.A. Social Action Trip </vt:lpstr>
      <vt:lpstr>Religious School Teen L.A. Social Action Trip </vt:lpstr>
      <vt:lpstr>Religious School Teen Civil Rights Trip </vt:lpstr>
      <vt:lpstr>Religious School Learning from Home</vt:lpstr>
      <vt:lpstr>Youth Programming Laser Tag with Dor Chadash</vt:lpstr>
      <vt:lpstr>Youth Programming Laser Tag with Dor Chadash</vt:lpstr>
      <vt:lpstr>Youth Programming Laser Tag with Dor Chadash</vt:lpstr>
      <vt:lpstr>Youth Programming Laser Tag with Dor Chadash</vt:lpstr>
      <vt:lpstr>Oy-Klahoma! The Purim Shpiel</vt:lpstr>
      <vt:lpstr>Oy-Klahoma! The Purim Shpiel</vt:lpstr>
      <vt:lpstr>Oy-Klahoma! The Purim Shpiel</vt:lpstr>
      <vt:lpstr>Oy-Klahoma! The Purim Shpiel</vt:lpstr>
      <vt:lpstr>Oy-Klahoma! The Purim Shpiel</vt:lpstr>
      <vt:lpstr>Confirmation 2019 Last Year’s 10th Grade Class </vt:lpstr>
      <vt:lpstr>Graduation 2019 Last Year’s Seniors </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Taste of Temple Our Tastiest Fundraiser Returned</vt:lpstr>
      <vt:lpstr>Social Action Every Day is Mitzvah Day</vt:lpstr>
      <vt:lpstr>Social Action Every Day is Mitzvah Day</vt:lpstr>
      <vt:lpstr>Social Action Every Day is Mitzvah Day</vt:lpstr>
      <vt:lpstr>Social Action Every Day is Mitzvah Day</vt:lpstr>
      <vt:lpstr>Social Action Every Day is Mitzvah Day</vt:lpstr>
      <vt:lpstr>Social Action Every Day is Mitzvah Day</vt:lpstr>
      <vt:lpstr> Thank you to our Donors</vt:lpstr>
      <vt:lpstr> Thank you to our Donors</vt:lpstr>
    </vt:vector>
  </TitlesOfParts>
  <Company>CBI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Shoshanna Pro</dc:creator>
  <cp:lastModifiedBy>Shoshanna Pro</cp:lastModifiedBy>
  <cp:revision>9</cp:revision>
  <dcterms:created xsi:type="dcterms:W3CDTF">2020-05-20T19:32:40Z</dcterms:created>
  <dcterms:modified xsi:type="dcterms:W3CDTF">2020-05-26T18:05:49Z</dcterms:modified>
</cp:coreProperties>
</file>