
<file path=[Content_Types].xml><?xml version="1.0" encoding="utf-8"?>
<Types xmlns="http://schemas.openxmlformats.org/package/2006/content-types">
  <Default Extension="gif" ContentType="image/gif"/>
  <Default Extension="HEIC" ContentType="image/png"/>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04" r:id="rId3"/>
    <p:sldId id="259" r:id="rId4"/>
    <p:sldId id="258" r:id="rId5"/>
    <p:sldId id="302" r:id="rId6"/>
    <p:sldId id="301" r:id="rId7"/>
    <p:sldId id="260" r:id="rId8"/>
    <p:sldId id="261" r:id="rId9"/>
    <p:sldId id="262" r:id="rId10"/>
    <p:sldId id="267" r:id="rId11"/>
    <p:sldId id="263" r:id="rId12"/>
    <p:sldId id="266" r:id="rId13"/>
    <p:sldId id="265" r:id="rId14"/>
    <p:sldId id="264" r:id="rId15"/>
    <p:sldId id="268" r:id="rId16"/>
    <p:sldId id="269" r:id="rId17"/>
    <p:sldId id="270" r:id="rId18"/>
    <p:sldId id="272" r:id="rId19"/>
    <p:sldId id="273" r:id="rId20"/>
    <p:sldId id="274" r:id="rId21"/>
    <p:sldId id="276" r:id="rId22"/>
    <p:sldId id="277" r:id="rId23"/>
    <p:sldId id="279" r:id="rId24"/>
    <p:sldId id="278" r:id="rId25"/>
    <p:sldId id="280" r:id="rId26"/>
    <p:sldId id="281" r:id="rId27"/>
    <p:sldId id="303" r:id="rId28"/>
    <p:sldId id="282" r:id="rId29"/>
    <p:sldId id="283" r:id="rId30"/>
    <p:sldId id="284" r:id="rId31"/>
    <p:sldId id="286" r:id="rId32"/>
    <p:sldId id="285" r:id="rId33"/>
    <p:sldId id="287" r:id="rId34"/>
    <p:sldId id="288" r:id="rId35"/>
    <p:sldId id="289" r:id="rId36"/>
    <p:sldId id="290" r:id="rId37"/>
    <p:sldId id="291" r:id="rId38"/>
    <p:sldId id="296" r:id="rId39"/>
    <p:sldId id="292" r:id="rId40"/>
    <p:sldId id="295" r:id="rId41"/>
    <p:sldId id="293" r:id="rId42"/>
    <p:sldId id="297" r:id="rId43"/>
    <p:sldId id="298" r:id="rId44"/>
    <p:sldId id="299" r:id="rId45"/>
    <p:sldId id="311" r:id="rId46"/>
    <p:sldId id="313" r:id="rId47"/>
    <p:sldId id="315" r:id="rId48"/>
    <p:sldId id="316" r:id="rId49"/>
    <p:sldId id="317" r:id="rId50"/>
    <p:sldId id="318" r:id="rId51"/>
    <p:sldId id="319" r:id="rId52"/>
    <p:sldId id="321" r:id="rId53"/>
    <p:sldId id="738" r:id="rId54"/>
    <p:sldId id="683" r:id="rId55"/>
    <p:sldId id="740" r:id="rId56"/>
    <p:sldId id="739" r:id="rId57"/>
    <p:sldId id="320" r:id="rId58"/>
    <p:sldId id="737" r:id="rId59"/>
    <p:sldId id="735" r:id="rId60"/>
    <p:sldId id="734" r:id="rId61"/>
    <p:sldId id="736" r:id="rId62"/>
    <p:sldId id="704" r:id="rId63"/>
    <p:sldId id="706" r:id="rId64"/>
    <p:sldId id="707" r:id="rId65"/>
    <p:sldId id="705" r:id="rId66"/>
    <p:sldId id="322" r:id="rId67"/>
    <p:sldId id="692" r:id="rId68"/>
    <p:sldId id="694" r:id="rId69"/>
    <p:sldId id="695" r:id="rId70"/>
    <p:sldId id="696" r:id="rId71"/>
    <p:sldId id="697" r:id="rId72"/>
    <p:sldId id="698" r:id="rId73"/>
    <p:sldId id="699" r:id="rId74"/>
    <p:sldId id="700" r:id="rId75"/>
    <p:sldId id="701" r:id="rId76"/>
    <p:sldId id="702" r:id="rId77"/>
    <p:sldId id="703" r:id="rId78"/>
    <p:sldId id="710" r:id="rId79"/>
    <p:sldId id="711" r:id="rId80"/>
    <p:sldId id="712" r:id="rId81"/>
    <p:sldId id="713" r:id="rId82"/>
    <p:sldId id="714" r:id="rId83"/>
    <p:sldId id="715" r:id="rId84"/>
    <p:sldId id="716" r:id="rId85"/>
    <p:sldId id="717" r:id="rId86"/>
    <p:sldId id="718" r:id="rId87"/>
    <p:sldId id="719" r:id="rId88"/>
    <p:sldId id="722" r:id="rId89"/>
    <p:sldId id="721" r:id="rId90"/>
    <p:sldId id="723" r:id="rId91"/>
    <p:sldId id="726" r:id="rId92"/>
    <p:sldId id="725" r:id="rId93"/>
    <p:sldId id="724" r:id="rId94"/>
    <p:sldId id="720" r:id="rId95"/>
    <p:sldId id="728" r:id="rId96"/>
    <p:sldId id="727" r:id="rId97"/>
    <p:sldId id="730" r:id="rId98"/>
    <p:sldId id="729" r:id="rId99"/>
    <p:sldId id="731" r:id="rId100"/>
    <p:sldId id="732" r:id="rId101"/>
    <p:sldId id="733" r:id="rId102"/>
    <p:sldId id="300" r:id="rId103"/>
    <p:sldId id="305" r:id="rId104"/>
    <p:sldId id="306" r:id="rId105"/>
    <p:sldId id="307" r:id="rId106"/>
    <p:sldId id="308" r:id="rId107"/>
    <p:sldId id="309" r:id="rId108"/>
    <p:sldId id="310" r:id="rId109"/>
    <p:sldId id="312" r:id="rId110"/>
    <p:sldId id="314" r:id="rId111"/>
    <p:sldId id="691" r:id="rId112"/>
    <p:sldId id="708" r:id="rId113"/>
    <p:sldId id="709" r:id="rId114"/>
    <p:sldId id="684" r:id="rId115"/>
    <p:sldId id="685" r:id="rId116"/>
    <p:sldId id="686" r:id="rId117"/>
    <p:sldId id="687" r:id="rId118"/>
    <p:sldId id="688" r:id="rId119"/>
    <p:sldId id="689" r:id="rId120"/>
    <p:sldId id="690" r:id="rId1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69" autoAdjust="0"/>
    <p:restoredTop sz="94660"/>
  </p:normalViewPr>
  <p:slideViewPr>
    <p:cSldViewPr snapToGrid="0">
      <p:cViewPr varScale="1">
        <p:scale>
          <a:sx n="60" d="100"/>
          <a:sy n="60" d="100"/>
        </p:scale>
        <p:origin x="4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cstate="email">
              <a:alphaModFix amt="45000"/>
              <a:duotone>
                <a:schemeClr val="accent1">
                  <a:shade val="45000"/>
                  <a:satMod val="135000"/>
                </a:schemeClr>
                <a:prstClr val="white"/>
              </a:duotone>
              <a:extLst>
                <a:ext uri="{28A0092B-C50C-407E-A947-70E740481C1C}">
                  <a14:useLocalDpi xmlns:a14="http://schemas.microsoft.com/office/drawing/2010/main"/>
                </a:ext>
              </a:extLst>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698204D4-743E-477E-8EBB-EA8775EB0BF2}" type="datetimeFigureOut">
              <a:rPr lang="en-US" smtClean="0"/>
              <a:t>4/1/2020</a:t>
            </a:fld>
            <a:endParaRPr lang="en-US"/>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DDED6A29-E892-43EE-9CD2-63AC645924D9}" type="slidenum">
              <a:rPr lang="en-US" smtClean="0"/>
              <a:t>‹#›</a:t>
            </a:fld>
            <a:endParaRPr lang="en-US"/>
          </a:p>
        </p:txBody>
      </p:sp>
    </p:spTree>
    <p:extLst>
      <p:ext uri="{BB962C8B-B14F-4D97-AF65-F5344CB8AC3E}">
        <p14:creationId xmlns:p14="http://schemas.microsoft.com/office/powerpoint/2010/main" val="212964553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8204D4-743E-477E-8EBB-EA8775EB0BF2}" type="datetimeFigureOut">
              <a:rPr lang="en-US" smtClean="0"/>
              <a:t>4/1/2020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D6A29-E892-43EE-9CD2-63AC645924D9}" type="slidenum">
              <a:rPr lang="en-US" smtClean="0"/>
              <a:t>‹#›</a:t>
            </a:fld>
            <a:endParaRPr lang="en-US"/>
          </a:p>
        </p:txBody>
      </p:sp>
    </p:spTree>
    <p:extLst>
      <p:ext uri="{BB962C8B-B14F-4D97-AF65-F5344CB8AC3E}">
        <p14:creationId xmlns:p14="http://schemas.microsoft.com/office/powerpoint/2010/main" val="484588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8204D4-743E-477E-8EBB-EA8775EB0BF2}" type="datetimeFigureOut">
              <a:rPr lang="en-US" smtClean="0"/>
              <a:t>4/1/2020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D6A29-E892-43EE-9CD2-63AC645924D9}" type="slidenum">
              <a:rPr lang="en-US" smtClean="0"/>
              <a:t>‹#›</a:t>
            </a:fld>
            <a:endParaRPr lang="en-US"/>
          </a:p>
        </p:txBody>
      </p:sp>
    </p:spTree>
    <p:extLst>
      <p:ext uri="{BB962C8B-B14F-4D97-AF65-F5344CB8AC3E}">
        <p14:creationId xmlns:p14="http://schemas.microsoft.com/office/powerpoint/2010/main" val="525004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98204D4-743E-477E-8EBB-EA8775EB0BF2}" type="datetimeFigureOut">
              <a:rPr lang="en-US" smtClean="0"/>
              <a:t>4/1/2020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ED6A29-E892-43EE-9CD2-63AC645924D9}" type="slidenum">
              <a:rPr lang="en-US" smtClean="0"/>
              <a:t>‹#›</a:t>
            </a:fld>
            <a:endParaRPr lang="en-US"/>
          </a:p>
        </p:txBody>
      </p:sp>
    </p:spTree>
    <p:extLst>
      <p:ext uri="{BB962C8B-B14F-4D97-AF65-F5344CB8AC3E}">
        <p14:creationId xmlns:p14="http://schemas.microsoft.com/office/powerpoint/2010/main" val="2603149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cstate="email">
              <a:alphaModFix amt="45000"/>
              <a:duotone>
                <a:schemeClr val="accent2">
                  <a:shade val="45000"/>
                  <a:satMod val="135000"/>
                </a:schemeClr>
                <a:prstClr val="white"/>
              </a:duotone>
              <a:extLst>
                <a:ext uri="{28A0092B-C50C-407E-A947-70E740481C1C}">
                  <a14:useLocalDpi xmlns:a14="http://schemas.microsoft.com/office/drawing/2010/main"/>
                </a:ext>
              </a:extLst>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698204D4-743E-477E-8EBB-EA8775EB0BF2}" type="datetimeFigureOut">
              <a:rPr lang="en-US" smtClean="0"/>
              <a:t>4/1/2020</a:t>
            </a:fld>
            <a:endParaRPr lang="en-U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8604504" y="5211060"/>
            <a:ext cx="2112264" cy="228600"/>
          </a:xfrm>
        </p:spPr>
        <p:txBody>
          <a:bodyPr/>
          <a:lstStyle/>
          <a:p>
            <a:fld id="{DDED6A29-E892-43EE-9CD2-63AC645924D9}" type="slidenum">
              <a:rPr lang="en-US" smtClean="0"/>
              <a:t>‹#›</a:t>
            </a:fld>
            <a:endParaRPr lang="en-US"/>
          </a:p>
        </p:txBody>
      </p:sp>
    </p:spTree>
    <p:extLst>
      <p:ext uri="{BB962C8B-B14F-4D97-AF65-F5344CB8AC3E}">
        <p14:creationId xmlns:p14="http://schemas.microsoft.com/office/powerpoint/2010/main" val="371003440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8204D4-743E-477E-8EBB-EA8775EB0BF2}" type="datetimeFigureOut">
              <a:rPr lang="en-US" smtClean="0"/>
              <a:t>4/1/2020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ED6A29-E892-43EE-9CD2-63AC645924D9}" type="slidenum">
              <a:rPr lang="en-US" smtClean="0"/>
              <a:t>‹#›</a:t>
            </a:fld>
            <a:endParaRPr lang="en-US"/>
          </a:p>
        </p:txBody>
      </p:sp>
    </p:spTree>
    <p:extLst>
      <p:ext uri="{BB962C8B-B14F-4D97-AF65-F5344CB8AC3E}">
        <p14:creationId xmlns:p14="http://schemas.microsoft.com/office/powerpoint/2010/main" val="4186763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98204D4-743E-477E-8EBB-EA8775EB0BF2}" type="datetimeFigureOut">
              <a:rPr lang="en-US" smtClean="0"/>
              <a:t>4/1/2020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ED6A29-E892-43EE-9CD2-63AC645924D9}" type="slidenum">
              <a:rPr lang="en-US" smtClean="0"/>
              <a:t>‹#›</a:t>
            </a:fld>
            <a:endParaRPr lang="en-US"/>
          </a:p>
        </p:txBody>
      </p:sp>
    </p:spTree>
    <p:extLst>
      <p:ext uri="{BB962C8B-B14F-4D97-AF65-F5344CB8AC3E}">
        <p14:creationId xmlns:p14="http://schemas.microsoft.com/office/powerpoint/2010/main" val="3877663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98204D4-743E-477E-8EBB-EA8775EB0BF2}" type="datetimeFigureOut">
              <a:rPr lang="en-US" smtClean="0"/>
              <a:t>4/1/2020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ED6A29-E892-43EE-9CD2-63AC645924D9}" type="slidenum">
              <a:rPr lang="en-US" smtClean="0"/>
              <a:t>‹#›</a:t>
            </a:fld>
            <a:endParaRPr lang="en-US"/>
          </a:p>
        </p:txBody>
      </p:sp>
    </p:spTree>
    <p:extLst>
      <p:ext uri="{BB962C8B-B14F-4D97-AF65-F5344CB8AC3E}">
        <p14:creationId xmlns:p14="http://schemas.microsoft.com/office/powerpoint/2010/main" val="1551006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8204D4-743E-477E-8EBB-EA8775EB0BF2}" type="datetimeFigureOut">
              <a:rPr lang="en-US" smtClean="0"/>
              <a:t>4/1/2020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ED6A29-E892-43EE-9CD2-63AC645924D9}" type="slidenum">
              <a:rPr lang="en-US" smtClean="0"/>
              <a:t>‹#›</a:t>
            </a:fld>
            <a:endParaRPr lang="en-US"/>
          </a:p>
        </p:txBody>
      </p:sp>
    </p:spTree>
    <p:extLst>
      <p:ext uri="{BB962C8B-B14F-4D97-AF65-F5344CB8AC3E}">
        <p14:creationId xmlns:p14="http://schemas.microsoft.com/office/powerpoint/2010/main" val="8845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698204D4-743E-477E-8EBB-EA8775EB0BF2}" type="datetimeFigureOut">
              <a:rPr lang="en-US" smtClean="0"/>
              <a:t>4/1/2020</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DDED6A29-E892-43EE-9CD2-63AC645924D9}" type="slidenum">
              <a:rPr lang="en-US" smtClean="0"/>
              <a:t>‹#›</a:t>
            </a:fld>
            <a:endParaRPr lang="en-U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90072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698204D4-743E-477E-8EBB-EA8775EB0BF2}" type="datetimeFigureOut">
              <a:rPr lang="en-US" smtClean="0"/>
              <a:t>4/1/2020</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DDED6A29-E892-43EE-9CD2-63AC645924D9}" type="slidenum">
              <a:rPr lang="en-US" smtClean="0"/>
              <a:t>‹#›</a:t>
            </a:fld>
            <a:endParaRPr lang="en-US"/>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29430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98204D4-743E-477E-8EBB-EA8775EB0BF2}" type="datetimeFigureOut">
              <a:rPr lang="en-US" smtClean="0"/>
              <a:t>4/1/2020</a:t>
            </a:fld>
            <a:endParaRPr lang="en-U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DDED6A29-E892-43EE-9CD2-63AC645924D9}" type="slidenum">
              <a:rPr lang="en-US" smtClean="0"/>
              <a:t>‹#›</a:t>
            </a:fld>
            <a:endParaRPr lang="en-US"/>
          </a:p>
        </p:txBody>
      </p:sp>
    </p:spTree>
    <p:extLst>
      <p:ext uri="{BB962C8B-B14F-4D97-AF65-F5344CB8AC3E}">
        <p14:creationId xmlns:p14="http://schemas.microsoft.com/office/powerpoint/2010/main" val="895005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0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slideLayout" Target="../slideLayouts/slideLayout2.xml"/><Relationship Id="rId1" Type="http://schemas.openxmlformats.org/officeDocument/2006/relationships/video" Target="https://www.youtube.com/embed/fFax5q-ImC0?feature=oembed" TargetMode="External"/></Relationships>
</file>

<file path=ppt/slides/_rels/slide10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s://www.jewishlanguages.org/passover" TargetMode="External"/><Relationship Id="rId2" Type="http://schemas.openxmlformats.org/officeDocument/2006/relationships/hyperlink" Target="https://www.sefaria.org/" TargetMode="External"/><Relationship Id="rId1" Type="http://schemas.openxmlformats.org/officeDocument/2006/relationships/slideLayout" Target="../slideLayouts/slideLayout1.xml"/><Relationship Id="rId4" Type="http://schemas.openxmlformats.org/officeDocument/2006/relationships/image" Target="../media/image91.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video" Target="https://www.youtube.com/embed/ocUNuZqglCI?feature=oembed"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video" Target="https://www.youtube.com/embed/EjrXuVqZseE?feature=oembed"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video" Target="https://www.youtube.com/embed/VqzfKg96m7I?feature=oembed"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video" Target="https://www.youtube.com/embed/CZgDNPGZ9Sg?feature=oembed"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jewishlanguages.org/passover-recipes" TargetMode="External"/><Relationship Id="rId2" Type="http://schemas.openxmlformats.org/officeDocument/2006/relationships/image" Target="../media/image50.HEIC"/><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6.HEIC"/><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2.xml"/><Relationship Id="rId1" Type="http://schemas.openxmlformats.org/officeDocument/2006/relationships/video" Target="https://www.youtube.com/embed/vEKOyGFRdac?feature=oembed"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bestomerever.tumblr.com/" TargetMode="External"/><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2.xml"/><Relationship Id="rId1" Type="http://schemas.openxmlformats.org/officeDocument/2006/relationships/video" Target="https://www.youtube.com/embed/2Nt2UHsLS6M?feature=oembed"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Layout" Target="../slideLayouts/slideLayout2.xml"/><Relationship Id="rId1" Type="http://schemas.openxmlformats.org/officeDocument/2006/relationships/video" Target="https://www.youtube.com/embed/Cw6ERT39ImY?feature=oembed"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2.xml"/><Relationship Id="rId1" Type="http://schemas.openxmlformats.org/officeDocument/2006/relationships/video" Target="https://www.youtube.com/embed/JYyBW0aEaxc?feature=oembed"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2.xml"/><Relationship Id="rId1" Type="http://schemas.openxmlformats.org/officeDocument/2006/relationships/video" Target="https://www.youtube.com/embed/8FSkehvahkE?feature=oembed" TargetMode="External"/></Relationships>
</file>

<file path=ppt/slides/_rels/slide9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2.xml"/><Relationship Id="rId1" Type="http://schemas.openxmlformats.org/officeDocument/2006/relationships/video" Target="https://www.youtube.com/embed/gs0my2xrquU?feature=oembed"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2.xml"/><Relationship Id="rId1" Type="http://schemas.openxmlformats.org/officeDocument/2006/relationships/video" Target="https://www.youtube.com/embed/T0xWwsAxdgI?feature=oembed"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slideLayout" Target="../slideLayouts/slideLayout2.xml"/><Relationship Id="rId1" Type="http://schemas.openxmlformats.org/officeDocument/2006/relationships/video" Target="https://www.youtube.com/embed/DVCiRJojqvY?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7556E-96BC-4571-BC42-530B6D49701F}"/>
              </a:ext>
            </a:extLst>
          </p:cNvPr>
          <p:cNvSpPr>
            <a:spLocks noGrp="1"/>
          </p:cNvSpPr>
          <p:nvPr>
            <p:ph type="ctrTitle"/>
          </p:nvPr>
        </p:nvSpPr>
        <p:spPr>
          <a:xfrm>
            <a:off x="1561706" y="1573619"/>
            <a:ext cx="9068586" cy="2590800"/>
          </a:xfrm>
        </p:spPr>
        <p:txBody>
          <a:bodyPr/>
          <a:lstStyle/>
          <a:p>
            <a:r>
              <a:rPr lang="en-US" dirty="0"/>
              <a:t>Passover 2020</a:t>
            </a:r>
          </a:p>
        </p:txBody>
      </p:sp>
      <p:sp>
        <p:nvSpPr>
          <p:cNvPr id="3" name="Subtitle 2">
            <a:extLst>
              <a:ext uri="{FF2B5EF4-FFF2-40B4-BE49-F238E27FC236}">
                <a16:creationId xmlns:a16="http://schemas.microsoft.com/office/drawing/2014/main" id="{A4DDA324-6FCF-49B7-9B2D-491FA488020A}"/>
              </a:ext>
            </a:extLst>
          </p:cNvPr>
          <p:cNvSpPr>
            <a:spLocks noGrp="1"/>
          </p:cNvSpPr>
          <p:nvPr>
            <p:ph type="subTitle" idx="1"/>
          </p:nvPr>
        </p:nvSpPr>
        <p:spPr>
          <a:xfrm>
            <a:off x="1561706" y="3540640"/>
            <a:ext cx="9070848" cy="2014871"/>
          </a:xfrm>
        </p:spPr>
        <p:txBody>
          <a:bodyPr>
            <a:normAutofit/>
          </a:bodyPr>
          <a:lstStyle/>
          <a:p>
            <a:r>
              <a:rPr lang="en-US" sz="2400" dirty="0"/>
              <a:t>Connecting to Jews around the world</a:t>
            </a:r>
          </a:p>
          <a:p>
            <a:r>
              <a:rPr lang="en-US" sz="2400" dirty="0"/>
              <a:t> from the safety of our homes</a:t>
            </a:r>
          </a:p>
          <a:p>
            <a:endParaRPr lang="en-US" dirty="0"/>
          </a:p>
          <a:p>
            <a:r>
              <a:rPr lang="en-US" dirty="0"/>
              <a:t>Slides for a Zoom </a:t>
            </a:r>
            <a:r>
              <a:rPr lang="en-US" dirty="0" err="1"/>
              <a:t>seder</a:t>
            </a:r>
            <a:endParaRPr lang="en-US" dirty="0"/>
          </a:p>
          <a:p>
            <a:r>
              <a:rPr lang="en-US" dirty="0"/>
              <a:t>by Sarah Bunin Benor, sbenor@huc.edu</a:t>
            </a:r>
          </a:p>
        </p:txBody>
      </p:sp>
      <p:pic>
        <p:nvPicPr>
          <p:cNvPr id="5" name="Picture 4" descr="A close up of a sign&#10;&#10;Description automatically generated">
            <a:extLst>
              <a:ext uri="{FF2B5EF4-FFF2-40B4-BE49-F238E27FC236}">
                <a16:creationId xmlns:a16="http://schemas.microsoft.com/office/drawing/2014/main" id="{0632415C-6D76-4D46-ABB2-BD28DA73C5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37343" y="5571460"/>
            <a:ext cx="4717314" cy="1286540"/>
          </a:xfrm>
          <a:prstGeom prst="rect">
            <a:avLst/>
          </a:prstGeom>
        </p:spPr>
      </p:pic>
    </p:spTree>
    <p:extLst>
      <p:ext uri="{BB962C8B-B14F-4D97-AF65-F5344CB8AC3E}">
        <p14:creationId xmlns:p14="http://schemas.microsoft.com/office/powerpoint/2010/main" val="3096362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p:txBody>
          <a:bodyPr/>
          <a:lstStyle/>
          <a:p>
            <a:r>
              <a:rPr lang="en-US" dirty="0"/>
              <a:t>Seder plate</a:t>
            </a:r>
          </a:p>
        </p:txBody>
      </p:sp>
      <p:pic>
        <p:nvPicPr>
          <p:cNvPr id="7" name="Picture 6" descr="A close up of food&#10;&#10;Description automatically generated">
            <a:extLst>
              <a:ext uri="{FF2B5EF4-FFF2-40B4-BE49-F238E27FC236}">
                <a16:creationId xmlns:a16="http://schemas.microsoft.com/office/drawing/2014/main" id="{A3AC2E2B-D5C3-46AF-80DB-494CE76FF1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6939" y="2088625"/>
            <a:ext cx="8298121" cy="4667693"/>
          </a:xfrm>
          <a:prstGeom prst="rect">
            <a:avLst/>
          </a:prstGeom>
        </p:spPr>
      </p:pic>
      <p:pic>
        <p:nvPicPr>
          <p:cNvPr id="1026" name="Picture 2" descr="Passover: Matzah of Love">
            <a:extLst>
              <a:ext uri="{FF2B5EF4-FFF2-40B4-BE49-F238E27FC236}">
                <a16:creationId xmlns:a16="http://schemas.microsoft.com/office/drawing/2014/main" id="{A9B5C2A9-910C-4421-A503-F39752EDDB5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98810" y="0"/>
            <a:ext cx="4293190" cy="33466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052749-4FC8-4E02-B140-C973F624515B}"/>
              </a:ext>
            </a:extLst>
          </p:cNvPr>
          <p:cNvSpPr txBox="1"/>
          <p:nvPr/>
        </p:nvSpPr>
        <p:spPr>
          <a:xfrm>
            <a:off x="8529085" y="3511341"/>
            <a:ext cx="3221664" cy="369332"/>
          </a:xfrm>
          <a:prstGeom prst="rect">
            <a:avLst/>
          </a:prstGeom>
          <a:noFill/>
        </p:spPr>
        <p:txBody>
          <a:bodyPr wrap="square" rtlCol="0">
            <a:spAutoFit/>
          </a:bodyPr>
          <a:lstStyle/>
          <a:p>
            <a:pPr lvl="0" fontAlgn="base"/>
            <a:r>
              <a:rPr lang="en-US" dirty="0"/>
              <a:t>Matzah, wine, Elijah’s cup</a:t>
            </a:r>
          </a:p>
        </p:txBody>
      </p:sp>
      <p:pic>
        <p:nvPicPr>
          <p:cNvPr id="1028" name="Picture 4" descr="Passover Salt Water Dish Craft - Jewish Moms &amp; Crafters">
            <a:extLst>
              <a:ext uri="{FF2B5EF4-FFF2-40B4-BE49-F238E27FC236}">
                <a16:creationId xmlns:a16="http://schemas.microsoft.com/office/drawing/2014/main" id="{325B5603-D3F6-4231-A8A7-09EBD7A729A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4292895"/>
            <a:ext cx="3420140" cy="25651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135DAB6-1155-4838-874A-039B22089B80}"/>
              </a:ext>
            </a:extLst>
          </p:cNvPr>
          <p:cNvSpPr txBox="1"/>
          <p:nvPr/>
        </p:nvSpPr>
        <p:spPr>
          <a:xfrm>
            <a:off x="868327" y="3886348"/>
            <a:ext cx="1470836" cy="369332"/>
          </a:xfrm>
          <a:prstGeom prst="rect">
            <a:avLst/>
          </a:prstGeom>
          <a:noFill/>
        </p:spPr>
        <p:txBody>
          <a:bodyPr wrap="square" rtlCol="0">
            <a:spAutoFit/>
          </a:bodyPr>
          <a:lstStyle/>
          <a:p>
            <a:pPr lvl="0" fontAlgn="base"/>
            <a:r>
              <a:rPr lang="en-US" dirty="0"/>
              <a:t>Salt water</a:t>
            </a:r>
          </a:p>
        </p:txBody>
      </p:sp>
    </p:spTree>
    <p:extLst>
      <p:ext uri="{BB962C8B-B14F-4D97-AF65-F5344CB8AC3E}">
        <p14:creationId xmlns:p14="http://schemas.microsoft.com/office/powerpoint/2010/main" val="36969417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396726" y="265814"/>
            <a:ext cx="11398548" cy="1371600"/>
          </a:xfrm>
        </p:spPr>
        <p:txBody>
          <a:bodyPr>
            <a:normAutofit/>
          </a:bodyPr>
          <a:lstStyle/>
          <a:p>
            <a:r>
              <a:rPr lang="en-US" dirty="0"/>
              <a:t>Chad </a:t>
            </a:r>
            <a:r>
              <a:rPr lang="en-US" dirty="0" err="1"/>
              <a:t>Gadya</a:t>
            </a:r>
            <a:r>
              <a:rPr lang="en-US" dirty="0"/>
              <a:t> - Ladino</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545582" y="1382230"/>
            <a:ext cx="2601655" cy="4104167"/>
          </a:xfrm>
        </p:spPr>
        <p:txBody>
          <a:bodyPr>
            <a:noAutofit/>
          </a:bodyPr>
          <a:lstStyle/>
          <a:p>
            <a:pPr marL="0" indent="0">
              <a:spcBef>
                <a:spcPts val="0"/>
              </a:spcBef>
              <a:buNone/>
            </a:pPr>
            <a:r>
              <a:rPr lang="en-US" sz="2000" dirty="0"/>
              <a:t>I vino el Santo </a:t>
            </a:r>
            <a:r>
              <a:rPr lang="en-US" sz="2000" dirty="0" err="1"/>
              <a:t>Bendicho</a:t>
            </a:r>
            <a:r>
              <a:rPr lang="en-US" sz="2000" dirty="0"/>
              <a:t>, </a:t>
            </a:r>
            <a:r>
              <a:rPr lang="en-US" sz="2000" dirty="0" err="1"/>
              <a:t>i</a:t>
            </a:r>
            <a:r>
              <a:rPr lang="en-US" sz="2000" dirty="0"/>
              <a:t> </a:t>
            </a:r>
            <a:r>
              <a:rPr lang="en-US" sz="2000" dirty="0" err="1"/>
              <a:t>mato</a:t>
            </a:r>
            <a:r>
              <a:rPr lang="en-US" sz="2000" dirty="0"/>
              <a:t> al </a:t>
            </a:r>
            <a:r>
              <a:rPr lang="en-US" sz="2000" dirty="0" err="1"/>
              <a:t>malah</a:t>
            </a:r>
            <a:r>
              <a:rPr lang="en-US" sz="2000" dirty="0"/>
              <a:t> </a:t>
            </a:r>
            <a:r>
              <a:rPr lang="en-US" sz="2000" dirty="0" err="1"/>
              <a:t>amavet</a:t>
            </a:r>
            <a:r>
              <a:rPr lang="en-US" sz="2000" dirty="0"/>
              <a:t>, </a:t>
            </a:r>
            <a:r>
              <a:rPr lang="en-US" sz="2000" dirty="0" err="1"/>
              <a:t>ke</a:t>
            </a:r>
            <a:r>
              <a:rPr lang="en-US" sz="2000" dirty="0"/>
              <a:t> se </a:t>
            </a:r>
            <a:r>
              <a:rPr lang="en-US" sz="2000" dirty="0" err="1"/>
              <a:t>yevo</a:t>
            </a:r>
            <a:r>
              <a:rPr lang="en-US" sz="2000" dirty="0"/>
              <a:t> al </a:t>
            </a:r>
            <a:r>
              <a:rPr lang="en-US" sz="2000" dirty="0" err="1"/>
              <a:t>shohet</a:t>
            </a:r>
            <a:r>
              <a:rPr lang="en-US" sz="2000" dirty="0"/>
              <a:t>, </a:t>
            </a:r>
            <a:r>
              <a:rPr lang="en-US" sz="2000" dirty="0" err="1"/>
              <a:t>ke</a:t>
            </a:r>
            <a:r>
              <a:rPr lang="en-US" sz="2000" dirty="0"/>
              <a:t> </a:t>
            </a:r>
            <a:r>
              <a:rPr lang="en-US" sz="2000" dirty="0" err="1"/>
              <a:t>mato</a:t>
            </a:r>
            <a:r>
              <a:rPr lang="en-US" sz="2000" dirty="0"/>
              <a:t> al </a:t>
            </a:r>
            <a:r>
              <a:rPr lang="en-US" sz="2000" dirty="0" err="1"/>
              <a:t>buey</a:t>
            </a:r>
            <a:r>
              <a:rPr lang="en-US" sz="2000" dirty="0"/>
              <a:t>, </a:t>
            </a:r>
            <a:r>
              <a:rPr lang="en-US" sz="2000" dirty="0" err="1"/>
              <a:t>ke</a:t>
            </a:r>
            <a:r>
              <a:rPr lang="en-US" sz="2000" dirty="0"/>
              <a:t> se </a:t>
            </a:r>
            <a:r>
              <a:rPr lang="en-US" sz="2000" dirty="0" err="1"/>
              <a:t>bevyo</a:t>
            </a:r>
            <a:r>
              <a:rPr lang="en-US" sz="2000" dirty="0"/>
              <a:t> al </a:t>
            </a:r>
            <a:r>
              <a:rPr lang="en-US" sz="2000" dirty="0" err="1"/>
              <a:t>agua</a:t>
            </a:r>
            <a:r>
              <a:rPr lang="en-US" sz="2000" dirty="0"/>
              <a:t>, </a:t>
            </a:r>
            <a:r>
              <a:rPr lang="en-US" sz="2000" dirty="0" err="1"/>
              <a:t>ke</a:t>
            </a:r>
            <a:r>
              <a:rPr lang="en-US" sz="2000" dirty="0"/>
              <a:t> </a:t>
            </a:r>
            <a:r>
              <a:rPr lang="en-US" sz="2000" dirty="0" err="1"/>
              <a:t>amato</a:t>
            </a:r>
            <a:r>
              <a:rPr lang="en-US" sz="2000" dirty="0"/>
              <a:t> al </a:t>
            </a:r>
            <a:r>
              <a:rPr lang="en-US" sz="2000" dirty="0" err="1"/>
              <a:t>fuego</a:t>
            </a:r>
            <a:r>
              <a:rPr lang="en-US" sz="2000" dirty="0"/>
              <a:t>, </a:t>
            </a:r>
            <a:r>
              <a:rPr lang="en-US" sz="2000" dirty="0" err="1"/>
              <a:t>ke</a:t>
            </a:r>
            <a:r>
              <a:rPr lang="en-US" sz="2000" dirty="0"/>
              <a:t> </a:t>
            </a:r>
            <a:r>
              <a:rPr lang="en-US" sz="2000" dirty="0" err="1"/>
              <a:t>kemo</a:t>
            </a:r>
            <a:r>
              <a:rPr lang="en-US" sz="2000" dirty="0"/>
              <a:t> al </a:t>
            </a:r>
            <a:r>
              <a:rPr lang="en-US" sz="2000" dirty="0" err="1"/>
              <a:t>palo</a:t>
            </a:r>
            <a:r>
              <a:rPr lang="en-US" sz="2000" dirty="0"/>
              <a:t>, </a:t>
            </a:r>
            <a:r>
              <a:rPr lang="en-US" sz="2000" dirty="0" err="1"/>
              <a:t>ke</a:t>
            </a:r>
            <a:r>
              <a:rPr lang="en-US" sz="2000" dirty="0"/>
              <a:t> </a:t>
            </a:r>
            <a:r>
              <a:rPr lang="en-US" sz="2000" dirty="0" err="1"/>
              <a:t>aharvo</a:t>
            </a:r>
            <a:r>
              <a:rPr lang="en-US" sz="2000" dirty="0"/>
              <a:t> al </a:t>
            </a:r>
            <a:r>
              <a:rPr lang="en-US" sz="2000" dirty="0" err="1"/>
              <a:t>perro</a:t>
            </a:r>
            <a:r>
              <a:rPr lang="en-US" sz="2000" dirty="0"/>
              <a:t>, </a:t>
            </a:r>
            <a:r>
              <a:rPr lang="en-US" sz="2000" dirty="0" err="1"/>
              <a:t>ke</a:t>
            </a:r>
            <a:r>
              <a:rPr lang="en-US" sz="2000" dirty="0"/>
              <a:t> </a:t>
            </a:r>
            <a:r>
              <a:rPr lang="en-US" sz="2000" dirty="0" err="1"/>
              <a:t>modryo</a:t>
            </a:r>
            <a:r>
              <a:rPr lang="en-US" sz="2000" dirty="0"/>
              <a:t> al </a:t>
            </a:r>
            <a:r>
              <a:rPr lang="en-US" sz="2000" dirty="0" err="1"/>
              <a:t>gato</a:t>
            </a:r>
            <a:r>
              <a:rPr lang="en-US" sz="2000" dirty="0"/>
              <a:t>, </a:t>
            </a:r>
            <a:r>
              <a:rPr lang="en-US" sz="2000" dirty="0" err="1"/>
              <a:t>ke</a:t>
            </a:r>
            <a:r>
              <a:rPr lang="en-US" sz="2000" dirty="0"/>
              <a:t> </a:t>
            </a:r>
            <a:r>
              <a:rPr lang="en-US" sz="2000" dirty="0" err="1"/>
              <a:t>kome</a:t>
            </a:r>
            <a:r>
              <a:rPr lang="en-US" sz="2000" dirty="0"/>
              <a:t> al </a:t>
            </a:r>
            <a:r>
              <a:rPr lang="en-US" sz="2000" dirty="0" err="1"/>
              <a:t>kavritiko</a:t>
            </a:r>
            <a:r>
              <a:rPr lang="en-US" sz="2000" dirty="0"/>
              <a:t>, </a:t>
            </a:r>
            <a:r>
              <a:rPr lang="en-US" sz="2000" dirty="0" err="1"/>
              <a:t>ke</a:t>
            </a:r>
            <a:r>
              <a:rPr lang="en-US" sz="2000" dirty="0"/>
              <a:t> lo </a:t>
            </a:r>
            <a:r>
              <a:rPr lang="en-US" sz="2000" dirty="0" err="1"/>
              <a:t>merko</a:t>
            </a:r>
            <a:r>
              <a:rPr lang="en-US" sz="2000" dirty="0"/>
              <a:t> mi padre, por dos </a:t>
            </a:r>
            <a:r>
              <a:rPr lang="en-US" sz="2000" dirty="0" err="1"/>
              <a:t>levanim</a:t>
            </a:r>
            <a:r>
              <a:rPr lang="en-US" sz="2000" dirty="0"/>
              <a:t>.</a:t>
            </a:r>
          </a:p>
        </p:txBody>
      </p:sp>
      <p:sp>
        <p:nvSpPr>
          <p:cNvPr id="6" name="TextBox 5">
            <a:extLst>
              <a:ext uri="{FF2B5EF4-FFF2-40B4-BE49-F238E27FC236}">
                <a16:creationId xmlns:a16="http://schemas.microsoft.com/office/drawing/2014/main" id="{ACE5839B-689A-4D38-89CE-148CCB686136}"/>
              </a:ext>
            </a:extLst>
          </p:cNvPr>
          <p:cNvSpPr txBox="1"/>
          <p:nvPr/>
        </p:nvSpPr>
        <p:spPr>
          <a:xfrm>
            <a:off x="5539563" y="6035969"/>
            <a:ext cx="4901610" cy="369332"/>
          </a:xfrm>
          <a:prstGeom prst="rect">
            <a:avLst/>
          </a:prstGeom>
          <a:noFill/>
        </p:spPr>
        <p:txBody>
          <a:bodyPr wrap="square" rtlCol="0">
            <a:spAutoFit/>
          </a:bodyPr>
          <a:lstStyle/>
          <a:p>
            <a:r>
              <a:rPr lang="en-US" dirty="0"/>
              <a:t>Asher </a:t>
            </a:r>
            <a:r>
              <a:rPr lang="en-US" dirty="0" err="1"/>
              <a:t>Shasho</a:t>
            </a:r>
            <a:r>
              <a:rPr lang="en-US" dirty="0"/>
              <a:t> Levy and Chloe </a:t>
            </a:r>
            <a:r>
              <a:rPr lang="en-US" dirty="0" err="1"/>
              <a:t>Pourmorady</a:t>
            </a:r>
            <a:endParaRPr lang="en-US" dirty="0"/>
          </a:p>
        </p:txBody>
      </p:sp>
      <p:pic>
        <p:nvPicPr>
          <p:cNvPr id="3" name="Online Media 2" title="Chloe Pourmorady and Asher Shasho Levy - Un Kavretiko">
            <a:hlinkClick r:id="" action="ppaction://media"/>
            <a:extLst>
              <a:ext uri="{FF2B5EF4-FFF2-40B4-BE49-F238E27FC236}">
                <a16:creationId xmlns:a16="http://schemas.microsoft.com/office/drawing/2014/main" id="{0345D5BE-A44A-48A3-B6BA-302E6705A96A}"/>
              </a:ext>
            </a:extLst>
          </p:cNvPr>
          <p:cNvPicPr>
            <a:picLocks noRot="1" noChangeAspect="1"/>
          </p:cNvPicPr>
          <p:nvPr>
            <a:videoFile r:link="rId1"/>
          </p:nvPr>
        </p:nvPicPr>
        <p:blipFill>
          <a:blip r:embed="rId3"/>
          <a:stretch>
            <a:fillRect/>
          </a:stretch>
        </p:blipFill>
        <p:spPr>
          <a:xfrm>
            <a:off x="3688314" y="1382230"/>
            <a:ext cx="8273314" cy="4653739"/>
          </a:xfrm>
          <a:prstGeom prst="rect">
            <a:avLst/>
          </a:prstGeom>
        </p:spPr>
      </p:pic>
    </p:spTree>
    <p:extLst>
      <p:ext uri="{BB962C8B-B14F-4D97-AF65-F5344CB8AC3E}">
        <p14:creationId xmlns:p14="http://schemas.microsoft.com/office/powerpoint/2010/main" val="344123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piece of paper&#10;&#10;Description automatically generated">
            <a:extLst>
              <a:ext uri="{FF2B5EF4-FFF2-40B4-BE49-F238E27FC236}">
                <a16:creationId xmlns:a16="http://schemas.microsoft.com/office/drawing/2014/main" id="{6417AB0F-8BC6-47CC-B073-8E42593C0D7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04568" y="-1"/>
            <a:ext cx="7313589" cy="6858001"/>
          </a:xfrm>
          <a:prstGeom prst="rect">
            <a:avLst/>
          </a:prstGeom>
        </p:spPr>
      </p:pic>
    </p:spTree>
    <p:extLst>
      <p:ext uri="{BB962C8B-B14F-4D97-AF65-F5344CB8AC3E}">
        <p14:creationId xmlns:p14="http://schemas.microsoft.com/office/powerpoint/2010/main" val="9462470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4DDA324-6FCF-49B7-9B2D-491FA488020A}"/>
              </a:ext>
            </a:extLst>
          </p:cNvPr>
          <p:cNvSpPr>
            <a:spLocks noGrp="1"/>
          </p:cNvSpPr>
          <p:nvPr>
            <p:ph type="subTitle" idx="1"/>
          </p:nvPr>
        </p:nvSpPr>
        <p:spPr>
          <a:xfrm>
            <a:off x="1522867" y="1540142"/>
            <a:ext cx="9143999" cy="3839932"/>
          </a:xfrm>
        </p:spPr>
        <p:txBody>
          <a:bodyPr>
            <a:normAutofit fontScale="92500" lnSpcReduction="20000"/>
          </a:bodyPr>
          <a:lstStyle/>
          <a:p>
            <a:pPr algn="l"/>
            <a:r>
              <a:rPr lang="en-US" sz="1900" dirty="0"/>
              <a:t>Sources:</a:t>
            </a:r>
          </a:p>
          <a:p>
            <a:pPr algn="l"/>
            <a:r>
              <a:rPr lang="en-US" sz="1900" dirty="0">
                <a:hlinkClick r:id="rId2"/>
              </a:rPr>
              <a:t>https://www.sefaria.org/</a:t>
            </a:r>
            <a:endParaRPr lang="en-US" sz="1900" dirty="0"/>
          </a:p>
          <a:p>
            <a:pPr algn="l"/>
            <a:r>
              <a:rPr lang="en-US" sz="1900" dirty="0">
                <a:hlinkClick r:id="rId3"/>
              </a:rPr>
              <a:t>https://www.jewishlanguages.org/passover</a:t>
            </a:r>
            <a:endParaRPr lang="en-US" sz="1900" dirty="0"/>
          </a:p>
          <a:p>
            <a:pPr algn="l"/>
            <a:r>
              <a:rPr lang="en-US" sz="1900" dirty="0"/>
              <a:t>Images from various sites.</a:t>
            </a:r>
          </a:p>
          <a:p>
            <a:pPr algn="l" fontAlgn="base"/>
            <a:r>
              <a:rPr lang="en-US" sz="1900" dirty="0"/>
              <a:t>Abadi, Jennifer Felicia. 2018. Too Good to Passover: Sephardic &amp; Judeo-Arabic Seder Menus and Memories from Africa, Asia and Europe. Jennifer Abadi.</a:t>
            </a:r>
          </a:p>
          <a:p>
            <a:pPr algn="l" fontAlgn="base"/>
            <a:r>
              <a:rPr lang="en-US" sz="1900" dirty="0" err="1"/>
              <a:t>Kurshan</a:t>
            </a:r>
            <a:r>
              <a:rPr lang="en-US" sz="1900" dirty="0"/>
              <a:t>, Ilana. 2008. Why Is This Night Different from All Other Nights?: “The Four Questions” Around the World. </a:t>
            </a:r>
            <a:r>
              <a:rPr lang="en-US" sz="1900" dirty="0" err="1"/>
              <a:t>Schocken</a:t>
            </a:r>
            <a:r>
              <a:rPr lang="en-US" sz="1900" dirty="0"/>
              <a:t>.</a:t>
            </a:r>
          </a:p>
          <a:p>
            <a:pPr algn="l" fontAlgn="base"/>
            <a:r>
              <a:rPr lang="en-US" sz="1900" dirty="0"/>
              <a:t>Lowenstein, Steven. 2000. The Jewish Cultural Tapestry: International Jewish Folk Traditions. Oxford University Press.</a:t>
            </a:r>
          </a:p>
          <a:p>
            <a:pPr algn="l" fontAlgn="base"/>
            <a:r>
              <a:rPr lang="en-US" sz="1900" dirty="0"/>
              <a:t>Ochs, Vanessa. 2020. The Passover Haggadah: A Biography. Princeton University Press.</a:t>
            </a:r>
          </a:p>
          <a:p>
            <a:pPr algn="l" fontAlgn="base"/>
            <a:r>
              <a:rPr lang="en-US" sz="1900" dirty="0"/>
              <a:t>Raphael, Chaim. 1993. A Feast of History: The Drama of Passover through the Ages. Reprint edition. </a:t>
            </a:r>
            <a:r>
              <a:rPr lang="en-US" sz="1900" dirty="0" err="1"/>
              <a:t>Bnai</a:t>
            </a:r>
            <a:r>
              <a:rPr lang="en-US" sz="1900" dirty="0"/>
              <a:t> </a:t>
            </a:r>
            <a:r>
              <a:rPr lang="en-US" sz="1900" dirty="0" err="1"/>
              <a:t>Brith</a:t>
            </a:r>
            <a:r>
              <a:rPr lang="en-US" sz="1900" dirty="0"/>
              <a:t> International.</a:t>
            </a:r>
          </a:p>
          <a:p>
            <a:pPr algn="l" fontAlgn="base"/>
            <a:r>
              <a:rPr lang="en-US" sz="1900" dirty="0"/>
              <a:t>Spiegel, Murray, and Rickey Stein. 2013. 300 Ways to Ask the Four Questions. Second edition. Spiegel-Stein Publishing.</a:t>
            </a:r>
          </a:p>
          <a:p>
            <a:pPr algn="l"/>
            <a:endParaRPr lang="en-US" dirty="0"/>
          </a:p>
          <a:p>
            <a:pPr algn="l"/>
            <a:endParaRPr lang="en-US" dirty="0"/>
          </a:p>
          <a:p>
            <a:endParaRPr lang="en-US" dirty="0"/>
          </a:p>
        </p:txBody>
      </p:sp>
      <p:pic>
        <p:nvPicPr>
          <p:cNvPr id="5" name="Picture 4" descr="A close up of a sign&#10;&#10;Description automatically generated">
            <a:extLst>
              <a:ext uri="{FF2B5EF4-FFF2-40B4-BE49-F238E27FC236}">
                <a16:creationId xmlns:a16="http://schemas.microsoft.com/office/drawing/2014/main" id="{0632415C-6D76-4D46-ABB2-BD28DA73C5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55534" y="414669"/>
            <a:ext cx="5839050" cy="1592468"/>
          </a:xfrm>
          <a:prstGeom prst="rect">
            <a:avLst/>
          </a:prstGeom>
        </p:spPr>
      </p:pic>
    </p:spTree>
    <p:extLst>
      <p:ext uri="{BB962C8B-B14F-4D97-AF65-F5344CB8AC3E}">
        <p14:creationId xmlns:p14="http://schemas.microsoft.com/office/powerpoint/2010/main" val="351296529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Omitted sections</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51276" y="1371601"/>
            <a:ext cx="10773923" cy="5220585"/>
          </a:xfrm>
        </p:spPr>
        <p:txBody>
          <a:bodyPr>
            <a:noAutofit/>
          </a:bodyPr>
          <a:lstStyle/>
          <a:p>
            <a:pPr marL="0" indent="0">
              <a:buNone/>
            </a:pPr>
            <a:r>
              <a:rPr lang="en-US" sz="2000" dirty="0"/>
              <a:t>If you want to include the entire Haggadah text, you can paste these sections where they belong above, and you can find English translations at Sefaria.org.</a:t>
            </a:r>
          </a:p>
        </p:txBody>
      </p:sp>
    </p:spTree>
    <p:extLst>
      <p:ext uri="{BB962C8B-B14F-4D97-AF65-F5344CB8AC3E}">
        <p14:creationId xmlns:p14="http://schemas.microsoft.com/office/powerpoint/2010/main" val="419308295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Omitted sections</a:t>
            </a:r>
          </a:p>
        </p:txBody>
      </p:sp>
      <p:sp>
        <p:nvSpPr>
          <p:cNvPr id="6" name="TextBox 5">
            <a:extLst>
              <a:ext uri="{FF2B5EF4-FFF2-40B4-BE49-F238E27FC236}">
                <a16:creationId xmlns:a16="http://schemas.microsoft.com/office/drawing/2014/main" id="{A41A89E9-762D-40F3-A861-4B710D3B31AE}"/>
              </a:ext>
            </a:extLst>
          </p:cNvPr>
          <p:cNvSpPr txBox="1"/>
          <p:nvPr/>
        </p:nvSpPr>
        <p:spPr>
          <a:xfrm>
            <a:off x="361507" y="1371601"/>
            <a:ext cx="11479216" cy="5016758"/>
          </a:xfrm>
          <a:prstGeom prst="rect">
            <a:avLst/>
          </a:prstGeom>
          <a:noFill/>
        </p:spPr>
        <p:txBody>
          <a:bodyPr wrap="square" rtlCol="0">
            <a:spAutoFit/>
          </a:bodyPr>
          <a:lstStyle/>
          <a:p>
            <a:pPr algn="r"/>
            <a:r>
              <a:rPr lang="he-IL" sz="2000" dirty="0"/>
              <a:t>מַעֲשֶׂה בְּרַבִּי אֱלִיעֶזֶר וְרַבִּי יְהוֹשֻׁעַ וְרַבִּי אֶלְעָזָר בֶּן־עֲזַרְיָה וְרַבִּי עֲקִיבָא וְרַבִּי טַרְפוֹן שֶׁהָיוּ מְסֻבִּין בִּבְנֵי־בְרַק וְהָיוּ מְסַפְּרִים בִּיצִיאַת מִצְרַיִם כָּל־אוֹתוֹ הַלַּיְלָה, עַד שֶׁבָּאוּ תַלְמִידֵיהֶם וְאָמְרוּ לָהֶם רַבּוֹתֵינוּ הִגִּיעַ זְמַן קְרִיאַת שְׁמַע שֶׁל שַׁחֲרִית.</a:t>
            </a:r>
            <a:endParaRPr lang="en-US" sz="2000" dirty="0"/>
          </a:p>
          <a:p>
            <a:pPr algn="r"/>
            <a:r>
              <a:rPr lang="he-IL" sz="2000" dirty="0"/>
              <a:t>אָמַר רַבִּי אֶלְעָזָר בֶּן־עֲזַרְיָה הֲרֵי אֲנִי כְּבֶן שִׁבְעִים שָׁנָה וְלֹא זָכִיתִי שֶׁתֵּאָמֵר יְצִיאַת מִצְרַיִם בַּלֵּילוֹת עַד שֶׁדְּרָשָׁהּ בֶּן זוֹמָא, שֶׁנֶּאֱמַר, לְמַעַן תִּזְכֹּר אֶת יוֹם צֵאתְךָ מֵאֶרֶץ מִצְרַיִם כֹּל יְמֵי חַיֶּיךָ. יְמֵי חַיֶּיךָ הַיָּמִים. כֹּל יְמֵי חַיֶּיךָ הַלֵּילוֹת. וַחֲכָמִים אוֹמְרִים יְמֵי חַיֶּיךָ הָעוֹלָם הַזֶּה. כֹּל </a:t>
            </a:r>
            <a:endParaRPr lang="en-US" sz="2000" dirty="0"/>
          </a:p>
          <a:p>
            <a:pPr algn="r"/>
            <a:r>
              <a:rPr lang="he-IL" sz="2000" dirty="0"/>
              <a:t>יְמֵי חַיֶּיךָ לְהָבִיא לִימוֹת הַמָּשִׁיחַ:</a:t>
            </a:r>
            <a:endParaRPr lang="en-US" sz="2000" dirty="0"/>
          </a:p>
          <a:p>
            <a:pPr algn="r"/>
            <a:r>
              <a:rPr lang="he-IL" sz="2000" dirty="0"/>
              <a:t>יָכוֹל מֵראשׁ חֹדֶשׁ? תַּלְמוּד לוֹמַר בַּיּוֹם הַהוּא. אִי בַּיּוֹם הַהוּא יָכוֹל מִבְּעוֹד יוֹם? תַּלְמוּד לוֹמַר בַּעֲבוּר זֶה – בַּעֲבוּר זֶה לֹא אָמַרְתִּי, אֶלָּא בְּשָׁעָה שֶׁיֵּשׁ מַצָּה וּמָרוֹר מֻנָּחִים לְפָנֶיךָ.</a:t>
            </a:r>
            <a:endParaRPr lang="en-US" sz="2000" dirty="0"/>
          </a:p>
          <a:p>
            <a:pPr algn="r"/>
            <a:r>
              <a:rPr lang="he-IL" sz="2000" dirty="0"/>
              <a:t>מִתְּחִלָּה עוֹבְדֵי עֲבוֹדָה זָרָה הָיוּ אֲבוֹתֵינוּ, וְעַכְשָׁיו קֵרְבָנוּ הַמָּקוֹם לַעֲבדָתוֹ, שֶׁנֶּאֱמַר: וַיֹאמֶר יְהוֹשֻעַ אֶל־כָּל־הָעָם, כֹּה אָמַר ה' אֱלֹהֵי יִשְׂרָאֵל: בְּעֵבֶר הַנָּהָר יָשְׁבוּ אֲבוֹתֵיכֶם מֵעוֹלָם, תֶּרַח אֲבִי אַבְרָהָם וַאֲבִי נָחוֹר, וַיַּעַבְדוּ אֱלֹהִים אֲחֵרִים.</a:t>
            </a:r>
            <a:endParaRPr lang="en-US" sz="2000" dirty="0"/>
          </a:p>
          <a:p>
            <a:pPr algn="r"/>
            <a:r>
              <a:rPr lang="he-IL" sz="2000" dirty="0"/>
              <a:t>וָאֶקַּח אֶת־אֲבִיכֶם אֶת־אַבְרָהָם מֵעֵבֶר הַנָּהָר וָאוֹלֵךְ אוֹתוֹ בְּכָל־אֶרֶץ כְּנָעַן, וָאַרְבֶּה אֶת־זַרְעוֹ וָאֶתֵּן לוֹ אֶת־יִצְחָק, וָאֶתֵּן לְיִצְחָק אֶת־יַעֲקֹב וְאֶת־עֵשָׂו. וָאֶתֵּן לְעֵשָׂו אֶת־הַר שֵּׂעִיר לָרֶשֶׁת אתוֹ, וְיַעֲקֹב וּבָנָיו יָרְדוּ מִצְרָיִם.</a:t>
            </a:r>
            <a:endParaRPr lang="en-US" sz="2000" dirty="0"/>
          </a:p>
          <a:p>
            <a:pPr algn="r"/>
            <a:r>
              <a:rPr lang="he-IL" sz="2000" dirty="0"/>
              <a:t>בָּרוּךְ שׁוֹמֵר הַבְטָחָתוֹ לְיִשְׂרָאֵל, בָּרוּךְ הוּא. שֶׁהַקָּדוֹשׁ בָּרוּךְ הוּא חִשַּׁב אֶת־הַקֵּץ, לַעֲשׂוֹת כְּמוֹ שֶּׁאָמַר לְאַבְרָהָם אָבִינוּ בִּבְרִית בֵּין הַבְּתָרִים, שֶׁנֶּאֱמַר: וַיֹּאמֶר לְאַבְרָם, יָדֹעַ תֵּדַע כִּי־גֵר יִהְיֶה זַרְעֲךָ בְּאֶרֶץ לֹא לָהֶם, וַעֲבָדוּם וְעִנּוּ אֹתָם אַרְבַּע מֵאוֹת שָׁנָה. וְגַם אֶת־הַגּוֹי אֲשֶׁר יַעֲבֹדוּ דָּן אָנֹכִי וְאַחֲרֵי־כֵן יֵצְאוּ בִּרְכֻשׁ גָּדוֹל.</a:t>
            </a:r>
            <a:endParaRPr lang="en-US" sz="2000" dirty="0"/>
          </a:p>
          <a:p>
            <a:pPr algn="r"/>
            <a:endParaRPr lang="he-IL" sz="2000" dirty="0"/>
          </a:p>
        </p:txBody>
      </p:sp>
    </p:spTree>
    <p:extLst>
      <p:ext uri="{BB962C8B-B14F-4D97-AF65-F5344CB8AC3E}">
        <p14:creationId xmlns:p14="http://schemas.microsoft.com/office/powerpoint/2010/main" val="32306485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Omitted sections</a:t>
            </a:r>
          </a:p>
        </p:txBody>
      </p:sp>
      <p:sp>
        <p:nvSpPr>
          <p:cNvPr id="6" name="TextBox 5">
            <a:extLst>
              <a:ext uri="{FF2B5EF4-FFF2-40B4-BE49-F238E27FC236}">
                <a16:creationId xmlns:a16="http://schemas.microsoft.com/office/drawing/2014/main" id="{A41A89E9-762D-40F3-A861-4B710D3B31AE}"/>
              </a:ext>
            </a:extLst>
          </p:cNvPr>
          <p:cNvSpPr txBox="1"/>
          <p:nvPr/>
        </p:nvSpPr>
        <p:spPr>
          <a:xfrm>
            <a:off x="255181" y="1371601"/>
            <a:ext cx="11585542" cy="5324535"/>
          </a:xfrm>
          <a:prstGeom prst="rect">
            <a:avLst/>
          </a:prstGeom>
          <a:noFill/>
        </p:spPr>
        <p:txBody>
          <a:bodyPr wrap="square" rtlCol="0">
            <a:spAutoFit/>
          </a:bodyPr>
          <a:lstStyle/>
          <a:p>
            <a:pPr algn="r"/>
            <a:r>
              <a:rPr lang="he-IL" sz="2000" dirty="0"/>
              <a:t>צֵא וּלְמַד מַה בִּקֵּשׁ לָבָן הָאֲרַמִּי לַעֲשׂוֹת לְיַעֲקֹב אָבִינוּ: שֶׁפַּרְעֹה לֹא גָזַר אֶלָּא עַל הַזְּכָרִים, וְלָבָן בִּקֵּשׁ לַעֲקֹר אֶת־הַכֹּל. שֶׁנֶּאֱמַר: אֲרַמִּי אֹבֵד אָבִי, וַיֵּרֶד מִצְרַיְמָה וַיָּגָר שָׁם בִּמְתֵי מְעָט, וַיְהִי שָׁם לְגוֹי גָּדוֹל, עָצוּם וָרָב.</a:t>
            </a:r>
            <a:endParaRPr lang="en-US" sz="2000" dirty="0"/>
          </a:p>
          <a:p>
            <a:pPr algn="r"/>
            <a:r>
              <a:rPr lang="he-IL" sz="2000" dirty="0"/>
              <a:t>וַיֵּרֶד מִצְרַיְמָה – אָנוּס עַל פִּי הַדִּבּוּר. וַיָּגָר שָׁם. מְלַמֵּד שֶׁלֹא יָרַד יַעֲקֹב אָבִינוּ לְהִשְׁתַּקֵּעַ בְּמִצְרַיִם אֶלָּא לָגוּר שָׁם, שֶׁנֶּאֱמַר: וַיֹּאמְרוּ אֶל־פַּרְעֹה, לָגוּר בָּאָרֶץ בָּאנוּ, כִּי אֵין מִרְעֶה לַצֹּאן אֲשֶׁר לַעֲבָדֶיךָ, כִּי כָבֵד הָרָעָב בְּאֶרֶץ כְּנָעַן. וְעַתָּה יֵשְׁבוּ־נָא עֲבָדֶיךָ בְּאֶרֶץ גֹּשֶן.</a:t>
            </a:r>
            <a:endParaRPr lang="en-US" sz="2000" dirty="0"/>
          </a:p>
          <a:p>
            <a:pPr algn="r"/>
            <a:r>
              <a:rPr lang="he-IL" sz="2000" dirty="0"/>
              <a:t>בִּמְתֵי מְעָט. כְּמָה שֶּׁנֶּאֱמַר: בְּשִׁבְעִים נֶפֶשׁ יָרְדוּ אֲבוֹתֶיךָ מִצְרָיְמָה, וְעַתָּה שָׂמְךָ ה' אֱלֹהֶיךָ כְּכוֹכְבֵי הַשָּׁמַיִם לָרֹב.</a:t>
            </a:r>
            <a:endParaRPr lang="en-US" sz="2000" dirty="0"/>
          </a:p>
          <a:p>
            <a:pPr algn="r"/>
            <a:r>
              <a:rPr lang="he-IL" sz="2000" dirty="0"/>
              <a:t>וַיְהִי שָׁם לְגוֹי. מְלַמֵד שֶׁהָיוּ יִשְׂרָאֵל מְצֻיָּנִים שָׁם. גָּדוֹל עָצוּם – כְּמָה שֶּׁנֶּאֱמַר: וּבְנֵי יִשְׂרָאֵל פָּרוּ וַיִּשְׁרְצוּ וַיִּרְבּוּ וַיַּעַצְמוּ בִּמְאֹד מְאֹד, וַתִּמָּלֵא הָאָרֶץ אֹתָם.</a:t>
            </a:r>
            <a:endParaRPr lang="en-US" sz="2000" dirty="0"/>
          </a:p>
          <a:p>
            <a:pPr algn="r"/>
            <a:r>
              <a:rPr lang="he-IL" sz="2000" dirty="0"/>
              <a:t>וָרָב. כְּמָה שֶּׁנֶּאֱמַר: רְבָבָה כְּצֶמַח הַשָּׂדֶה נְתַתִּיךְ, וַתִּרְבִּי וַתִּגְדְּלִי וַתָּבֹאִי בַּעֲדִי עֲדָיִים, שָׁדַיִם נָכֹנוּ וּשְׂעָרֵךְ צִמֵּחַ, וְאַתְּ עֵרֹם וְעֶרְיָה. וָאֶעֱבֹר עָלַיִךְ וָאֶרְאֵךְ מִתְבּוֹסֶסֶת בְּדָמָיִךְ, וָאֹמַר לָךְ בְּדָמַיִךְ חֲיִי, וָאֹמַר לָךְ בְּדָמַיִךְ חֲיִי.</a:t>
            </a:r>
            <a:endParaRPr lang="en-US" sz="2000" dirty="0"/>
          </a:p>
          <a:p>
            <a:pPr algn="r"/>
            <a:r>
              <a:rPr lang="he-IL" sz="2000" dirty="0"/>
              <a:t>וַיָּרֵעוּ אֹתָנוּ הַמִּצְרִים וַיְעַנּוּנוּ, וַיִתְּנוּ עָלֵינוּ עֲבֹדָה קָשָׁה. וַיָּרֵעוּ אֹתָנוּ הַמִּצְרִים – כְּמָה שֶּׁנֶּאֱמַר: הָבָה נִתְחַכְּמָה לוֹ פֶּן יִרְבֶּה, וְהָיָה כִּי תִקְרֶאנָה מִלְחָמָה וְנוֹסַף גַּם הוּא עַל שֹׂנְאֵינוּ וְנִלְחַם־בָּנוּ, וְעָלָה מִן־הָאָרֶץ.</a:t>
            </a:r>
            <a:endParaRPr lang="en-US" sz="2000" dirty="0"/>
          </a:p>
          <a:p>
            <a:pPr algn="r"/>
            <a:r>
              <a:rPr lang="he-IL" sz="2000" dirty="0"/>
              <a:t>וַיְעַנּוּנוּ. כְּמָה שֶּׁנֶּאֱמַר: וַיָּשִׂימוּ עָלָיו שָׂרֵי מִסִּים לְמַעַן עַנֹּתוֹ בְּסִבְלֹתָם. וַיִּבֶן עָרֵי מִסְכְּנוֹת לְפַרְעֹה. אֶת־פִּתֹם וְאֶת־רַעַמְסֵס.</a:t>
            </a:r>
            <a:endParaRPr lang="en-US" sz="2000" dirty="0"/>
          </a:p>
          <a:p>
            <a:pPr algn="r"/>
            <a:r>
              <a:rPr lang="he-IL" sz="2000" dirty="0"/>
              <a:t>וַיִתְּנוּ עָלֵינוּ עֲבֹדָה קָשָׁה. כְּמָה שֶֹׁנֶּאֱמַר: וַיַּעֲבִדוּ מִצְרַיִם אֶת־בְּנֵי יִשְׂרָאֵל בְּפָרֶךְ.</a:t>
            </a:r>
            <a:endParaRPr lang="en-US" sz="2000" dirty="0"/>
          </a:p>
          <a:p>
            <a:pPr algn="r"/>
            <a:r>
              <a:rPr lang="he-IL" sz="2000" dirty="0"/>
              <a:t>וַנִּצְעַק אֶל־ה' אֱלֹהֵי אֲבֹתֵינוּ, וַיִּשְׁמַע ה' אֶת־קֹלֵנוּ, וַיַּרְא אֶת־עָנְיֵנוּ וְאֶת עֲמָלֵנוּ וְאֶת לַחֲצֵנוּ.</a:t>
            </a:r>
            <a:endParaRPr lang="en-US" sz="2000" dirty="0"/>
          </a:p>
          <a:p>
            <a:pPr algn="r"/>
            <a:r>
              <a:rPr lang="he-IL" sz="2000" dirty="0"/>
              <a:t>וַנִּצְעַק אֶל־ה' אֱלֹהֵי אֲבֹתֵינוּ – כְּמָה שֶּׁנֶּאֱמַר: וַיְהִי בַיָּמִים הָרַבִּים הָהֵם וַיָּמָת מֶלֶךְ מִצְרַיִם, וַיֵּאָנְחוּ בְנֵי־יִשְׂרָאֵל מִ־הָעֲבוֹדָה וַיִּזְעָקוּ, וַתַּעַל שַׁוְעָתָם אֶל־הָאֱלֹהִים מִן הָעֲבֹדָה.</a:t>
            </a:r>
          </a:p>
        </p:txBody>
      </p:sp>
    </p:spTree>
    <p:extLst>
      <p:ext uri="{BB962C8B-B14F-4D97-AF65-F5344CB8AC3E}">
        <p14:creationId xmlns:p14="http://schemas.microsoft.com/office/powerpoint/2010/main" val="346228003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Omitted sections</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5324535"/>
          </a:xfrm>
          <a:prstGeom prst="rect">
            <a:avLst/>
          </a:prstGeom>
          <a:noFill/>
        </p:spPr>
        <p:txBody>
          <a:bodyPr wrap="square" rtlCol="0">
            <a:spAutoFit/>
          </a:bodyPr>
          <a:lstStyle/>
          <a:p>
            <a:pPr algn="r"/>
            <a:r>
              <a:rPr lang="he-IL" sz="2000" dirty="0"/>
              <a:t>וַיִּשְׁמַע ה' אֶת קלֵנוּ. כְּמָה שֶּׁנֶּאֱמַר: וַיִּשְׁמַע אֱלֹהִים אֶת־נַאֲקָתָם, וַיִּזְכֹּר אֱלֹהִים אֶת־בְּרִיתוֹ אֶת־אַבְרָהָם, אֶת־יִצְחָק וְאֶת־יַעֲקֹב.</a:t>
            </a:r>
            <a:endParaRPr lang="en-US" sz="2000" dirty="0"/>
          </a:p>
          <a:p>
            <a:pPr algn="r"/>
            <a:r>
              <a:rPr lang="he-IL" sz="2000" dirty="0"/>
              <a:t>וַיַּרְא אֶת־עָנְיֵנוּ. זוֹ פְּרִישׁוּת דֶּרֶךְ אֶרֶץ, כְּמָה שֶּׁנֶּאֱמַר: וַיַּרְא אֱלֹהִים אֶת בְּנֵי־יִשְׂרָאֵל וַיֵּדַע אֱלֹהִים.</a:t>
            </a:r>
            <a:endParaRPr lang="en-US" sz="2000" dirty="0"/>
          </a:p>
          <a:p>
            <a:pPr algn="r"/>
            <a:r>
              <a:rPr lang="he-IL" sz="2000" dirty="0"/>
              <a:t>וְאֶת־עֲמָלֵנוּ. אֵלּוּ הַבָּנִים. כְּמָה שֶּׁנֶּאֱמַר: כָּל־הַבֵּן הַיִּלּוֹד הַיְאֹרָה תַּשְׁלִיכֻהוּ וְכָל־הַבַּת תְּחַיּוּן.וְאֶת לַחָצֵנוּ. זֶו הַדְּחַק, כְּמָה שֶּׁנֶּאֱמַר: וְגַם־רָאִיתִי אֶת־הַלַּחַץ אֲשֶׁר מִצְרַיִם לֹחֲצִים אֹתָם.וַיּוֹצִאֵנוּ ה' מִמִצְרַיִם בְּיָד חֲזָקָה, וּבִזְרֹעַ נְטוּיָה, וּבְמֹרָא גָּדֹל, וּבְאֹתוֹת וּבְמֹפְתִים.וַיּוֹצִאֵנוּ ה' מִמִּצְרַיִם. לֹא עַל־יְדֵי מַלְאָךְ, וְלֹא עַל־יְדֵי שָׂרָף, וְלֹא עַל־יְדֵי שָׁלִיחַ, אֶלָּא הַקָּדוֹשׁ בָּרוּךְ הוּא בִּכְבוֹדוֹ וּבְעַצְמוֹ. שֶׁנֶּאֱמַר: וְעָבַרְתִּי בְאֶרֶץ מִצְרַיִם בַּלַּיְלָה הַזֶּה, וְהִכֵּיתִי כָּל־בְּכוֹר בְּאֶרֶץ מִצְרַיִם מֵאָדָם וְעַד בְּהֵמָה, וּבְכָל אֱלֹהֵי מִצְרַיִם אֶעֱשֶׂה שְׁפָטִים. אֲנִי ה'.וְעָבַרְתִּי בְאֶרֶץ מִצְרַיִם בַּלַּיְלָה הַזֶּה – אֲנִי וְלֹא מַלְאָךְ; וְהִכֵּיתִי כָל בְּכוֹר בְּאֶרֶץ־מִצְרַים. אֲנִי וְלֹא שָׂרָף; וּבְכָל־אֱלֹהֵי מִצְרַיִם אֶעֱשֶׂה שְׁפָטִים. אֲנִי וְלֹא הַשָּׁלִיחַ; אֲנִי ה'. אֲנִי הוּא וְלֹא אַחֵר.בְּיָד חֲזָקָה. זוֹ הַדֶּבֶר, כְּמָה שֶּׁנֶּאֱמַר: הִנֵּה יַד־ה' הוֹיָה בְּמִקְנְךָ אֲשֶׁר בַּשָּׂדֶה, בַּסּוּסִים, בַּחֲמֹרִים, בַּגְּמַלִים, בַּבָּקָר וּבַצֹּאן, דֶּבֶר כָּבֵד מְאֹד.וּבִזְרֹעַ נְטוּיָה. זוֹ הַחֶרֶב, כְּמָה שֶּׁנֶּאֱמַר: וְחַרְבּוֹ שְׁלוּפָה בְּיָדוֹ, נְטוּיָה עַל־יְרוּשָלָיִם.וּבְמוֹרָא גָּדֹל. זוֹ גִּלּוּי שְׁכִינָה. כְּמָה שֶּׁנֶּאֱמַר, אוֹ הֲנִסָּה אֱלֹהִים לָבוֹא לָקַחַת לוֹ גּוֹי מִקֶּרֶב גּוֹי בְּמַסֹּת בְּאֹתֹת וּבְמוֹפְתִים וּבְמִלְחָמָה וּבְיָד חֲזָקָה וּבִזְרוֹעַ נְטוּיָה וּבְמוֹרָאִים גְּדוֹלִים כְּכֹל אֲשֶׁר־עָשָׂה לָכֶם ה' אֱלֹהֵיכֶם בְּמִצְרַיִם לְעֵינֶיךָ.וּבְאֹתוֹת. זֶה הַמַּטֶּה, כְּמָה שֶּׁנֶּאֱמַר: וְאֶת הַמַּטֶּה הַזֶּה תִּקַּח בְּיָדְךָ, אֲשֶׁר תַּעֲשֶׂה־בּוֹ אֶת הָאֹתוֹת.</a:t>
            </a:r>
            <a:r>
              <a:rPr lang="en-US" sz="2000" dirty="0"/>
              <a:t> </a:t>
            </a:r>
            <a:r>
              <a:rPr lang="he-IL" sz="2000" dirty="0"/>
              <a:t>וּבְמֹפְתִים. זֶה הַדָּם, כְּמָה שֶּׁנֶּאֱמַר: וְנָתַתִּי מוֹפְתִים בַּשָּׁמַיִם וּבָאָרֶץ.</a:t>
            </a:r>
            <a:endParaRPr lang="en-US" sz="2000" dirty="0"/>
          </a:p>
          <a:p>
            <a:pPr algn="r"/>
            <a:endParaRPr lang="en-US" sz="2000" dirty="0"/>
          </a:p>
          <a:p>
            <a:pPr algn="r"/>
            <a:r>
              <a:rPr lang="he-IL" sz="2000" dirty="0"/>
              <a:t>דָּם וָאֵשׁ וְתִימְרוֹת עָשָׁן.דָבָר אַחֵר: בְּיָד חֲזָקָה שְׁתַּיִם, וּבִזְרֹעַ נְטוּיָה שְׁתַּיִם, וּבְמֹרָא גָּדֹל – שְׁתַּיִם, וּבְאֹתוֹת – שְׁתַּיִם, וּבְמֹפְתִים – שְׁתַּיִם.</a:t>
            </a:r>
          </a:p>
        </p:txBody>
      </p:sp>
    </p:spTree>
    <p:extLst>
      <p:ext uri="{BB962C8B-B14F-4D97-AF65-F5344CB8AC3E}">
        <p14:creationId xmlns:p14="http://schemas.microsoft.com/office/powerpoint/2010/main" val="39190691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Omitted sections</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3477875"/>
          </a:xfrm>
          <a:prstGeom prst="rect">
            <a:avLst/>
          </a:prstGeom>
          <a:noFill/>
        </p:spPr>
        <p:txBody>
          <a:bodyPr wrap="square" rtlCol="0">
            <a:spAutoFit/>
          </a:bodyPr>
          <a:lstStyle/>
          <a:p>
            <a:pPr algn="r"/>
            <a:r>
              <a:rPr lang="he-IL" sz="2000" dirty="0"/>
              <a:t>רַבִּי יוֹסֵי הַגְּלִילִי אוֹמֵר: מִנַּיִן אַתָּה אוֹמֵר שֶׁלָּקוּ הַמִּצְרִים בְּמִצְרַיִם עֶשֶׂר מַכּוֹת וְעַל הַיָּם לָקוּ חֲמִשִּׁים מַכּוֹת? בְּמִצְרַיִם מַה הוּא אוֹמֵר? וַיֹּאמְרוּ הַחַרְטֻמִּם אֶל פַּרְעֹה: אֶצְבַּע אֱלֹהִים הִוא, וְעַל הַיָּם מָה הוּא אוֹמֵר? וַיַּרְא יִשְׂרָאֵל אֶת־הַיָּד הַגְּדֹלָה אֲשֶׁר עָשָׂה ה' בְּמִצְרַיִם, וַיִּירְאוּ הָעָם אֶת־ה', וַיַּאֲמִינוּ בַּיי וּבְמשֶׁה עַבְדוֹ. כַּמָה לָקוּ בְאֶצְבַּע? עֶשֶׂר מַכּוֹת. אֱמוֹר מֵעַתָּה: בְּמִצְרַים לָקוּ עֶשֶׂר מַכּוֹת וְעַל הַיָּם לָקוּ חֲמִשִּׁים מַכּוֹת.רַבִּי אֱלִיעֶזֲר אוֹמֵר: מִנַּיִן שֶׁכָּל־מַכָּה וּמַכָּה שֶׁהֵבִיא הַקָּדוֹשׁ בָּרוּךְ הוּא עַל הַמִּצְרִים בְּמִצְרַיִם הָיְתָה שֶׁל אַרְבַּע מַכּוֹת? שֶׁנֶּאֱמַר: יְשַׁלַּח־בָּם חֲרוֹן אַפּוֹ, עֶבְרָה וָזַעַם וְצָרָה, מִשְׁלַחַת מַלְאֲכֵי רָעִים. עֶבְרָה – אַחַת, וָזַעַם – שְׁתַּיִם, וְצָרָה – שָׁלשׁ, מִשְׁלַחַת מַלְאֲכֵי רָעִים – אַרְבַּע. אֱמוֹר מֵעַתָּה: בְּמִצְרַיִם לָקוּ אַרְבָּעִים מַכּוֹת וְעַל הַיָּם לָקוּ מָאתַיִם מַכּוֹת.</a:t>
            </a:r>
            <a:endParaRPr lang="en-US" sz="2000" dirty="0"/>
          </a:p>
          <a:p>
            <a:pPr algn="r"/>
            <a:r>
              <a:rPr lang="he-IL" sz="2000" dirty="0"/>
              <a:t>רַבִּי עֲקִיבָא אוֹמֵר: מִנַּיִן שֶׁכָּל־מַכָּה וּמַכָּה שֶהֵבִיא הַקָּדוֹשׁ בָּרוּךְ הוּא עַל הַמִּצְרִים בְּמִצְרַיִם הָיְתָה שֶׁל חָמֵשׁ מַכּוֹת? שֶׁנֶּאֱמַר: יְִשַׁלַּח־בָּם חֲרוֹן אַפּוֹ, עֶבְרָה וָזַעַם וְצַרָה, מִשְׁלַחַת מַלְאֲכֵי רָעִים. חֲרוֹן אַפּוֹ – אַחַת, עֶבְרָה – שְׁתָּיִם, וָזַעַם – שָׁלוֹשׁ, וְצָרָה – אַרְבַּע, מִשְׁלַחַת מַלְאֲכֵי רָעִים – חָמֵשׁ. אֱמוֹר מֵעַתָּה: בְּמִצְרַיִם לָקוּ חֲמִשִּׁים מַכּות וְעַל הַיָּם לָקוּ חֲמִשִּׁים וּמָאתַיִם מַכּוֹת.</a:t>
            </a:r>
          </a:p>
        </p:txBody>
      </p:sp>
    </p:spTree>
    <p:extLst>
      <p:ext uri="{BB962C8B-B14F-4D97-AF65-F5344CB8AC3E}">
        <p14:creationId xmlns:p14="http://schemas.microsoft.com/office/powerpoint/2010/main" val="22771887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Omitted sections</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1323439"/>
          </a:xfrm>
          <a:prstGeom prst="rect">
            <a:avLst/>
          </a:prstGeom>
          <a:noFill/>
        </p:spPr>
        <p:txBody>
          <a:bodyPr wrap="square" rtlCol="0">
            <a:spAutoFit/>
          </a:bodyPr>
          <a:lstStyle/>
          <a:p>
            <a:pPr algn="r"/>
            <a:r>
              <a:rPr lang="he-IL" sz="2000" dirty="0"/>
              <a:t>עַל אַחַת, כַּמָה וְכַּמָה, טוֹבָה כְפוּלָה וּמְכֻפֶּלֶת לַמָּקוֹם עָלֵינוּ: שֶׁהוֹצִיאָנוּ מִמִּצְרַיִם, וְעָשָׂה בָהֶם שְׁפָטִים, וְעָשָׂה בֵאלֹהֵיהֶם, וְהָרַג אֶת־בְּכוֹרֵיהֶם, וְנָתַן לָנוּ אֶת־מָמוֹנָם, וְקָרַע לָנוּ אֶת־הַיָּם, וְהֶעֱבִירָנוּ בְּתוֹכוֹ בֶּחָרָבָה, וְשִׁקַּע צָרֵנוּ בְּתוֹכוֹ, וְסִפֵּק צָרְכֵּנוּ בַּמִדְבָּר אַרְבָּעִים שָׁנָה, וְהֶאֱכִילָנוּ אֶת־הַמָּן, וְנָתַן לָנוּ אֶת־הַשַּׁבָּת, וְקֵרְבָנוּ לִפְנֵי הַר סִינַי, וְנַתָן לָנוּ אֶת־הַתּוֹרָה, וְהִכְנִיסָנוּ לְאֶרֶץ יִשְׂרָאֵל, וּבָנָה לָנוּ אֶת־בֵּית הַבְּחִירָה לְכַפֵּר עַל־כָּל־עֲוֹנוֹתֵינוּ.</a:t>
            </a:r>
          </a:p>
        </p:txBody>
      </p:sp>
    </p:spTree>
    <p:extLst>
      <p:ext uri="{BB962C8B-B14F-4D97-AF65-F5344CB8AC3E}">
        <p14:creationId xmlns:p14="http://schemas.microsoft.com/office/powerpoint/2010/main" val="7777150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Omitted sections</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2246769"/>
          </a:xfrm>
          <a:prstGeom prst="rect">
            <a:avLst/>
          </a:prstGeom>
          <a:noFill/>
        </p:spPr>
        <p:txBody>
          <a:bodyPr wrap="square" rtlCol="0">
            <a:spAutoFit/>
          </a:bodyPr>
          <a:lstStyle/>
          <a:p>
            <a:pPr algn="r"/>
            <a:r>
              <a:rPr lang="he-IL" sz="2000" dirty="0"/>
              <a:t>לְפִיכָךְ אֲנַחְנוּ חַיָּבִים לְהוֹדוֹת, לְהַלֵּל, לְשַׁבֵּחַ, לְפָאֵר, לְרוֹמֵם, לְהַדֵּר, לְבָרֵךְ, לְעַלֵּה וּלְקַלֵּס לְמִי שֶׁעָשָׂה לַאֲבוֹתֵינוּ וְלָנוּ אֶת־כָּל־הַנִסִּים הָאֵלּוּ: הוֹצִיאָנוּ מֵעַבְדוּת לְחֵרוּת מִיָּגוֹן לְשִׂמְחָה, וּמֵאֵבֶל לְיוֹם טוֹב, וּמֵאֲפֵלָה לְאוֹר גָּדוֹל, וּמִשִּׁעְבּוּד לִגְאֻלָּה. וְנֹאמַר לְפָנָיו שִׁירָה חֲדָשָׁה: הַלְלוּיָהּ.הַלְלוּיָהּ הַלְלוּ עַבְדֵי ה', הַלְלוּ אֶת־שֵׁם ה'. יְהִי שֵׁם ה' מְבֹרָךְ מֵעַתָּה וְעַד עוֹלָם. מִמִּזְרַח שֶׁמֶשׁ עַד מְבוֹאוֹ מְהֻלָּל שֵׁם ה'. רָם עַל־כָּל־גּוֹיִם ה', עַל הַשָּׁמַיִם כְּבוֹדוֹ. מִי כַּיי אֱלֹהֵינוּ הַמַּגְבִּיהִי לָשָׁבֶת, הַמַּשְׁפִּילִי לִרְאוֹת בַּשָּׁמַיִם וּבָאָרֶץ? מְקִימִי מֵעָפָר דָּל, מֵאַשְׁפֹּת יָרִים אֶבְיוֹן, לְהוֹשִׁיבִי עִם־נְדִיבִים, עִם נְדִיבֵי עַמּוֹ. מוֹשִׁיבִי עֲקֶרֶת הַבַּיִת, אֵם הַבָּנִים שְׂמֵחָה. הַלְלוּיָהּ.</a:t>
            </a:r>
            <a:endParaRPr lang="en-US" sz="2000" dirty="0"/>
          </a:p>
          <a:p>
            <a:pPr algn="r"/>
            <a:endParaRPr lang="he-IL" sz="2000" dirty="0"/>
          </a:p>
        </p:txBody>
      </p:sp>
    </p:spTree>
    <p:extLst>
      <p:ext uri="{BB962C8B-B14F-4D97-AF65-F5344CB8AC3E}">
        <p14:creationId xmlns:p14="http://schemas.microsoft.com/office/powerpoint/2010/main" val="3323545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162494" y="0"/>
            <a:ext cx="10058400" cy="1371600"/>
          </a:xfrm>
        </p:spPr>
        <p:txBody>
          <a:bodyPr/>
          <a:lstStyle/>
          <a:p>
            <a:r>
              <a:rPr lang="en-US" dirty="0"/>
              <a:t>Seder “plates” around the world</a:t>
            </a:r>
          </a:p>
        </p:txBody>
      </p:sp>
      <p:pic>
        <p:nvPicPr>
          <p:cNvPr id="4" name="Picture 3" descr="A close up of a mans face&#10;&#10;Description automatically generated">
            <a:extLst>
              <a:ext uri="{FF2B5EF4-FFF2-40B4-BE49-F238E27FC236}">
                <a16:creationId xmlns:a16="http://schemas.microsoft.com/office/drawing/2014/main" id="{40C5CC4B-480E-43B7-9030-3D00EE7E780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5785011" y="224312"/>
            <a:ext cx="5642474" cy="7171506"/>
          </a:xfrm>
          <a:prstGeom prst="rect">
            <a:avLst/>
          </a:prstGeom>
        </p:spPr>
      </p:pic>
      <p:sp>
        <p:nvSpPr>
          <p:cNvPr id="6" name="Title 1">
            <a:extLst>
              <a:ext uri="{FF2B5EF4-FFF2-40B4-BE49-F238E27FC236}">
                <a16:creationId xmlns:a16="http://schemas.microsoft.com/office/drawing/2014/main" id="{06FFC38C-A71C-45AE-BBE2-6462EF70C9CD}"/>
              </a:ext>
            </a:extLst>
          </p:cNvPr>
          <p:cNvSpPr txBox="1">
            <a:spLocks/>
          </p:cNvSpPr>
          <p:nvPr/>
        </p:nvSpPr>
        <p:spPr>
          <a:xfrm>
            <a:off x="258727" y="1371600"/>
            <a:ext cx="3951765" cy="100477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en-US" sz="3600" dirty="0"/>
              <a:t>Greece:</a:t>
            </a:r>
          </a:p>
          <a:p>
            <a:r>
              <a:rPr lang="en-US" sz="3600" dirty="0"/>
              <a:t>Plate</a:t>
            </a:r>
          </a:p>
        </p:txBody>
      </p:sp>
      <p:pic>
        <p:nvPicPr>
          <p:cNvPr id="9" name="Picture 8" descr="A picture containing food, fruit&#10;&#10;Description automatically generated">
            <a:extLst>
              <a:ext uri="{FF2B5EF4-FFF2-40B4-BE49-F238E27FC236}">
                <a16:creationId xmlns:a16="http://schemas.microsoft.com/office/drawing/2014/main" id="{41E58EEE-B1D6-4180-A7A9-63C64BA6D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727" y="2402957"/>
            <a:ext cx="2933973" cy="4184815"/>
          </a:xfrm>
          <a:prstGeom prst="rect">
            <a:avLst/>
          </a:prstGeom>
        </p:spPr>
      </p:pic>
    </p:spTree>
    <p:extLst>
      <p:ext uri="{BB962C8B-B14F-4D97-AF65-F5344CB8AC3E}">
        <p14:creationId xmlns:p14="http://schemas.microsoft.com/office/powerpoint/2010/main" val="4433496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Omitted sections</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1631216"/>
          </a:xfrm>
          <a:prstGeom prst="rect">
            <a:avLst/>
          </a:prstGeom>
          <a:noFill/>
        </p:spPr>
        <p:txBody>
          <a:bodyPr wrap="square" rtlCol="0">
            <a:spAutoFit/>
          </a:bodyPr>
          <a:lstStyle/>
          <a:p>
            <a:pPr algn="r"/>
            <a:r>
              <a:rPr lang="he-IL" sz="2000" dirty="0"/>
              <a:t>בָּרוּךְ אַתָּה ה' אֱלֹהֵינוּ מֶלֶךְ הָעוֹלָם, אֲשֶׁר גְּאָלָנוּ וְגָאַל אֶת־אֲבוֹתֵינוּ מִמִּצְרַיִם, וְהִגִּיעָנוּ הַלַּיְלָה הַזֶּה לֶאֱכָל־בּוֹ מַצָּה וּמָרוֹר. כֵּן ה' אֱלֹהֵינוּ וֵאלֹהֵי אֲבוֹתֵינוּ יַגִּיעֵנוּ לְמוֹעֲדִים וְלִרְגָלִים אֲחֵרִים הַבָּאִים לִקְרָאתֵנוּ לְשָׁלוֹם, שְׂמֵחִים בְּבִנְיַן עִירֶךְ וְשָׂשִׂים בַּעֲבוֹדָתֶךָ. וְנֹאכַל שָׁם מִן הַזְּבָחִים וּמִן הַפְּסָחִים אֲשֶׁר יַגִּיעַ דָּמָם עַל קִיר מִזְבַּחֲךָ לְרָצון, וְנוֹדֶה לְךָ שִׁיר חָדָש עַל גְּאֻלָּתֵנוּ וְעַל פְּדוּת נַפְשֵׁנוּ. בָּרוּךְ אַתָּה ה', גָּאַל יִשְׂרָאֵל.</a:t>
            </a:r>
            <a:endParaRPr lang="en-US" sz="2000" dirty="0"/>
          </a:p>
          <a:p>
            <a:pPr algn="r"/>
            <a:endParaRPr lang="he-IL" sz="2000" dirty="0"/>
          </a:p>
        </p:txBody>
      </p:sp>
    </p:spTree>
    <p:extLst>
      <p:ext uri="{BB962C8B-B14F-4D97-AF65-F5344CB8AC3E}">
        <p14:creationId xmlns:p14="http://schemas.microsoft.com/office/powerpoint/2010/main" val="41021741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Omitted sections</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1323439"/>
          </a:xfrm>
          <a:prstGeom prst="rect">
            <a:avLst/>
          </a:prstGeom>
          <a:noFill/>
        </p:spPr>
        <p:txBody>
          <a:bodyPr wrap="square" rtlCol="0">
            <a:spAutoFit/>
          </a:bodyPr>
          <a:lstStyle/>
          <a:p>
            <a:pPr algn="r"/>
            <a:r>
              <a:rPr lang="he-IL" sz="2000" dirty="0"/>
              <a:t> זֵכֶר לְקָרְבָּן פֶּסַח הָנֶאֱכַל עַל הָשוֹׁבַע.</a:t>
            </a:r>
            <a:endParaRPr lang="en-US" sz="2000" dirty="0"/>
          </a:p>
          <a:p>
            <a:pPr algn="r"/>
            <a:endParaRPr lang="en-US" sz="2000" dirty="0"/>
          </a:p>
          <a:p>
            <a:pPr algn="r"/>
            <a:endParaRPr lang="en-US" sz="2000" dirty="0"/>
          </a:p>
          <a:p>
            <a:pPr algn="r"/>
            <a:endParaRPr lang="he-IL" sz="2000" dirty="0"/>
          </a:p>
        </p:txBody>
      </p:sp>
    </p:spTree>
    <p:extLst>
      <p:ext uri="{BB962C8B-B14F-4D97-AF65-F5344CB8AC3E}">
        <p14:creationId xmlns:p14="http://schemas.microsoft.com/office/powerpoint/2010/main" val="297070707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Omitted sections</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4401205"/>
          </a:xfrm>
          <a:prstGeom prst="rect">
            <a:avLst/>
          </a:prstGeom>
          <a:noFill/>
        </p:spPr>
        <p:txBody>
          <a:bodyPr wrap="square" rtlCol="0">
            <a:spAutoFit/>
          </a:bodyPr>
          <a:lstStyle/>
          <a:p>
            <a:pPr algn="r"/>
            <a:r>
              <a:rPr lang="he-IL" sz="2000" dirty="0"/>
              <a:t>לֹא לָנוּ, ה', לֹא לָנוּ, כִּי לְשִׁמְךָ תֵּן כָּבוֹד, עַל חַסְדְּךָ עַל אֲמִתֶּךָ. לָמָּה יֹאמְרוּ הַגּוֹיִם אַיֵּה נָא אֱלֹהֵיהֶם. וְאֱלֹהֵינוּ בַּשָּׁמַיִם, כֹּל אֲשֶׁר חָפֵץ עָשָׂה. עֲצַבֵּיהֶם כֶּסֶף וְזָהָב מַעֲשֵׂה יְדֵי אָדָם. פֶּה לָהֶם וְלֹא יְדַבֵּרוּ, עֵינַיִם לָהֶם וְלֹא יִרְאוּ. אָזְנָיִם לָהֶם וְלֹא יִשְׁמָעוּ, אַף לָהֶם וְלֹא יְרִיחוּן. יְדֵיהֶם וְלֹא יְמִישׁוּן, רַגְלֵיהֶם וְלֹא יְהַלֵּכוּ, לׁא יֶהְגּוּ בִּגְרוֹנָם. כְּמוֹהֶם יִהְיוּ עֹשֵׂיהֶם, כֹּל אֲשֶׁר בֹּטֵחַ בָּהֶם. יִשְׂרָאֵל בְּטַח בַּיי, עֶזְרָם וּמָגִנָּם הוּא. בֵּית אַהֲרֹן בִּטְחוּ בַיי, עֶזְרָם וּמָגִנָּם הוּא. יִרְאֵי ה' בִּטְחוּ בַיי, עֶזְרָם וּמָגִנָּם הוּא.</a:t>
            </a:r>
            <a:endParaRPr lang="en-US" sz="2000" dirty="0"/>
          </a:p>
          <a:p>
            <a:pPr algn="r"/>
            <a:endParaRPr lang="en-US" sz="2000" dirty="0"/>
          </a:p>
          <a:p>
            <a:pPr algn="r"/>
            <a:r>
              <a:rPr lang="he-IL" sz="2000" dirty="0"/>
              <a:t>אָהַבְתִּי כִּי יִשְׁמַע ה' אֶת קוֹלִי תַּחֲנוּנָי. כִּי הִטָּה אָזְנוֹ לִי וּבְיָמַי אֶקְרָא. אֲפָפוּנִי חֶבְלֵי מָוֶת וּמְצָרֵי שְׁאוֹל מְצָאוּנִי, צָרָה וְיָגוֹן אֶמְצָא. וּבְשֵׁם ה' אֶקְרָא: אָנָּא ה' מַלְּטָה נַפְשִׁי. חַנוּן ה' וְצַדִּיק, וֵאֱלֹהֵינוּ מְרַחֵם. שֹׁמֵר פְּתָאִים ה', דַּלוֹתִי וְלִי יְהושִׁיעַ. שׁוּבִי נַפְשִׁי לִמְנוּחָיְכִי, כִּי ה' גָּמַל עָלָיְכִי. כִּי חִלַּצְתָּ נַפְשִׁי מִמָּוֶת, אֶת עֵינִי מִן דִּמְעָה, אֶת רַגְלִי מִדֶּחִי. אֶתְהַלֵךְ לִפְנֵי ה' בְּאַרְצוֹת הַחַיִּים. הֶאֱמַנְתִּי כִּי אֲדַבֵּר, אֲנִי עָנִיתִי מְאֹד. אֲנִי אָמַרְתִּי בְחָפְזִי כָּל הָאָדָם כּזֵֹב. </a:t>
            </a:r>
          </a:p>
          <a:p>
            <a:pPr algn="r"/>
            <a:r>
              <a:rPr lang="he-IL" sz="2000" dirty="0"/>
              <a:t>מָה אָשִׁיב לַיי כֹּל תַּגְמוּלוֹהִי עָלָי. כּוֹס יְשׁוּעוֹת אֶשָּׂא וּבְשֵׁם ה' אֶקְרָא. נְדָרַי לַיי אֲשַׁלֵּם נֶגְדָה נָּא לְכָל עַמּוֹ. יָקָר בְּעֵינֵי ה' הַמָּוְתָה לַחֲסִידָיו. אָנָּה ה' כִּי אֲנִי עַבְדֶּךָ, אֲנִי עַבְדְּךָ בֶּן אֲמָתֶךָ, פִּתַּחְתָּ לְמוֹסֵרָי. לְךָ אֶזְבַּח זֶבַח תּוֹדָה וּבְשֵׁם ה' אֶקְרָא. נְדָרַי לַיי אֲשַׁלֵּם נֶגְדָה נָּא לְכָל עַמּוֹ. בְּחַצְרוֹת בֵּית ה', בְּתוֹכֵכִי יְרוּשָלַיִם. הַלְלוּיָהּ.</a:t>
            </a:r>
          </a:p>
          <a:p>
            <a:pPr algn="r"/>
            <a:endParaRPr lang="he-IL" sz="2000" dirty="0"/>
          </a:p>
        </p:txBody>
      </p:sp>
    </p:spTree>
    <p:extLst>
      <p:ext uri="{BB962C8B-B14F-4D97-AF65-F5344CB8AC3E}">
        <p14:creationId xmlns:p14="http://schemas.microsoft.com/office/powerpoint/2010/main" val="272921928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Omitted sections</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4093428"/>
          </a:xfrm>
          <a:prstGeom prst="rect">
            <a:avLst/>
          </a:prstGeom>
          <a:noFill/>
        </p:spPr>
        <p:txBody>
          <a:bodyPr wrap="square" rtlCol="0">
            <a:spAutoFit/>
          </a:bodyPr>
          <a:lstStyle/>
          <a:p>
            <a:pPr algn="r"/>
            <a:r>
              <a:rPr lang="he-IL" sz="2000" dirty="0"/>
              <a:t>מִן הַמֵּצַר קָרָאתִי יָּהּ, עָנָנִי בַמֶּרְחַב יָהּ. ה' לִי, לֹא אִירָא – מַה יַּעֲשֶׂה לִי אָדָם, ה' לִי בְּעֹזְרָי וַאֲנִי אֶרְאֶה בְּשׂנְאָי. טוֹב לַחֲסוֹת בַּיי מִבְּטֹחַ בָּאָדָם. טוֹב לַחֲסוֹת בַּיי מִבְּטֹחַ בִּנְדִיבִים. כָּל גּוֹיִם סְבָבוּנִי, בְּשֵׁם ה' כִּי אֲמִילַם. סַבּוּנִי גַם סְבָבוּנִי, בְּשֵׁם ה' כִּי אֲמִילַם. סַבּוּנִי כִדְּבֹרִים, דֹּעֲכוּ כְּאֵשׁ קוֹצִים, בְּשֵׁם ה' כִּי אֲמִילַם. דָּחֹה דְּחִיתַנִי לִנְפֹּל, וַיי עֲזָרָנִי. עָזִּי וְזִמְרָת יָהּ וַיְהִי לִי לִישׁוּעָה. קוֹל רִנָּה וִישׁוּעָה בְּאָהֳלֵי צַדִּיקִים: יְמִין ה' עֹשָׂה חָיִל, יְמִין ה' רוֹמֵמָה, יְמִין ה' עֹשָׂה חָיִל. לֹא אָמוּת כִּי אֶחְיֶה, וַאֲסַפֵּר מַעֲשֵׂי יָהּ. יַסֹּר יִסְּרַנִי יָּהּ, וְלַמָּוֶת לֹא נְתָנָנִי. פִּתְחוּ לִי שַׁעֲרֵי צֶדֶק, אָבֹא בָם, אוֹדֶה יָהּ. זֶה הַשַּׁעַר לַיי, צַדִּיקִים יָבֹאוּ בוֹ.</a:t>
            </a:r>
            <a:endParaRPr lang="en-US" sz="2000" dirty="0"/>
          </a:p>
          <a:p>
            <a:pPr algn="r"/>
            <a:endParaRPr lang="en-US" sz="2000" dirty="0"/>
          </a:p>
          <a:p>
            <a:pPr algn="r"/>
            <a:r>
              <a:rPr lang="en-US" sz="2000" dirty="0"/>
              <a:t>…</a:t>
            </a:r>
          </a:p>
          <a:p>
            <a:pPr algn="r"/>
            <a:r>
              <a:rPr lang="he-IL" sz="2000" dirty="0"/>
              <a:t>בָּרוּךְ הַבָּא בְּשֵׁם ה', בֵּרַכְנוּכֶם מִבֵּית ה'. בָּרוּךְ הַבָּא בְּשֵׁם ה', בֵּרַכְנוּכֶם מִבֵּית ה'. אֵל ה' וַיָּאֶר לָנוּ. אִסְרוּ חַג בַּעֲבֹתִים עַד קַרְנוֹת הַמִּזְבֵּחַ. אֵל ה' וַיָּאֶר לָנוּ. אִסְרוּ חַג בַּעֲבֹתִים עַד קַרְנוֹת הַמִּזְבֵּחַ. אֵלִי אַתָּה וְאוֹדֶךָּ, אֱלֹהַי – אֲרוֹמְמֶךָּ. אֵלִי אַתָּה וְאוֹדֶךָּ, אֱלֹהַי – אֲרוֹמְמֶךָּ. הוֹדוּ לַיי כִּי טוֹב, כִּי לְעוֹלָם חַסְדּוֹ. הוֹדוּ לַיי כִּי טוֹב, כִּי לְעוֹלָם חַסְדּוֹ.יְהַלְלוּךָ ה' אֱלֹהֵינוּ כָּל מַעֲשֶׂיךָ, וַחֲסִידֶיךָ צַדִּיקִים עוֹשֵׂי רְצוֹנֶךָ, וְכָל עַמְּךָ בֵּית יִשְׂרָאֵל בְּרִנָה יוֹדוּ וִיבָרְכוּ, וִישַׁבְּחוּ וִיפָאֲרוּ, וִירוֹמְמוּ וְיַעֲרִיצוּ, וְיַקְדִּישׁוּ וְיַמְלִיכוּ אֶת שִׁמְךָ, מַלְכֵּנוּ. כִּי לְךָ טוֹב לְהוֹדותֹ וּלְשִׁמְךָ נָאֶה לְזַמֵּר, כִּי מֵעוֹלָם וְעַד עוֹלָם אַתָּה אֵל.</a:t>
            </a:r>
          </a:p>
        </p:txBody>
      </p:sp>
    </p:spTree>
    <p:extLst>
      <p:ext uri="{BB962C8B-B14F-4D97-AF65-F5344CB8AC3E}">
        <p14:creationId xmlns:p14="http://schemas.microsoft.com/office/powerpoint/2010/main" val="34638784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Afikoman escape room</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5355312"/>
          </a:xfrm>
          <a:prstGeom prst="rect">
            <a:avLst/>
          </a:prstGeom>
          <a:noFill/>
        </p:spPr>
        <p:txBody>
          <a:bodyPr wrap="square" rtlCol="0">
            <a:spAutoFit/>
          </a:bodyPr>
          <a:lstStyle/>
          <a:p>
            <a:r>
              <a:rPr lang="en-US" dirty="0"/>
              <a:t>In case you want to do an escape room to find the </a:t>
            </a:r>
            <a:r>
              <a:rPr lang="en-US" dirty="0" err="1"/>
              <a:t>afikoman</a:t>
            </a:r>
            <a:r>
              <a:rPr lang="en-US" dirty="0"/>
              <a:t>, you can prepare it in advance using the following slides. Here’s an introduction, which could be done during </a:t>
            </a:r>
            <a:r>
              <a:rPr lang="en-US" dirty="0" err="1"/>
              <a:t>Magid</a:t>
            </a:r>
            <a:r>
              <a:rPr lang="en-US" dirty="0"/>
              <a:t>.</a:t>
            </a:r>
          </a:p>
          <a:p>
            <a:endParaRPr lang="en-US" dirty="0"/>
          </a:p>
          <a:p>
            <a:r>
              <a:rPr lang="en-US" b="1" dirty="0"/>
              <a:t>Moshe</a:t>
            </a:r>
            <a:r>
              <a:rPr lang="en-US" dirty="0"/>
              <a:t> (dressed like an Egyptian): Welcome, Israelites. My name is Moshe, and I may look Egyptian, but I’m one of you. I know it’s been a tough time for you slaves. You built all of those pyramids, but it’s just never enough for Pharaoh. The taskmasters are getting harsher. Just recently I saw one beating a slave, and I couldn’t stand it any more so I killed him. It’s time for us to do something. We need to escape from Egypt.</a:t>
            </a:r>
            <a:br>
              <a:rPr lang="en-US" dirty="0"/>
            </a:br>
            <a:r>
              <a:rPr lang="en-US" b="1" dirty="0"/>
              <a:t>Guest</a:t>
            </a:r>
            <a:r>
              <a:rPr lang="en-US" dirty="0"/>
              <a:t>: But Pharaoh will never let us go!</a:t>
            </a:r>
            <a:br>
              <a:rPr lang="en-US" dirty="0"/>
            </a:br>
            <a:r>
              <a:rPr lang="en-US" b="1" dirty="0"/>
              <a:t>Moshe</a:t>
            </a:r>
            <a:r>
              <a:rPr lang="en-US" dirty="0"/>
              <a:t>: That’s a valid concern. But we have God on our side. It might take a while, but I think he’ll eventually work his miracles. But you need to do your part by paying attention at all times. There will be times when you need to crack codes to help us with this great escape. Some day our descendants and their friends will celebrate this great escape with something called a Pesach </a:t>
            </a:r>
            <a:r>
              <a:rPr lang="en-US" dirty="0" err="1"/>
              <a:t>seder</a:t>
            </a:r>
            <a:r>
              <a:rPr lang="en-US" dirty="0"/>
              <a:t>. This celebration has lots of rituals – some will eventually become part of Israelite life more generally and some will be specific to the holiday celebrating our great escape.  Some rituals will be common to your descendants around the world (yes, we Israelites will spread to many lands, and we’ll be renamed “the Jews”). But each community will have their own traditions, influenced by the philosophy and culture of the people around them. In fact, here’s a flash forward to that celebration about 3000 years from now in a place called California.</a:t>
            </a:r>
          </a:p>
        </p:txBody>
      </p:sp>
    </p:spTree>
    <p:extLst>
      <p:ext uri="{BB962C8B-B14F-4D97-AF65-F5344CB8AC3E}">
        <p14:creationId xmlns:p14="http://schemas.microsoft.com/office/powerpoint/2010/main" val="36552566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Afikoman escape room</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4801314"/>
          </a:xfrm>
          <a:prstGeom prst="rect">
            <a:avLst/>
          </a:prstGeom>
          <a:noFill/>
        </p:spPr>
        <p:txBody>
          <a:bodyPr wrap="square" rtlCol="0">
            <a:spAutoFit/>
          </a:bodyPr>
          <a:lstStyle/>
          <a:p>
            <a:r>
              <a:rPr lang="en-US" dirty="0"/>
              <a:t>Do the </a:t>
            </a:r>
            <a:r>
              <a:rPr lang="en-US" dirty="0" err="1"/>
              <a:t>seder</a:t>
            </a:r>
            <a:r>
              <a:rPr lang="en-US" dirty="0"/>
              <a:t>. During Kadesh Urchatz, point to paper posted on the wall and tell them that’s a clue. During four questions and four sons, tell them those are clues.</a:t>
            </a:r>
          </a:p>
          <a:p>
            <a:r>
              <a:rPr lang="en-US" dirty="0"/>
              <a:t> </a:t>
            </a:r>
          </a:p>
          <a:p>
            <a:r>
              <a:rPr lang="en-US" dirty="0"/>
              <a:t>After dessert:</a:t>
            </a:r>
          </a:p>
          <a:p>
            <a:r>
              <a:rPr lang="en-US" b="1" dirty="0"/>
              <a:t>Moshe</a:t>
            </a:r>
            <a:r>
              <a:rPr lang="en-US" dirty="0"/>
              <a:t>: Welcome back, Israelites. I hope you enjoyed your feast – much better than the measly unleavened bread and manna we ate after we crossed the Red Sea, right? Now we come to the fun part of the </a:t>
            </a:r>
            <a:r>
              <a:rPr lang="en-US" dirty="0" err="1"/>
              <a:t>seder</a:t>
            </a:r>
            <a:r>
              <a:rPr lang="en-US" dirty="0"/>
              <a:t>. Soon we’ll sing some songs, but first, we’ll commemorate our great escape from slavery with a grand hunt for the afikomen that was broken off before. The hunt is framed as an escape room, a game your descendants will play where they get locked in a room and have to find their way out using puzzles and clues. Don’t worry – I won’t actually lock you in – I know you’re still traumatized from all those plagues, especially darkness. The team that wins will get a prize: we will donate in your honor to the charity of your choice. The team captains will be ** and **, and I will assign each of you to one of their teams. If you don’t want to participate, just put a little lamb’s blood on your doorpost (hold up your glass of wine) and I’ll skip over you. (Assign teams.)</a:t>
            </a:r>
          </a:p>
          <a:p>
            <a:r>
              <a:rPr lang="en-US" dirty="0"/>
              <a:t> </a:t>
            </a:r>
          </a:p>
          <a:p>
            <a:r>
              <a:rPr lang="en-US" dirty="0"/>
              <a:t>Here are the instructions: In each location, there are two codes or notes. If your team gets there first, leave the second one for the other team. The hunt begins with those pyramids you built.</a:t>
            </a:r>
          </a:p>
        </p:txBody>
      </p:sp>
    </p:spTree>
    <p:extLst>
      <p:ext uri="{BB962C8B-B14F-4D97-AF65-F5344CB8AC3E}">
        <p14:creationId xmlns:p14="http://schemas.microsoft.com/office/powerpoint/2010/main" val="20241040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Afikoman escape room</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369332"/>
          </a:xfrm>
          <a:prstGeom prst="rect">
            <a:avLst/>
          </a:prstGeom>
          <a:noFill/>
        </p:spPr>
        <p:txBody>
          <a:bodyPr wrap="square" rtlCol="0">
            <a:spAutoFit/>
          </a:bodyPr>
          <a:lstStyle/>
          <a:p>
            <a:r>
              <a:rPr lang="en-US" dirty="0"/>
              <a:t>In advance: Post these on the wall:</a:t>
            </a:r>
          </a:p>
        </p:txBody>
      </p:sp>
      <p:pic>
        <p:nvPicPr>
          <p:cNvPr id="4" name="Picture 3" descr="Related image">
            <a:extLst>
              <a:ext uri="{FF2B5EF4-FFF2-40B4-BE49-F238E27FC236}">
                <a16:creationId xmlns:a16="http://schemas.microsoft.com/office/drawing/2014/main" id="{2091E66F-BCDF-4EB5-8982-BAEFB4B04206}"/>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7642447" y="1556267"/>
            <a:ext cx="3860800" cy="3835400"/>
          </a:xfrm>
          <a:prstGeom prst="rect">
            <a:avLst/>
          </a:prstGeom>
          <a:noFill/>
        </p:spPr>
      </p:pic>
      <p:pic>
        <p:nvPicPr>
          <p:cNvPr id="5" name="table">
            <a:extLst>
              <a:ext uri="{FF2B5EF4-FFF2-40B4-BE49-F238E27FC236}">
                <a16:creationId xmlns:a16="http://schemas.microsoft.com/office/drawing/2014/main" id="{AEC118E1-3EB2-429E-AB8E-29A39B3725E8}"/>
              </a:ext>
            </a:extLst>
          </p:cNvPr>
          <p:cNvPicPr/>
          <p:nvPr/>
        </p:nvPicPr>
        <p:blipFill>
          <a:blip r:embed="rId3" cstate="email">
            <a:extLst>
              <a:ext uri="{28A0092B-C50C-407E-A947-70E740481C1C}">
                <a14:useLocalDpi xmlns:a14="http://schemas.microsoft.com/office/drawing/2010/main"/>
              </a:ext>
            </a:extLst>
          </a:blip>
          <a:stretch>
            <a:fillRect/>
          </a:stretch>
        </p:blipFill>
        <p:spPr>
          <a:xfrm>
            <a:off x="688753" y="2052558"/>
            <a:ext cx="2887980" cy="3064510"/>
          </a:xfrm>
          <a:prstGeom prst="rect">
            <a:avLst/>
          </a:prstGeom>
        </p:spPr>
      </p:pic>
      <p:pic>
        <p:nvPicPr>
          <p:cNvPr id="7" name="table">
            <a:extLst>
              <a:ext uri="{FF2B5EF4-FFF2-40B4-BE49-F238E27FC236}">
                <a16:creationId xmlns:a16="http://schemas.microsoft.com/office/drawing/2014/main" id="{4C6E40E8-6EAD-43EC-9D50-1C1DD42C2C65}"/>
              </a:ext>
            </a:extLst>
          </p:cNvPr>
          <p:cNvPicPr/>
          <p:nvPr/>
        </p:nvPicPr>
        <p:blipFill>
          <a:blip r:embed="rId4" cstate="email">
            <a:extLst>
              <a:ext uri="{28A0092B-C50C-407E-A947-70E740481C1C}">
                <a14:useLocalDpi xmlns:a14="http://schemas.microsoft.com/office/drawing/2010/main"/>
              </a:ext>
            </a:extLst>
          </a:blip>
          <a:stretch>
            <a:fillRect/>
          </a:stretch>
        </p:blipFill>
        <p:spPr>
          <a:xfrm>
            <a:off x="3661823" y="2052558"/>
            <a:ext cx="3394075" cy="3064510"/>
          </a:xfrm>
          <a:prstGeom prst="rect">
            <a:avLst/>
          </a:prstGeom>
        </p:spPr>
      </p:pic>
    </p:spTree>
    <p:extLst>
      <p:ext uri="{BB962C8B-B14F-4D97-AF65-F5344CB8AC3E}">
        <p14:creationId xmlns:p14="http://schemas.microsoft.com/office/powerpoint/2010/main" val="252924832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Afikoman escape room</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3693319"/>
          </a:xfrm>
          <a:prstGeom prst="rect">
            <a:avLst/>
          </a:prstGeom>
          <a:noFill/>
        </p:spPr>
        <p:txBody>
          <a:bodyPr wrap="square" rtlCol="0">
            <a:spAutoFit/>
          </a:bodyPr>
          <a:lstStyle/>
          <a:p>
            <a:r>
              <a:rPr lang="en-US" dirty="0"/>
              <a:t>Make papers with four codes – 2 each for the 2 teams:</a:t>
            </a:r>
          </a:p>
          <a:p>
            <a:r>
              <a:rPr lang="en-US" dirty="0"/>
              <a:t>Hieroglyphics note: “Man Woman BED” (parents’ bedroom)</a:t>
            </a:r>
          </a:p>
          <a:p>
            <a:r>
              <a:rPr lang="en-US" dirty="0"/>
              <a:t>Order of </a:t>
            </a:r>
            <a:r>
              <a:rPr lang="en-US" dirty="0" err="1"/>
              <a:t>seder</a:t>
            </a:r>
            <a:r>
              <a:rPr lang="en-US" dirty="0"/>
              <a:t> first letters: “</a:t>
            </a:r>
            <a:r>
              <a:rPr lang="en-US" dirty="0" err="1"/>
              <a:t>FRONTPORCHLOCK</a:t>
            </a:r>
            <a:r>
              <a:rPr lang="en-US" dirty="0"/>
              <a:t>” (lock box on the front porch)</a:t>
            </a:r>
          </a:p>
          <a:p>
            <a:r>
              <a:rPr lang="en-US" dirty="0"/>
              <a:t>Sons and questions: “5472”</a:t>
            </a:r>
          </a:p>
          <a:p>
            <a:r>
              <a:rPr lang="en-US" dirty="0"/>
              <a:t>Lock box: “Under </a:t>
            </a:r>
            <a:r>
              <a:rPr lang="en-US" dirty="0" err="1"/>
              <a:t>seder</a:t>
            </a:r>
            <a:r>
              <a:rPr lang="en-US" dirty="0"/>
              <a:t> plate”</a:t>
            </a:r>
          </a:p>
          <a:p>
            <a:r>
              <a:rPr lang="en-US" dirty="0"/>
              <a:t> </a:t>
            </a:r>
          </a:p>
          <a:p>
            <a:r>
              <a:rPr lang="en-US" dirty="0"/>
              <a:t>Place the hieroglyphics notes under a model pyramid (or somewhere). That leads to pillows on the parents’ bed. Place the order codes under a pillow in the parents’ bed. That leads to the front porch lock box. Place the lock box on the front porch. Tape the sons and questions codes on the lock box. That provides the lock code. Set the code to 5472. In the lock box, place a note that says “Under </a:t>
            </a:r>
            <a:r>
              <a:rPr lang="en-US" dirty="0" err="1"/>
              <a:t>seder</a:t>
            </a:r>
            <a:r>
              <a:rPr lang="en-US" dirty="0"/>
              <a:t> plate.”</a:t>
            </a:r>
          </a:p>
          <a:p>
            <a:r>
              <a:rPr lang="en-US" dirty="0"/>
              <a:t> </a:t>
            </a:r>
          </a:p>
          <a:p>
            <a:r>
              <a:rPr lang="en-US" dirty="0"/>
              <a:t>During the hunt, place the afikomen under the </a:t>
            </a:r>
            <a:r>
              <a:rPr lang="en-US" dirty="0" err="1"/>
              <a:t>seder</a:t>
            </a:r>
            <a:r>
              <a:rPr lang="en-US" dirty="0"/>
              <a:t> plate.</a:t>
            </a:r>
          </a:p>
        </p:txBody>
      </p:sp>
    </p:spTree>
    <p:extLst>
      <p:ext uri="{BB962C8B-B14F-4D97-AF65-F5344CB8AC3E}">
        <p14:creationId xmlns:p14="http://schemas.microsoft.com/office/powerpoint/2010/main" val="371972016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Afikoman escape room</a:t>
            </a:r>
          </a:p>
        </p:txBody>
      </p:sp>
      <p:pic>
        <p:nvPicPr>
          <p:cNvPr id="10" name="Picture 9">
            <a:extLst>
              <a:ext uri="{FF2B5EF4-FFF2-40B4-BE49-F238E27FC236}">
                <a16:creationId xmlns:a16="http://schemas.microsoft.com/office/drawing/2014/main" id="{A5DDD472-74DB-473F-BA5F-967E2F1440B4}"/>
              </a:ext>
            </a:extLst>
          </p:cNvPr>
          <p:cNvPicPr>
            <a:picLocks noChangeAspect="1"/>
          </p:cNvPicPr>
          <p:nvPr/>
        </p:nvPicPr>
        <p:blipFill>
          <a:blip r:embed="rId2"/>
          <a:stretch>
            <a:fillRect/>
          </a:stretch>
        </p:blipFill>
        <p:spPr>
          <a:xfrm>
            <a:off x="1920137" y="1309402"/>
            <a:ext cx="7085640" cy="5282784"/>
          </a:xfrm>
          <a:prstGeom prst="rect">
            <a:avLst/>
          </a:prstGeom>
        </p:spPr>
      </p:pic>
    </p:spTree>
    <p:extLst>
      <p:ext uri="{BB962C8B-B14F-4D97-AF65-F5344CB8AC3E}">
        <p14:creationId xmlns:p14="http://schemas.microsoft.com/office/powerpoint/2010/main" val="349439621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Afikoman escape room</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1477328"/>
          </a:xfrm>
          <a:prstGeom prst="rect">
            <a:avLst/>
          </a:prstGeom>
          <a:noFill/>
        </p:spPr>
        <p:txBody>
          <a:bodyPr wrap="square" rtlCol="0">
            <a:spAutoFit/>
          </a:bodyPr>
          <a:lstStyle/>
          <a:p>
            <a:r>
              <a:rPr lang="en-US" dirty="0"/>
              <a:t>Unscramble the letters – the first letter of each word of the order song (Kadesh, Urchatz…) – and you get a code indicating the location of the next clue (front porch lock): </a:t>
            </a:r>
          </a:p>
          <a:p>
            <a:endParaRPr lang="en-US" dirty="0"/>
          </a:p>
          <a:p>
            <a:endParaRPr lang="en-US" dirty="0"/>
          </a:p>
          <a:p>
            <a:endParaRPr lang="en-US" dirty="0"/>
          </a:p>
        </p:txBody>
      </p:sp>
      <p:graphicFrame>
        <p:nvGraphicFramePr>
          <p:cNvPr id="5" name="Table 4">
            <a:extLst>
              <a:ext uri="{FF2B5EF4-FFF2-40B4-BE49-F238E27FC236}">
                <a16:creationId xmlns:a16="http://schemas.microsoft.com/office/drawing/2014/main" id="{449545CD-8FB5-44AD-8A26-50B2ACA60AEC}"/>
              </a:ext>
            </a:extLst>
          </p:cNvPr>
          <p:cNvGraphicFramePr>
            <a:graphicFrameLocks noGrp="1"/>
          </p:cNvGraphicFramePr>
          <p:nvPr>
            <p:extLst>
              <p:ext uri="{D42A27DB-BD31-4B8C-83A1-F6EECF244321}">
                <p14:modId xmlns:p14="http://schemas.microsoft.com/office/powerpoint/2010/main" val="115659030"/>
              </p:ext>
            </p:extLst>
          </p:nvPr>
        </p:nvGraphicFramePr>
        <p:xfrm>
          <a:off x="4401879" y="2137144"/>
          <a:ext cx="2009554" cy="4455038"/>
        </p:xfrm>
        <a:graphic>
          <a:graphicData uri="http://schemas.openxmlformats.org/drawingml/2006/table">
            <a:tbl>
              <a:tblPr>
                <a:tableStyleId>{5C22544A-7EE6-4342-B048-85BDC9FD1C3A}</a:tableStyleId>
              </a:tblPr>
              <a:tblGrid>
                <a:gridCol w="1004777">
                  <a:extLst>
                    <a:ext uri="{9D8B030D-6E8A-4147-A177-3AD203B41FA5}">
                      <a16:colId xmlns:a16="http://schemas.microsoft.com/office/drawing/2014/main" val="3260427683"/>
                    </a:ext>
                  </a:extLst>
                </a:gridCol>
                <a:gridCol w="1004777">
                  <a:extLst>
                    <a:ext uri="{9D8B030D-6E8A-4147-A177-3AD203B41FA5}">
                      <a16:colId xmlns:a16="http://schemas.microsoft.com/office/drawing/2014/main" val="2857358590"/>
                    </a:ext>
                  </a:extLst>
                </a:gridCol>
              </a:tblGrid>
              <a:tr h="318217">
                <a:tc>
                  <a:txBody>
                    <a:bodyPr/>
                    <a:lstStyle/>
                    <a:p>
                      <a:pPr marL="0" marR="0">
                        <a:spcBef>
                          <a:spcPts val="0"/>
                        </a:spcBef>
                        <a:spcAft>
                          <a:spcPts val="0"/>
                        </a:spcAft>
                      </a:pPr>
                      <a:r>
                        <a:rPr lang="en-US" sz="1200">
                          <a:effectLst/>
                        </a:rPr>
                        <a:t>K</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a:effectLst/>
                        </a:rPr>
                        <a:t>נ</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292869172"/>
                  </a:ext>
                </a:extLst>
              </a:tr>
              <a:tr h="318217">
                <a:tc>
                  <a:txBody>
                    <a:bodyPr/>
                    <a:lstStyle/>
                    <a:p>
                      <a:pPr marL="0" marR="0">
                        <a:spcBef>
                          <a:spcPts val="0"/>
                        </a:spcBef>
                        <a:spcAft>
                          <a:spcPts val="0"/>
                        </a:spcAft>
                      </a:pPr>
                      <a:r>
                        <a:rPr lang="en-US" sz="1200">
                          <a:effectLst/>
                        </a:rPr>
                        <a:t>L</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a:effectLst/>
                        </a:rPr>
                        <a:t>צָ</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3252622509"/>
                  </a:ext>
                </a:extLst>
              </a:tr>
              <a:tr h="318217">
                <a:tc>
                  <a:txBody>
                    <a:bodyPr/>
                    <a:lstStyle/>
                    <a:p>
                      <a:pPr marL="0" marR="0">
                        <a:spcBef>
                          <a:spcPts val="0"/>
                        </a:spcBef>
                        <a:spcAft>
                          <a:spcPts val="0"/>
                        </a:spcAft>
                      </a:pPr>
                      <a:r>
                        <a:rPr lang="en-US" sz="1200">
                          <a:effectLst/>
                        </a:rPr>
                        <a:t>C</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a:effectLst/>
                        </a:rPr>
                        <a:t>כּוֹ</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94801342"/>
                  </a:ext>
                </a:extLst>
              </a:tr>
              <a:tr h="318217">
                <a:tc>
                  <a:txBody>
                    <a:bodyPr/>
                    <a:lstStyle/>
                    <a:p>
                      <a:pPr marL="0" marR="0">
                        <a:spcBef>
                          <a:spcPts val="0"/>
                        </a:spcBef>
                        <a:spcAft>
                          <a:spcPts val="0"/>
                        </a:spcAft>
                      </a:pPr>
                      <a:r>
                        <a:rPr lang="en-US" sz="1200">
                          <a:effectLst/>
                        </a:rPr>
                        <a:t>F</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a:effectLst/>
                        </a:rPr>
                        <a:t>קַ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2702796080"/>
                  </a:ext>
                </a:extLst>
              </a:tr>
              <a:tr h="318217">
                <a:tc>
                  <a:txBody>
                    <a:bodyPr/>
                    <a:lstStyle/>
                    <a:p>
                      <a:pPr marL="0" marR="0">
                        <a:spcBef>
                          <a:spcPts val="0"/>
                        </a:spcBef>
                        <a:spcAft>
                          <a:spcPts val="0"/>
                        </a:spcAft>
                      </a:pPr>
                      <a:r>
                        <a:rPr lang="en-US" sz="1200">
                          <a:effectLst/>
                        </a:rPr>
                        <a:t>H</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a:effectLst/>
                        </a:rPr>
                        <a:t>שֻׁ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1519878092"/>
                  </a:ext>
                </a:extLst>
              </a:tr>
              <a:tr h="318217">
                <a:tc>
                  <a:txBody>
                    <a:bodyPr/>
                    <a:lstStyle/>
                    <a:p>
                      <a:pPr marL="0" marR="0">
                        <a:spcBef>
                          <a:spcPts val="0"/>
                        </a:spcBef>
                        <a:spcAft>
                          <a:spcPts val="0"/>
                        </a:spcAft>
                      </a:pPr>
                      <a:r>
                        <a:rPr lang="en-US" sz="1200">
                          <a:effectLst/>
                        </a:rPr>
                        <a:t>N</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a:effectLst/>
                        </a:rPr>
                        <a:t>י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746958680"/>
                  </a:ext>
                </a:extLst>
              </a:tr>
              <a:tr h="318217">
                <a:tc>
                  <a:txBody>
                    <a:bodyPr/>
                    <a:lstStyle/>
                    <a:p>
                      <a:pPr marL="0" marR="0">
                        <a:spcBef>
                          <a:spcPts val="0"/>
                        </a:spcBef>
                        <a:spcAft>
                          <a:spcPts val="0"/>
                        </a:spcAft>
                      </a:pPr>
                      <a:r>
                        <a:rPr lang="en-US" sz="1200">
                          <a:effectLst/>
                        </a:rPr>
                        <a:t>O</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a:effectLst/>
                        </a:rPr>
                        <a:t>כַּ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3320176096"/>
                  </a:ext>
                </a:extLst>
              </a:tr>
              <a:tr h="318217">
                <a:tc>
                  <a:txBody>
                    <a:bodyPr/>
                    <a:lstStyle/>
                    <a:p>
                      <a:pPr marL="0" marR="0">
                        <a:spcBef>
                          <a:spcPts val="0"/>
                        </a:spcBef>
                        <a:spcAft>
                          <a:spcPts val="0"/>
                        </a:spcAft>
                      </a:pPr>
                      <a:r>
                        <a:rPr lang="en-US" sz="1200">
                          <a:effectLst/>
                        </a:rPr>
                        <a:t>O</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a:effectLst/>
                        </a:rPr>
                        <a:t>ממַ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2638308857"/>
                  </a:ext>
                </a:extLst>
              </a:tr>
              <a:tr h="318217">
                <a:tc>
                  <a:txBody>
                    <a:bodyPr/>
                    <a:lstStyle/>
                    <a:p>
                      <a:pPr marL="0" marR="0">
                        <a:spcBef>
                          <a:spcPts val="0"/>
                        </a:spcBef>
                        <a:spcAft>
                          <a:spcPts val="0"/>
                        </a:spcAft>
                      </a:pPr>
                      <a:r>
                        <a:rPr lang="en-US" sz="1200">
                          <a:effectLst/>
                        </a:rPr>
                        <a:t>O</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a:effectLst/>
                        </a:rPr>
                        <a:t>בָּ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2441598498"/>
                  </a:ext>
                </a:extLst>
              </a:tr>
              <a:tr h="318217">
                <a:tc>
                  <a:txBody>
                    <a:bodyPr/>
                    <a:lstStyle/>
                    <a:p>
                      <a:pPr marL="0" marR="0">
                        <a:spcBef>
                          <a:spcPts val="0"/>
                        </a:spcBef>
                        <a:spcAft>
                          <a:spcPts val="0"/>
                        </a:spcAft>
                      </a:pPr>
                      <a:r>
                        <a:rPr lang="en-US" sz="1200">
                          <a:effectLst/>
                        </a:rPr>
                        <a:t>P</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a:effectLst/>
                        </a:rPr>
                        <a:t>רָ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1930776048"/>
                  </a:ext>
                </a:extLst>
              </a:tr>
              <a:tr h="318217">
                <a:tc>
                  <a:txBody>
                    <a:bodyPr/>
                    <a:lstStyle/>
                    <a:p>
                      <a:pPr marL="0" marR="0">
                        <a:spcBef>
                          <a:spcPts val="0"/>
                        </a:spcBef>
                        <a:spcAft>
                          <a:spcPts val="0"/>
                        </a:spcAft>
                      </a:pPr>
                      <a:r>
                        <a:rPr lang="en-US" sz="1200">
                          <a:effectLst/>
                        </a:rPr>
                        <a:t>R</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a:effectLst/>
                        </a:rPr>
                        <a:t>וּ</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3379041975"/>
                  </a:ext>
                </a:extLst>
              </a:tr>
              <a:tr h="318217">
                <a:tc>
                  <a:txBody>
                    <a:bodyPr/>
                    <a:lstStyle/>
                    <a:p>
                      <a:pPr marL="0" marR="0">
                        <a:spcBef>
                          <a:spcPts val="0"/>
                        </a:spcBef>
                        <a:spcAft>
                          <a:spcPts val="0"/>
                        </a:spcAft>
                      </a:pPr>
                      <a:r>
                        <a:rPr lang="en-US" sz="1200">
                          <a:effectLst/>
                        </a:rPr>
                        <a:t>R</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a:effectLst/>
                        </a:rPr>
                        <a:t>מָ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2936499402"/>
                  </a:ext>
                </a:extLst>
              </a:tr>
              <a:tr h="318217">
                <a:tc>
                  <a:txBody>
                    <a:bodyPr/>
                    <a:lstStyle/>
                    <a:p>
                      <a:pPr marL="0" marR="0">
                        <a:spcBef>
                          <a:spcPts val="0"/>
                        </a:spcBef>
                        <a:spcAft>
                          <a:spcPts val="0"/>
                        </a:spcAft>
                      </a:pPr>
                      <a:r>
                        <a:rPr lang="en-US" sz="1200">
                          <a:effectLst/>
                        </a:rPr>
                        <a:t>T</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a:effectLst/>
                        </a:rPr>
                        <a:t>מ </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2656635611"/>
                  </a:ext>
                </a:extLst>
              </a:tr>
              <a:tr h="318217">
                <a:tc>
                  <a:txBody>
                    <a:bodyPr/>
                    <a:lstStyle/>
                    <a:p>
                      <a:pPr marL="0" marR="0">
                        <a:spcBef>
                          <a:spcPts val="0"/>
                        </a:spcBef>
                        <a:spcAft>
                          <a:spcPts val="0"/>
                        </a:spcAft>
                      </a:pPr>
                      <a:r>
                        <a:rPr lang="en-US" sz="1200">
                          <a:effectLst/>
                        </a:rPr>
                        <a:t>C</a:t>
                      </a: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tc>
                  <a:txBody>
                    <a:bodyPr/>
                    <a:lstStyle/>
                    <a:p>
                      <a:pPr marL="0" marR="0">
                        <a:spcBef>
                          <a:spcPts val="0"/>
                        </a:spcBef>
                        <a:spcAft>
                          <a:spcPts val="0"/>
                        </a:spcAft>
                      </a:pPr>
                      <a:r>
                        <a:rPr lang="he-IL" sz="1200" dirty="0">
                          <a:effectLst/>
                        </a:rPr>
                        <a:t>ה</a:t>
                      </a: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106" marR="6106" marT="6106" marB="0" anchor="ctr"/>
                </a:tc>
                <a:extLst>
                  <a:ext uri="{0D108BD9-81ED-4DB2-BD59-A6C34878D82A}">
                    <a16:rowId xmlns:a16="http://schemas.microsoft.com/office/drawing/2014/main" val="1593048706"/>
                  </a:ext>
                </a:extLst>
              </a:tr>
            </a:tbl>
          </a:graphicData>
        </a:graphic>
      </p:graphicFrame>
    </p:spTree>
    <p:extLst>
      <p:ext uri="{BB962C8B-B14F-4D97-AF65-F5344CB8AC3E}">
        <p14:creationId xmlns:p14="http://schemas.microsoft.com/office/powerpoint/2010/main" val="4155127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162494" y="0"/>
            <a:ext cx="10058400" cy="1371600"/>
          </a:xfrm>
        </p:spPr>
        <p:txBody>
          <a:bodyPr/>
          <a:lstStyle/>
          <a:p>
            <a:r>
              <a:rPr lang="en-US" dirty="0"/>
              <a:t>Seder “plates” around the world</a:t>
            </a:r>
          </a:p>
        </p:txBody>
      </p:sp>
      <p:sp>
        <p:nvSpPr>
          <p:cNvPr id="6" name="Title 1">
            <a:extLst>
              <a:ext uri="{FF2B5EF4-FFF2-40B4-BE49-F238E27FC236}">
                <a16:creationId xmlns:a16="http://schemas.microsoft.com/office/drawing/2014/main" id="{06FFC38C-A71C-45AE-BBE2-6462EF70C9CD}"/>
              </a:ext>
            </a:extLst>
          </p:cNvPr>
          <p:cNvSpPr txBox="1">
            <a:spLocks/>
          </p:cNvSpPr>
          <p:nvPr/>
        </p:nvSpPr>
        <p:spPr>
          <a:xfrm>
            <a:off x="258727" y="1448685"/>
            <a:ext cx="4028830" cy="100477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en-US" sz="3600" dirty="0"/>
              <a:t>Uzbekistan:</a:t>
            </a:r>
          </a:p>
          <a:p>
            <a:r>
              <a:rPr lang="en-US" sz="3600" dirty="0"/>
              <a:t>Tray</a:t>
            </a:r>
          </a:p>
        </p:txBody>
      </p:sp>
      <p:pic>
        <p:nvPicPr>
          <p:cNvPr id="5" name="Picture 4" descr="A close up of text on a white surface&#10;&#10;Description automatically generated">
            <a:extLst>
              <a:ext uri="{FF2B5EF4-FFF2-40B4-BE49-F238E27FC236}">
                <a16:creationId xmlns:a16="http://schemas.microsoft.com/office/drawing/2014/main" id="{A9BF1010-9F7B-40C9-BABB-B159A7856D3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5490808" y="156808"/>
            <a:ext cx="5837274" cy="7565110"/>
          </a:xfrm>
          <a:prstGeom prst="rect">
            <a:avLst/>
          </a:prstGeom>
        </p:spPr>
      </p:pic>
      <p:pic>
        <p:nvPicPr>
          <p:cNvPr id="8" name="Picture 7" descr="A picture containing food, fruit&#10;&#10;Description automatically generated">
            <a:extLst>
              <a:ext uri="{FF2B5EF4-FFF2-40B4-BE49-F238E27FC236}">
                <a16:creationId xmlns:a16="http://schemas.microsoft.com/office/drawing/2014/main" id="{17F6C31F-55AB-4CC1-8ACF-91227BABD5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727" y="2402957"/>
            <a:ext cx="2933973" cy="4184815"/>
          </a:xfrm>
          <a:prstGeom prst="rect">
            <a:avLst/>
          </a:prstGeom>
        </p:spPr>
      </p:pic>
    </p:spTree>
    <p:extLst>
      <p:ext uri="{BB962C8B-B14F-4D97-AF65-F5344CB8AC3E}">
        <p14:creationId xmlns:p14="http://schemas.microsoft.com/office/powerpoint/2010/main" val="61110071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Afikoman escape room</a:t>
            </a:r>
          </a:p>
        </p:txBody>
      </p:sp>
      <p:sp>
        <p:nvSpPr>
          <p:cNvPr id="6" name="TextBox 5">
            <a:extLst>
              <a:ext uri="{FF2B5EF4-FFF2-40B4-BE49-F238E27FC236}">
                <a16:creationId xmlns:a16="http://schemas.microsoft.com/office/drawing/2014/main" id="{A41A89E9-762D-40F3-A861-4B710D3B31AE}"/>
              </a:ext>
            </a:extLst>
          </p:cNvPr>
          <p:cNvSpPr txBox="1"/>
          <p:nvPr/>
        </p:nvSpPr>
        <p:spPr>
          <a:xfrm>
            <a:off x="308344" y="1371601"/>
            <a:ext cx="11532379" cy="646331"/>
          </a:xfrm>
          <a:prstGeom prst="rect">
            <a:avLst/>
          </a:prstGeom>
          <a:noFill/>
        </p:spPr>
        <p:txBody>
          <a:bodyPr wrap="square" rtlCol="0">
            <a:spAutoFit/>
          </a:bodyPr>
          <a:lstStyle/>
          <a:p>
            <a:r>
              <a:rPr lang="en-US" dirty="0"/>
              <a:t>Unscramble the 4 sons and 4 questions, and you get the lock box code (they’re the same):</a:t>
            </a:r>
          </a:p>
          <a:p>
            <a:endParaRPr lang="en-US" dirty="0"/>
          </a:p>
        </p:txBody>
      </p:sp>
      <p:pic>
        <p:nvPicPr>
          <p:cNvPr id="7" name="table">
            <a:extLst>
              <a:ext uri="{FF2B5EF4-FFF2-40B4-BE49-F238E27FC236}">
                <a16:creationId xmlns:a16="http://schemas.microsoft.com/office/drawing/2014/main" id="{771ECFC2-AF79-4F45-BF0F-93F849C13985}"/>
              </a:ext>
            </a:extLst>
          </p:cNvPr>
          <p:cNvPicPr/>
          <p:nvPr/>
        </p:nvPicPr>
        <p:blipFill>
          <a:blip r:embed="rId2" cstate="email">
            <a:extLst>
              <a:ext uri="{28A0092B-C50C-407E-A947-70E740481C1C}">
                <a14:useLocalDpi xmlns:a14="http://schemas.microsoft.com/office/drawing/2010/main"/>
              </a:ext>
            </a:extLst>
          </a:blip>
          <a:stretch>
            <a:fillRect/>
          </a:stretch>
        </p:blipFill>
        <p:spPr>
          <a:xfrm>
            <a:off x="1152894" y="2017932"/>
            <a:ext cx="4485906" cy="1952834"/>
          </a:xfrm>
          <a:prstGeom prst="rect">
            <a:avLst/>
          </a:prstGeom>
        </p:spPr>
      </p:pic>
      <p:pic>
        <p:nvPicPr>
          <p:cNvPr id="8" name="table">
            <a:extLst>
              <a:ext uri="{FF2B5EF4-FFF2-40B4-BE49-F238E27FC236}">
                <a16:creationId xmlns:a16="http://schemas.microsoft.com/office/drawing/2014/main" id="{F3F436EE-4077-4189-BC94-5257602AD795}"/>
              </a:ext>
            </a:extLst>
          </p:cNvPr>
          <p:cNvPicPr/>
          <p:nvPr/>
        </p:nvPicPr>
        <p:blipFill>
          <a:blip r:embed="rId3" cstate="email">
            <a:extLst>
              <a:ext uri="{28A0092B-C50C-407E-A947-70E740481C1C}">
                <a14:useLocalDpi xmlns:a14="http://schemas.microsoft.com/office/drawing/2010/main"/>
              </a:ext>
            </a:extLst>
          </a:blip>
          <a:stretch>
            <a:fillRect/>
          </a:stretch>
        </p:blipFill>
        <p:spPr>
          <a:xfrm>
            <a:off x="5760927" y="3970766"/>
            <a:ext cx="5190608" cy="2291811"/>
          </a:xfrm>
          <a:prstGeom prst="rect">
            <a:avLst/>
          </a:prstGeom>
        </p:spPr>
      </p:pic>
    </p:spTree>
    <p:extLst>
      <p:ext uri="{BB962C8B-B14F-4D97-AF65-F5344CB8AC3E}">
        <p14:creationId xmlns:p14="http://schemas.microsoft.com/office/powerpoint/2010/main" val="2570272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162494" y="0"/>
            <a:ext cx="10058400" cy="1371600"/>
          </a:xfrm>
        </p:spPr>
        <p:txBody>
          <a:bodyPr/>
          <a:lstStyle/>
          <a:p>
            <a:r>
              <a:rPr lang="en-US" dirty="0"/>
              <a:t>Seder “plates” around the world</a:t>
            </a:r>
          </a:p>
        </p:txBody>
      </p:sp>
      <p:sp>
        <p:nvSpPr>
          <p:cNvPr id="6" name="Title 1">
            <a:extLst>
              <a:ext uri="{FF2B5EF4-FFF2-40B4-BE49-F238E27FC236}">
                <a16:creationId xmlns:a16="http://schemas.microsoft.com/office/drawing/2014/main" id="{06FFC38C-A71C-45AE-BBE2-6462EF70C9CD}"/>
              </a:ext>
            </a:extLst>
          </p:cNvPr>
          <p:cNvSpPr txBox="1">
            <a:spLocks/>
          </p:cNvSpPr>
          <p:nvPr/>
        </p:nvSpPr>
        <p:spPr>
          <a:xfrm>
            <a:off x="258727" y="1052622"/>
            <a:ext cx="3058632" cy="13938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en-US" sz="3600" dirty="0"/>
              <a:t>Libya:</a:t>
            </a:r>
          </a:p>
          <a:p>
            <a:r>
              <a:rPr lang="en-US" sz="3600" dirty="0"/>
              <a:t>Basket tray</a:t>
            </a:r>
          </a:p>
        </p:txBody>
      </p:sp>
      <p:pic>
        <p:nvPicPr>
          <p:cNvPr id="4" name="Picture 3">
            <a:extLst>
              <a:ext uri="{FF2B5EF4-FFF2-40B4-BE49-F238E27FC236}">
                <a16:creationId xmlns:a16="http://schemas.microsoft.com/office/drawing/2014/main" id="{F3547D6B-BEBF-484F-A8E2-E08EE5FF3F9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4937604" y="-214762"/>
            <a:ext cx="5441212" cy="8613936"/>
          </a:xfrm>
          <a:prstGeom prst="rect">
            <a:avLst/>
          </a:prstGeom>
        </p:spPr>
      </p:pic>
      <p:pic>
        <p:nvPicPr>
          <p:cNvPr id="8" name="Picture 7" descr="A picture containing food, fruit&#10;&#10;Description automatically generated">
            <a:extLst>
              <a:ext uri="{FF2B5EF4-FFF2-40B4-BE49-F238E27FC236}">
                <a16:creationId xmlns:a16="http://schemas.microsoft.com/office/drawing/2014/main" id="{6D8B574D-68CC-4B48-BC5D-A21A2C7713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727" y="2402957"/>
            <a:ext cx="2933973" cy="4184815"/>
          </a:xfrm>
          <a:prstGeom prst="rect">
            <a:avLst/>
          </a:prstGeom>
        </p:spPr>
      </p:pic>
    </p:spTree>
    <p:extLst>
      <p:ext uri="{BB962C8B-B14F-4D97-AF65-F5344CB8AC3E}">
        <p14:creationId xmlns:p14="http://schemas.microsoft.com/office/powerpoint/2010/main" val="119365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162494" y="0"/>
            <a:ext cx="10058400" cy="1371600"/>
          </a:xfrm>
        </p:spPr>
        <p:txBody>
          <a:bodyPr/>
          <a:lstStyle/>
          <a:p>
            <a:r>
              <a:rPr lang="en-US" dirty="0"/>
              <a:t>Seder “plates” around the world</a:t>
            </a:r>
          </a:p>
        </p:txBody>
      </p:sp>
      <p:sp>
        <p:nvSpPr>
          <p:cNvPr id="6" name="Title 1">
            <a:extLst>
              <a:ext uri="{FF2B5EF4-FFF2-40B4-BE49-F238E27FC236}">
                <a16:creationId xmlns:a16="http://schemas.microsoft.com/office/drawing/2014/main" id="{06FFC38C-A71C-45AE-BBE2-6462EF70C9CD}"/>
              </a:ext>
            </a:extLst>
          </p:cNvPr>
          <p:cNvSpPr txBox="1">
            <a:spLocks/>
          </p:cNvSpPr>
          <p:nvPr/>
        </p:nvSpPr>
        <p:spPr>
          <a:xfrm>
            <a:off x="258727" y="1031357"/>
            <a:ext cx="3373113" cy="14991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en-US" sz="3600" dirty="0"/>
              <a:t>Yemen:</a:t>
            </a:r>
          </a:p>
          <a:p>
            <a:r>
              <a:rPr lang="en-US" sz="3600" dirty="0"/>
              <a:t>Whole table</a:t>
            </a:r>
          </a:p>
        </p:txBody>
      </p:sp>
      <p:pic>
        <p:nvPicPr>
          <p:cNvPr id="5" name="Picture 4" descr="A picture containing text, map&#10;&#10;Description automatically generated">
            <a:extLst>
              <a:ext uri="{FF2B5EF4-FFF2-40B4-BE49-F238E27FC236}">
                <a16:creationId xmlns:a16="http://schemas.microsoft.com/office/drawing/2014/main" id="{66F50BBB-CA10-4605-A09F-0959139E05A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4936579" y="-273380"/>
            <a:ext cx="5826642" cy="8436118"/>
          </a:xfrm>
          <a:prstGeom prst="rect">
            <a:avLst/>
          </a:prstGeom>
        </p:spPr>
      </p:pic>
      <p:pic>
        <p:nvPicPr>
          <p:cNvPr id="7" name="Picture 6" descr="A picture containing food, fruit&#10;&#10;Description automatically generated">
            <a:extLst>
              <a:ext uri="{FF2B5EF4-FFF2-40B4-BE49-F238E27FC236}">
                <a16:creationId xmlns:a16="http://schemas.microsoft.com/office/drawing/2014/main" id="{16F3C9F2-86A9-4E1E-B9D2-403B33D3E2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727" y="2402957"/>
            <a:ext cx="2933973" cy="4184815"/>
          </a:xfrm>
          <a:prstGeom prst="rect">
            <a:avLst/>
          </a:prstGeom>
        </p:spPr>
      </p:pic>
    </p:spTree>
    <p:extLst>
      <p:ext uri="{BB962C8B-B14F-4D97-AF65-F5344CB8AC3E}">
        <p14:creationId xmlns:p14="http://schemas.microsoft.com/office/powerpoint/2010/main" val="4070624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p:txBody>
          <a:bodyPr/>
          <a:lstStyle/>
          <a:p>
            <a:r>
              <a:rPr lang="en-US" dirty="0"/>
              <a:t>Candle lighting</a:t>
            </a:r>
          </a:p>
        </p:txBody>
      </p:sp>
      <p:sp>
        <p:nvSpPr>
          <p:cNvPr id="3" name="Content Placeholder 2">
            <a:extLst>
              <a:ext uri="{FF2B5EF4-FFF2-40B4-BE49-F238E27FC236}">
                <a16:creationId xmlns:a16="http://schemas.microsoft.com/office/drawing/2014/main" id="{2A53E01A-CD2C-45F4-8CCD-4770351DC3B8}"/>
              </a:ext>
            </a:extLst>
          </p:cNvPr>
          <p:cNvSpPr>
            <a:spLocks noGrp="1"/>
          </p:cNvSpPr>
          <p:nvPr>
            <p:ph idx="1"/>
          </p:nvPr>
        </p:nvSpPr>
        <p:spPr>
          <a:xfrm>
            <a:off x="1066800" y="2103120"/>
            <a:ext cx="6546112" cy="3931920"/>
          </a:xfrm>
        </p:spPr>
        <p:txBody>
          <a:bodyPr>
            <a:normAutofit/>
          </a:bodyPr>
          <a:lstStyle/>
          <a:p>
            <a:pPr marL="0" indent="0" algn="r">
              <a:buNone/>
            </a:pPr>
            <a:r>
              <a:rPr lang="he-IL" sz="2800" dirty="0"/>
              <a:t>בָּרוּךְ אַתָּה ה', אֱלֹהֵינוּ מֶלֶךְ הָעוֹלָם אֲשֶׁר קִדְּשָׁנוּ בְּמִצְוֹתָיו וְצִוָּנוּ לְהַדְלִיק נֵר שֶׁל (שַבָּת וְ)יוֹם־טוֹב</a:t>
            </a:r>
          </a:p>
          <a:p>
            <a:pPr marL="0" indent="0">
              <a:buNone/>
            </a:pPr>
            <a:r>
              <a:rPr lang="he-IL" sz="2800" dirty="0"/>
              <a:t> </a:t>
            </a:r>
          </a:p>
          <a:p>
            <a:pPr marL="0" indent="0">
              <a:buNone/>
            </a:pPr>
            <a:r>
              <a:rPr lang="en-US" sz="2800" i="1" dirty="0"/>
              <a:t>Baruch </a:t>
            </a:r>
            <a:r>
              <a:rPr lang="en-US" sz="2800" i="1" dirty="0" err="1"/>
              <a:t>ata</a:t>
            </a:r>
            <a:r>
              <a:rPr lang="en-US" sz="2800" i="1" dirty="0"/>
              <a:t> </a:t>
            </a:r>
            <a:r>
              <a:rPr lang="en-US" sz="2800" i="1" dirty="0" err="1"/>
              <a:t>adonai</a:t>
            </a:r>
            <a:r>
              <a:rPr lang="en-US" sz="2800" i="1" dirty="0"/>
              <a:t> </a:t>
            </a:r>
            <a:r>
              <a:rPr lang="en-US" sz="2800" i="1" dirty="0" err="1"/>
              <a:t>elohenu</a:t>
            </a:r>
            <a:r>
              <a:rPr lang="en-US" sz="2800" i="1" dirty="0"/>
              <a:t> </a:t>
            </a:r>
            <a:r>
              <a:rPr lang="en-US" sz="2800" i="1" dirty="0" err="1"/>
              <a:t>melech</a:t>
            </a:r>
            <a:r>
              <a:rPr lang="en-US" sz="2800" i="1" dirty="0"/>
              <a:t> </a:t>
            </a:r>
            <a:r>
              <a:rPr lang="en-US" sz="2800" i="1" dirty="0" err="1"/>
              <a:t>haolam</a:t>
            </a:r>
            <a:r>
              <a:rPr lang="en-US" sz="2800" i="1" dirty="0"/>
              <a:t> </a:t>
            </a:r>
            <a:r>
              <a:rPr lang="en-US" sz="2800" i="1" dirty="0" err="1"/>
              <a:t>asher</a:t>
            </a:r>
            <a:r>
              <a:rPr lang="en-US" sz="2800" i="1" dirty="0"/>
              <a:t> </a:t>
            </a:r>
            <a:r>
              <a:rPr lang="en-US" sz="2800" i="1" dirty="0" err="1"/>
              <a:t>kidishanu</a:t>
            </a:r>
            <a:r>
              <a:rPr lang="en-US" sz="2800" i="1" dirty="0"/>
              <a:t> </a:t>
            </a:r>
            <a:r>
              <a:rPr lang="en-US" sz="2800" i="1" dirty="0" err="1"/>
              <a:t>b'mitzvotav</a:t>
            </a:r>
            <a:r>
              <a:rPr lang="en-US" sz="2800" i="1" dirty="0"/>
              <a:t> </a:t>
            </a:r>
            <a:r>
              <a:rPr lang="en-US" sz="2800" i="1" dirty="0" err="1"/>
              <a:t>v'tzivanu</a:t>
            </a:r>
            <a:r>
              <a:rPr lang="en-US" sz="2800" i="1" dirty="0"/>
              <a:t> </a:t>
            </a:r>
            <a:r>
              <a:rPr lang="en-US" sz="2800" i="1" dirty="0" err="1"/>
              <a:t>l'hadlik</a:t>
            </a:r>
            <a:r>
              <a:rPr lang="en-US" sz="2800" i="1" dirty="0"/>
              <a:t> </a:t>
            </a:r>
            <a:r>
              <a:rPr lang="en-US" sz="2800" i="1" dirty="0" err="1"/>
              <a:t>ner</a:t>
            </a:r>
            <a:r>
              <a:rPr lang="en-US" sz="2800" i="1" dirty="0"/>
              <a:t> </a:t>
            </a:r>
            <a:r>
              <a:rPr lang="en-US" sz="2800" i="1" dirty="0" err="1"/>
              <a:t>shel</a:t>
            </a:r>
            <a:r>
              <a:rPr lang="en-US" sz="2800" i="1" dirty="0"/>
              <a:t> (shabbat v')</a:t>
            </a:r>
            <a:r>
              <a:rPr lang="en-US" sz="2800" i="1" dirty="0" err="1"/>
              <a:t>yom</a:t>
            </a:r>
            <a:r>
              <a:rPr lang="en-US" sz="2800" i="1" dirty="0"/>
              <a:t>-tov.</a:t>
            </a:r>
          </a:p>
        </p:txBody>
      </p:sp>
      <p:pic>
        <p:nvPicPr>
          <p:cNvPr id="29698" name="Picture 2" descr="Warsaw Antique Sabbath Candlesticks">
            <a:extLst>
              <a:ext uri="{FF2B5EF4-FFF2-40B4-BE49-F238E27FC236}">
                <a16:creationId xmlns:a16="http://schemas.microsoft.com/office/drawing/2014/main" id="{2499067E-D586-41BC-B859-C8ECFFE4463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12297" y="1023937"/>
            <a:ext cx="3333750" cy="4810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503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893135" y="642594"/>
            <a:ext cx="10405730" cy="1371600"/>
          </a:xfrm>
        </p:spPr>
        <p:txBody>
          <a:bodyPr>
            <a:normAutofit fontScale="90000"/>
          </a:bodyPr>
          <a:lstStyle/>
          <a:p>
            <a:r>
              <a:rPr lang="en-US" dirty="0"/>
              <a:t>Table of contents – order of the </a:t>
            </a:r>
            <a:r>
              <a:rPr lang="en-US" dirty="0" err="1"/>
              <a:t>seder</a:t>
            </a:r>
            <a:endParaRPr lang="en-US" dirty="0"/>
          </a:p>
        </p:txBody>
      </p:sp>
      <p:graphicFrame>
        <p:nvGraphicFramePr>
          <p:cNvPr id="9" name="Table 9">
            <a:extLst>
              <a:ext uri="{FF2B5EF4-FFF2-40B4-BE49-F238E27FC236}">
                <a16:creationId xmlns:a16="http://schemas.microsoft.com/office/drawing/2014/main" id="{95BF91C3-9964-46E6-B3ED-85EF9153B632}"/>
              </a:ext>
            </a:extLst>
          </p:cNvPr>
          <p:cNvGraphicFramePr>
            <a:graphicFrameLocks noGrp="1"/>
          </p:cNvGraphicFramePr>
          <p:nvPr>
            <p:extLst>
              <p:ext uri="{D42A27DB-BD31-4B8C-83A1-F6EECF244321}">
                <p14:modId xmlns:p14="http://schemas.microsoft.com/office/powerpoint/2010/main" val="3118852011"/>
              </p:ext>
            </p:extLst>
          </p:nvPr>
        </p:nvGraphicFramePr>
        <p:xfrm>
          <a:off x="446569" y="1923041"/>
          <a:ext cx="11300047" cy="4302197"/>
        </p:xfrm>
        <a:graphic>
          <a:graphicData uri="http://schemas.openxmlformats.org/drawingml/2006/table">
            <a:tbl>
              <a:tblPr firstRow="1" bandRow="1">
                <a:tableStyleId>{5C22544A-7EE6-4342-B048-85BDC9FD1C3A}</a:tableStyleId>
              </a:tblPr>
              <a:tblGrid>
                <a:gridCol w="2441162">
                  <a:extLst>
                    <a:ext uri="{9D8B030D-6E8A-4147-A177-3AD203B41FA5}">
                      <a16:colId xmlns:a16="http://schemas.microsoft.com/office/drawing/2014/main" val="4052487902"/>
                    </a:ext>
                  </a:extLst>
                </a:gridCol>
                <a:gridCol w="1521114">
                  <a:extLst>
                    <a:ext uri="{9D8B030D-6E8A-4147-A177-3AD203B41FA5}">
                      <a16:colId xmlns:a16="http://schemas.microsoft.com/office/drawing/2014/main" val="1156560621"/>
                    </a:ext>
                  </a:extLst>
                </a:gridCol>
                <a:gridCol w="7337771">
                  <a:extLst>
                    <a:ext uri="{9D8B030D-6E8A-4147-A177-3AD203B41FA5}">
                      <a16:colId xmlns:a16="http://schemas.microsoft.com/office/drawing/2014/main" val="1777559653"/>
                    </a:ext>
                  </a:extLst>
                </a:gridCol>
              </a:tblGrid>
              <a:tr h="370277">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200861080"/>
                  </a:ext>
                </a:extLst>
              </a:tr>
              <a:tr h="3925952">
                <a:tc>
                  <a:txBody>
                    <a:bodyPr/>
                    <a:lstStyle/>
                    <a:p>
                      <a:pPr marL="0" marR="0">
                        <a:spcBef>
                          <a:spcPts val="0"/>
                        </a:spcBef>
                        <a:spcAft>
                          <a:spcPts val="0"/>
                        </a:spcAft>
                      </a:pPr>
                      <a:r>
                        <a:rPr lang="en-US" sz="1800" dirty="0">
                          <a:effectLst/>
                        </a:rPr>
                        <a:t>1. Kadesh </a:t>
                      </a:r>
                    </a:p>
                    <a:p>
                      <a:pPr marL="0" marR="0">
                        <a:spcBef>
                          <a:spcPts val="0"/>
                        </a:spcBef>
                        <a:spcAft>
                          <a:spcPts val="0"/>
                        </a:spcAft>
                      </a:pPr>
                      <a:r>
                        <a:rPr lang="en-US" sz="1800" dirty="0">
                          <a:effectLst/>
                        </a:rPr>
                        <a:t>2. Urchatz </a:t>
                      </a:r>
                    </a:p>
                    <a:p>
                      <a:pPr marL="0" marR="0">
                        <a:spcBef>
                          <a:spcPts val="0"/>
                        </a:spcBef>
                        <a:spcAft>
                          <a:spcPts val="0"/>
                        </a:spcAft>
                      </a:pPr>
                      <a:r>
                        <a:rPr lang="en-US" sz="1800" dirty="0">
                          <a:effectLst/>
                        </a:rPr>
                        <a:t>3. Karpas </a:t>
                      </a:r>
                    </a:p>
                    <a:p>
                      <a:pPr marL="0" marR="0">
                        <a:spcBef>
                          <a:spcPts val="0"/>
                        </a:spcBef>
                        <a:spcAft>
                          <a:spcPts val="0"/>
                        </a:spcAft>
                      </a:pPr>
                      <a:r>
                        <a:rPr lang="en-US" sz="1800" dirty="0">
                          <a:effectLst/>
                        </a:rPr>
                        <a:t>4. </a:t>
                      </a:r>
                      <a:r>
                        <a:rPr lang="en-US" sz="1800" dirty="0" err="1">
                          <a:effectLst/>
                        </a:rPr>
                        <a:t>Yachatz</a:t>
                      </a:r>
                      <a:r>
                        <a:rPr lang="en-US" sz="1800" dirty="0">
                          <a:effectLst/>
                        </a:rPr>
                        <a:t> </a:t>
                      </a:r>
                    </a:p>
                    <a:p>
                      <a:pPr marL="0" marR="0">
                        <a:spcBef>
                          <a:spcPts val="0"/>
                        </a:spcBef>
                        <a:spcAft>
                          <a:spcPts val="0"/>
                        </a:spcAft>
                      </a:pPr>
                      <a:r>
                        <a:rPr lang="en-US" sz="1800" dirty="0">
                          <a:effectLst/>
                        </a:rPr>
                        <a:t>5. </a:t>
                      </a:r>
                      <a:r>
                        <a:rPr lang="en-US" sz="1800" dirty="0" err="1">
                          <a:effectLst/>
                        </a:rPr>
                        <a:t>Magid</a:t>
                      </a:r>
                      <a:r>
                        <a:rPr lang="en-US" sz="1800" dirty="0">
                          <a:effectLst/>
                        </a:rPr>
                        <a:t> </a:t>
                      </a:r>
                    </a:p>
                    <a:p>
                      <a:pPr marL="0" marR="0">
                        <a:spcBef>
                          <a:spcPts val="0"/>
                        </a:spcBef>
                        <a:spcAft>
                          <a:spcPts val="0"/>
                        </a:spcAft>
                      </a:pPr>
                      <a:r>
                        <a:rPr lang="en-US" sz="1800" dirty="0">
                          <a:effectLst/>
                        </a:rPr>
                        <a:t>6. </a:t>
                      </a:r>
                      <a:r>
                        <a:rPr lang="en-US" sz="1800" dirty="0" err="1">
                          <a:effectLst/>
                        </a:rPr>
                        <a:t>Rochtza</a:t>
                      </a:r>
                      <a:r>
                        <a:rPr lang="en-US" sz="1800" dirty="0">
                          <a:effectLst/>
                        </a:rPr>
                        <a:t> </a:t>
                      </a:r>
                    </a:p>
                    <a:p>
                      <a:pPr marL="0" marR="0">
                        <a:spcBef>
                          <a:spcPts val="0"/>
                        </a:spcBef>
                        <a:spcAft>
                          <a:spcPts val="0"/>
                        </a:spcAft>
                      </a:pPr>
                      <a:r>
                        <a:rPr lang="en-US" sz="1800" dirty="0">
                          <a:effectLst/>
                        </a:rPr>
                        <a:t>7. Motzi, Matza </a:t>
                      </a:r>
                    </a:p>
                    <a:p>
                      <a:pPr marL="0" marR="0">
                        <a:spcBef>
                          <a:spcPts val="0"/>
                        </a:spcBef>
                        <a:spcAft>
                          <a:spcPts val="0"/>
                        </a:spcAft>
                      </a:pPr>
                      <a:r>
                        <a:rPr lang="en-US" sz="1800" dirty="0">
                          <a:effectLst/>
                        </a:rPr>
                        <a:t>8. Maror </a:t>
                      </a:r>
                    </a:p>
                    <a:p>
                      <a:pPr marL="0" marR="0">
                        <a:spcBef>
                          <a:spcPts val="0"/>
                        </a:spcBef>
                        <a:spcAft>
                          <a:spcPts val="0"/>
                        </a:spcAft>
                      </a:pPr>
                      <a:r>
                        <a:rPr lang="en-US" sz="1800" dirty="0">
                          <a:effectLst/>
                        </a:rPr>
                        <a:t>9. Korech </a:t>
                      </a:r>
                    </a:p>
                    <a:p>
                      <a:pPr marL="0" marR="0">
                        <a:spcBef>
                          <a:spcPts val="0"/>
                        </a:spcBef>
                        <a:spcAft>
                          <a:spcPts val="0"/>
                        </a:spcAft>
                      </a:pPr>
                      <a:r>
                        <a:rPr lang="en-US" sz="1800" dirty="0">
                          <a:effectLst/>
                        </a:rPr>
                        <a:t>10. Shulchan </a:t>
                      </a:r>
                      <a:r>
                        <a:rPr lang="en-US" sz="1800" dirty="0" err="1">
                          <a:effectLst/>
                        </a:rPr>
                        <a:t>Orech</a:t>
                      </a:r>
                      <a:r>
                        <a:rPr lang="en-US" sz="1800" dirty="0">
                          <a:effectLst/>
                        </a:rPr>
                        <a:t> </a:t>
                      </a:r>
                    </a:p>
                    <a:p>
                      <a:pPr marL="0" marR="0">
                        <a:spcBef>
                          <a:spcPts val="0"/>
                        </a:spcBef>
                        <a:spcAft>
                          <a:spcPts val="0"/>
                        </a:spcAft>
                      </a:pPr>
                      <a:r>
                        <a:rPr lang="en-US" sz="1800" dirty="0">
                          <a:effectLst/>
                        </a:rPr>
                        <a:t>11. </a:t>
                      </a:r>
                      <a:r>
                        <a:rPr lang="en-US" sz="1800" dirty="0" err="1">
                          <a:effectLst/>
                        </a:rPr>
                        <a:t>Tzafun</a:t>
                      </a:r>
                      <a:r>
                        <a:rPr lang="en-US" sz="1800" dirty="0">
                          <a:effectLst/>
                        </a:rPr>
                        <a:t> </a:t>
                      </a:r>
                    </a:p>
                    <a:p>
                      <a:pPr marL="0" marR="0">
                        <a:spcBef>
                          <a:spcPts val="0"/>
                        </a:spcBef>
                        <a:spcAft>
                          <a:spcPts val="0"/>
                        </a:spcAft>
                      </a:pPr>
                      <a:r>
                        <a:rPr lang="en-US" sz="1800" dirty="0">
                          <a:effectLst/>
                        </a:rPr>
                        <a:t>12. </a:t>
                      </a:r>
                      <a:r>
                        <a:rPr lang="en-US" sz="1800" dirty="0" err="1">
                          <a:effectLst/>
                        </a:rPr>
                        <a:t>Barech</a:t>
                      </a:r>
                      <a:r>
                        <a:rPr lang="en-US" sz="1800" dirty="0">
                          <a:effectLst/>
                        </a:rPr>
                        <a:t> </a:t>
                      </a:r>
                    </a:p>
                    <a:p>
                      <a:pPr marL="0" marR="0">
                        <a:spcBef>
                          <a:spcPts val="0"/>
                        </a:spcBef>
                        <a:spcAft>
                          <a:spcPts val="0"/>
                        </a:spcAft>
                      </a:pPr>
                      <a:r>
                        <a:rPr lang="en-US" sz="1800" dirty="0">
                          <a:effectLst/>
                        </a:rPr>
                        <a:t>13. Hallel </a:t>
                      </a:r>
                    </a:p>
                    <a:p>
                      <a:pPr marL="0" marR="0">
                        <a:spcBef>
                          <a:spcPts val="0"/>
                        </a:spcBef>
                        <a:spcAft>
                          <a:spcPts val="0"/>
                        </a:spcAft>
                      </a:pPr>
                      <a:r>
                        <a:rPr lang="en-US" sz="1800" dirty="0">
                          <a:effectLst/>
                        </a:rPr>
                        <a:t>14. </a:t>
                      </a:r>
                      <a:r>
                        <a:rPr lang="en-US" sz="1800" dirty="0" err="1">
                          <a:effectLst/>
                        </a:rPr>
                        <a:t>Nirtza</a:t>
                      </a:r>
                      <a:endParaRPr lang="en-US" sz="1800" dirty="0">
                        <a:effectLst/>
                        <a:latin typeface="Helvetica Neue"/>
                        <a:ea typeface="Helvetica Neue"/>
                        <a:cs typeface="Helvetica Neue"/>
                      </a:endParaRPr>
                    </a:p>
                  </a:txBody>
                  <a:tcPr/>
                </a:tc>
                <a:tc>
                  <a:txBody>
                    <a:bodyPr/>
                    <a:lstStyle/>
                    <a:p>
                      <a:pPr marL="0" marR="0" algn="r">
                        <a:spcBef>
                          <a:spcPts val="0"/>
                        </a:spcBef>
                        <a:spcAft>
                          <a:spcPts val="0"/>
                        </a:spcAft>
                      </a:pPr>
                      <a:r>
                        <a:rPr lang="he-IL" sz="1800" dirty="0">
                          <a:effectLst/>
                        </a:rPr>
                        <a:t>קַדֵש</a:t>
                      </a:r>
                      <a:r>
                        <a:rPr lang="en-US" sz="1800" dirty="0">
                          <a:effectLst/>
                        </a:rPr>
                        <a:t> </a:t>
                      </a:r>
                    </a:p>
                    <a:p>
                      <a:pPr marL="0" marR="0" algn="r">
                        <a:spcBef>
                          <a:spcPts val="0"/>
                        </a:spcBef>
                        <a:spcAft>
                          <a:spcPts val="0"/>
                        </a:spcAft>
                      </a:pPr>
                      <a:r>
                        <a:rPr lang="he-IL" sz="1800" dirty="0">
                          <a:effectLst/>
                        </a:rPr>
                        <a:t>וּרְחַץ</a:t>
                      </a:r>
                      <a:r>
                        <a:rPr lang="en-US" sz="1800" dirty="0">
                          <a:effectLst/>
                        </a:rPr>
                        <a:t> </a:t>
                      </a:r>
                    </a:p>
                    <a:p>
                      <a:pPr marL="0" marR="0" algn="r">
                        <a:spcBef>
                          <a:spcPts val="0"/>
                        </a:spcBef>
                        <a:spcAft>
                          <a:spcPts val="0"/>
                        </a:spcAft>
                      </a:pPr>
                      <a:r>
                        <a:rPr lang="he-IL" sz="1800" dirty="0">
                          <a:effectLst/>
                        </a:rPr>
                        <a:t>כַּרְפַּס</a:t>
                      </a:r>
                      <a:r>
                        <a:rPr lang="en-US" sz="1800" dirty="0">
                          <a:effectLst/>
                        </a:rPr>
                        <a:t> </a:t>
                      </a:r>
                    </a:p>
                    <a:p>
                      <a:pPr marL="0" marR="0" algn="r">
                        <a:spcBef>
                          <a:spcPts val="0"/>
                        </a:spcBef>
                        <a:spcAft>
                          <a:spcPts val="0"/>
                        </a:spcAft>
                      </a:pPr>
                      <a:r>
                        <a:rPr lang="he-IL" sz="1800" dirty="0">
                          <a:effectLst/>
                        </a:rPr>
                        <a:t>יחץ</a:t>
                      </a:r>
                      <a:r>
                        <a:rPr lang="en-US" sz="1800" dirty="0">
                          <a:effectLst/>
                        </a:rPr>
                        <a:t> </a:t>
                      </a:r>
                    </a:p>
                    <a:p>
                      <a:pPr marL="0" marR="0" algn="r">
                        <a:spcBef>
                          <a:spcPts val="0"/>
                        </a:spcBef>
                        <a:spcAft>
                          <a:spcPts val="0"/>
                        </a:spcAft>
                      </a:pPr>
                      <a:r>
                        <a:rPr lang="he-IL" sz="1800" dirty="0">
                          <a:effectLst/>
                        </a:rPr>
                        <a:t>מגיד</a:t>
                      </a:r>
                      <a:r>
                        <a:rPr lang="en-US" sz="1800" dirty="0">
                          <a:effectLst/>
                        </a:rPr>
                        <a:t> </a:t>
                      </a:r>
                    </a:p>
                    <a:p>
                      <a:pPr marL="0" marR="0" algn="r">
                        <a:spcBef>
                          <a:spcPts val="0"/>
                        </a:spcBef>
                        <a:spcAft>
                          <a:spcPts val="0"/>
                        </a:spcAft>
                      </a:pPr>
                      <a:r>
                        <a:rPr lang="he-IL" sz="1800" dirty="0">
                          <a:effectLst/>
                        </a:rPr>
                        <a:t>רָחְצָה</a:t>
                      </a:r>
                      <a:r>
                        <a:rPr lang="en-US" sz="1800" dirty="0">
                          <a:effectLst/>
                        </a:rPr>
                        <a:t> </a:t>
                      </a:r>
                    </a:p>
                    <a:p>
                      <a:pPr marL="0" marR="0" algn="r">
                        <a:spcBef>
                          <a:spcPts val="0"/>
                        </a:spcBef>
                        <a:spcAft>
                          <a:spcPts val="0"/>
                        </a:spcAft>
                      </a:pPr>
                      <a:r>
                        <a:rPr lang="he-IL" sz="1800" dirty="0">
                          <a:effectLst/>
                        </a:rPr>
                        <a:t>מוֹצִיא, מַצָּה</a:t>
                      </a:r>
                      <a:r>
                        <a:rPr lang="en-US" sz="1800" dirty="0">
                          <a:effectLst/>
                        </a:rPr>
                        <a:t> </a:t>
                      </a:r>
                    </a:p>
                    <a:p>
                      <a:pPr marL="0" marR="0" algn="r">
                        <a:spcBef>
                          <a:spcPts val="0"/>
                        </a:spcBef>
                        <a:spcAft>
                          <a:spcPts val="0"/>
                        </a:spcAft>
                      </a:pPr>
                      <a:r>
                        <a:rPr lang="he-IL" sz="1800" dirty="0">
                          <a:effectLst/>
                        </a:rPr>
                        <a:t>מָרוֹר</a:t>
                      </a:r>
                      <a:r>
                        <a:rPr lang="en-US" sz="1800" dirty="0">
                          <a:effectLst/>
                        </a:rPr>
                        <a:t> </a:t>
                      </a:r>
                    </a:p>
                    <a:p>
                      <a:pPr marL="0" marR="0" algn="r">
                        <a:spcBef>
                          <a:spcPts val="0"/>
                        </a:spcBef>
                        <a:spcAft>
                          <a:spcPts val="0"/>
                        </a:spcAft>
                      </a:pPr>
                      <a:r>
                        <a:rPr lang="he-IL" sz="1800" dirty="0">
                          <a:effectLst/>
                        </a:rPr>
                        <a:t>כּוֹרֵך</a:t>
                      </a:r>
                      <a:r>
                        <a:rPr lang="en-US" sz="1800" dirty="0">
                          <a:effectLst/>
                        </a:rPr>
                        <a:t>ְ </a:t>
                      </a:r>
                    </a:p>
                    <a:p>
                      <a:pPr marL="0" marR="0" algn="r">
                        <a:spcBef>
                          <a:spcPts val="0"/>
                        </a:spcBef>
                        <a:spcAft>
                          <a:spcPts val="0"/>
                        </a:spcAft>
                      </a:pPr>
                      <a:r>
                        <a:rPr lang="he-IL" sz="1800" dirty="0">
                          <a:effectLst/>
                        </a:rPr>
                        <a:t>שֻׁלְחָן עוֹרֵך</a:t>
                      </a:r>
                      <a:r>
                        <a:rPr lang="en-US" sz="1800" dirty="0">
                          <a:effectLst/>
                        </a:rPr>
                        <a:t>ְ </a:t>
                      </a:r>
                    </a:p>
                    <a:p>
                      <a:pPr marL="0" marR="0" algn="r">
                        <a:spcBef>
                          <a:spcPts val="0"/>
                        </a:spcBef>
                        <a:spcAft>
                          <a:spcPts val="0"/>
                        </a:spcAft>
                      </a:pPr>
                      <a:r>
                        <a:rPr lang="he-IL" sz="1800" dirty="0">
                          <a:effectLst/>
                        </a:rPr>
                        <a:t>צָפוּן</a:t>
                      </a:r>
                      <a:r>
                        <a:rPr lang="en-US" sz="1800" dirty="0">
                          <a:effectLst/>
                        </a:rPr>
                        <a:t> </a:t>
                      </a:r>
                    </a:p>
                    <a:p>
                      <a:pPr marL="0" marR="0" algn="r">
                        <a:spcBef>
                          <a:spcPts val="0"/>
                        </a:spcBef>
                        <a:spcAft>
                          <a:spcPts val="0"/>
                        </a:spcAft>
                      </a:pPr>
                      <a:r>
                        <a:rPr lang="he-IL" sz="1800" dirty="0">
                          <a:effectLst/>
                        </a:rPr>
                        <a:t>בָּרֵך</a:t>
                      </a:r>
                      <a:r>
                        <a:rPr lang="en-US" sz="1800" dirty="0">
                          <a:effectLst/>
                        </a:rPr>
                        <a:t>ְ </a:t>
                      </a:r>
                    </a:p>
                    <a:p>
                      <a:pPr marL="0" marR="0" algn="r">
                        <a:spcBef>
                          <a:spcPts val="0"/>
                        </a:spcBef>
                        <a:spcAft>
                          <a:spcPts val="0"/>
                        </a:spcAft>
                      </a:pPr>
                      <a:r>
                        <a:rPr lang="he-IL" sz="1800" dirty="0">
                          <a:effectLst/>
                        </a:rPr>
                        <a:t>הלל</a:t>
                      </a:r>
                      <a:r>
                        <a:rPr lang="en-US" sz="1800" dirty="0">
                          <a:effectLst/>
                        </a:rPr>
                        <a:t> </a:t>
                      </a:r>
                    </a:p>
                    <a:p>
                      <a:pPr marL="0" marR="0" algn="r">
                        <a:spcBef>
                          <a:spcPts val="0"/>
                        </a:spcBef>
                        <a:spcAft>
                          <a:spcPts val="0"/>
                        </a:spcAft>
                      </a:pPr>
                      <a:r>
                        <a:rPr lang="he-IL" sz="1800" dirty="0">
                          <a:effectLst/>
                        </a:rPr>
                        <a:t>נרצה</a:t>
                      </a:r>
                      <a:endParaRPr lang="en-US" sz="1800" dirty="0">
                        <a:effectLst/>
                        <a:latin typeface="Helvetica Neue"/>
                        <a:ea typeface="Helvetica Neue"/>
                        <a:cs typeface="Helvetica Neue"/>
                      </a:endParaRPr>
                    </a:p>
                  </a:txBody>
                  <a:tcPr/>
                </a:tc>
                <a:tc>
                  <a:txBody>
                    <a:bodyPr/>
                    <a:lstStyle/>
                    <a:p>
                      <a:r>
                        <a:rPr lang="en-US" sz="1800" kern="1200" dirty="0">
                          <a:solidFill>
                            <a:schemeClr val="dk1"/>
                          </a:solidFill>
                          <a:effectLst/>
                          <a:latin typeface="+mn-lt"/>
                          <a:ea typeface="+mn-ea"/>
                          <a:cs typeface="+mn-cs"/>
                        </a:rPr>
                        <a:t>1. Recite the Kiddush (</a:t>
                      </a:r>
                      <a:r>
                        <a:rPr lang="en-US" sz="1800" kern="1200" dirty="0" err="1">
                          <a:solidFill>
                            <a:schemeClr val="dk1"/>
                          </a:solidFill>
                          <a:effectLst/>
                          <a:latin typeface="+mn-lt"/>
                          <a:ea typeface="+mn-ea"/>
                          <a:cs typeface="+mn-cs"/>
                        </a:rPr>
                        <a:t>Sanctifi</a:t>
                      </a:r>
                      <a:r>
                        <a:rPr lang="en-US" sz="1800" kern="1200" dirty="0">
                          <a:solidFill>
                            <a:schemeClr val="dk1"/>
                          </a:solidFill>
                          <a:effectLst/>
                          <a:latin typeface="+mn-lt"/>
                          <a:ea typeface="+mn-ea"/>
                          <a:cs typeface="+mn-cs"/>
                        </a:rPr>
                        <a:t>​cation - blessing over wine)​</a:t>
                      </a:r>
                    </a:p>
                    <a:p>
                      <a:r>
                        <a:rPr lang="en-US" sz="1800" kern="1200" dirty="0">
                          <a:solidFill>
                            <a:schemeClr val="dk1"/>
                          </a:solidFill>
                          <a:effectLst/>
                          <a:latin typeface="+mn-lt"/>
                          <a:ea typeface="+mn-ea"/>
                          <a:cs typeface="+mn-cs"/>
                        </a:rPr>
                        <a:t>2. Wash hands without a blessing </a:t>
                      </a:r>
                    </a:p>
                    <a:p>
                      <a:r>
                        <a:rPr lang="en-US" sz="1800" kern="1200" dirty="0">
                          <a:solidFill>
                            <a:schemeClr val="dk1"/>
                          </a:solidFill>
                          <a:effectLst/>
                          <a:latin typeface="+mn-lt"/>
                          <a:ea typeface="+mn-ea"/>
                          <a:cs typeface="+mn-cs"/>
                        </a:rPr>
                        <a:t>3. Parsley dipped in salt water </a:t>
                      </a:r>
                    </a:p>
                    <a:p>
                      <a:r>
                        <a:rPr lang="en-US" sz="1800" kern="1200" dirty="0">
                          <a:solidFill>
                            <a:schemeClr val="dk1"/>
                          </a:solidFill>
                          <a:effectLst/>
                          <a:latin typeface="+mn-lt"/>
                          <a:ea typeface="+mn-ea"/>
                          <a:cs typeface="+mn-cs"/>
                        </a:rPr>
                        <a:t>4. Break the middle matzah, and hide part to be Afikomen</a:t>
                      </a:r>
                    </a:p>
                    <a:p>
                      <a:r>
                        <a:rPr lang="en-US" sz="1800" kern="1200" dirty="0">
                          <a:solidFill>
                            <a:schemeClr val="dk1"/>
                          </a:solidFill>
                          <a:effectLst/>
                          <a:latin typeface="+mn-lt"/>
                          <a:ea typeface="+mn-ea"/>
                          <a:cs typeface="+mn-cs"/>
                        </a:rPr>
                        <a:t>5. Tell the Exodus story</a:t>
                      </a:r>
                    </a:p>
                    <a:p>
                      <a:r>
                        <a:rPr lang="en-US" sz="1800" kern="1200" dirty="0">
                          <a:solidFill>
                            <a:schemeClr val="dk1"/>
                          </a:solidFill>
                          <a:effectLst/>
                          <a:latin typeface="+mn-lt"/>
                          <a:ea typeface="+mn-ea"/>
                          <a:cs typeface="+mn-cs"/>
                        </a:rPr>
                        <a:t>6. Wash hands with a blessing </a:t>
                      </a:r>
                    </a:p>
                    <a:p>
                      <a:r>
                        <a:rPr lang="en-US" sz="1800" kern="1200" dirty="0">
                          <a:solidFill>
                            <a:schemeClr val="dk1"/>
                          </a:solidFill>
                          <a:effectLst/>
                          <a:latin typeface="+mn-lt"/>
                          <a:ea typeface="+mn-ea"/>
                          <a:cs typeface="+mn-cs"/>
                        </a:rPr>
                        <a:t>7. Recite the blessings for bread and matzah</a:t>
                      </a:r>
                    </a:p>
                    <a:p>
                      <a:r>
                        <a:rPr lang="en-US" sz="1800" kern="1200" dirty="0">
                          <a:solidFill>
                            <a:schemeClr val="dk1"/>
                          </a:solidFill>
                          <a:effectLst/>
                          <a:latin typeface="+mn-lt"/>
                          <a:ea typeface="+mn-ea"/>
                          <a:cs typeface="+mn-cs"/>
                        </a:rPr>
                        <a:t>8. Eat a bitter herb (</a:t>
                      </a:r>
                      <a:r>
                        <a:rPr lang="en-US" sz="1800" kern="1200" dirty="0" err="1">
                          <a:solidFill>
                            <a:schemeClr val="dk1"/>
                          </a:solidFill>
                          <a:effectLst/>
                          <a:latin typeface="+mn-lt"/>
                          <a:ea typeface="+mn-ea"/>
                          <a:cs typeface="+mn-cs"/>
                        </a:rPr>
                        <a:t>maror</a:t>
                      </a:r>
                      <a:r>
                        <a:rPr lang="en-US" sz="1800" kern="1200" dirty="0">
                          <a:solidFill>
                            <a:schemeClr val="dk1"/>
                          </a:solidFill>
                          <a:effectLst/>
                          <a:latin typeface="+mn-lt"/>
                          <a:ea typeface="+mn-ea"/>
                          <a:cs typeface="+mn-cs"/>
                        </a:rPr>
                        <a:t>)</a:t>
                      </a:r>
                    </a:p>
                    <a:p>
                      <a:r>
                        <a:rPr lang="en-US" sz="1800" kern="1200" dirty="0">
                          <a:solidFill>
                            <a:schemeClr val="dk1"/>
                          </a:solidFill>
                          <a:effectLst/>
                          <a:latin typeface="+mn-lt"/>
                          <a:ea typeface="+mn-ea"/>
                          <a:cs typeface="+mn-cs"/>
                        </a:rPr>
                        <a:t>9. Each matzah, </a:t>
                      </a:r>
                      <a:r>
                        <a:rPr lang="en-US" sz="1800" kern="1200" dirty="0" err="1">
                          <a:solidFill>
                            <a:schemeClr val="dk1"/>
                          </a:solidFill>
                          <a:effectLst/>
                          <a:latin typeface="+mn-lt"/>
                          <a:ea typeface="+mn-ea"/>
                          <a:cs typeface="+mn-cs"/>
                        </a:rPr>
                        <a:t>maror</a:t>
                      </a:r>
                      <a:r>
                        <a:rPr lang="en-US" sz="1800" kern="1200" dirty="0">
                          <a:solidFill>
                            <a:schemeClr val="dk1"/>
                          </a:solidFill>
                          <a:effectLst/>
                          <a:latin typeface="+mn-lt"/>
                          <a:ea typeface="+mn-ea"/>
                          <a:cs typeface="+mn-cs"/>
                        </a:rPr>
                        <a:t>, and </a:t>
                      </a:r>
                      <a:r>
                        <a:rPr lang="en-US" sz="1800" kern="1200" dirty="0" err="1">
                          <a:solidFill>
                            <a:schemeClr val="dk1"/>
                          </a:solidFill>
                          <a:effectLst/>
                          <a:latin typeface="+mn-lt"/>
                          <a:ea typeface="+mn-ea"/>
                          <a:cs typeface="+mn-cs"/>
                        </a:rPr>
                        <a:t>charoset</a:t>
                      </a:r>
                      <a:r>
                        <a:rPr lang="en-US" sz="1800" kern="1200" dirty="0">
                          <a:solidFill>
                            <a:schemeClr val="dk1"/>
                          </a:solidFill>
                          <a:effectLst/>
                          <a:latin typeface="+mn-lt"/>
                          <a:ea typeface="+mn-ea"/>
                          <a:cs typeface="+mn-cs"/>
                        </a:rPr>
                        <a:t> together in a sandwich​ </a:t>
                      </a:r>
                    </a:p>
                    <a:p>
                      <a:r>
                        <a:rPr lang="en-US" sz="1800" kern="1200" dirty="0">
                          <a:solidFill>
                            <a:schemeClr val="dk1"/>
                          </a:solidFill>
                          <a:effectLst/>
                          <a:latin typeface="+mn-lt"/>
                          <a:ea typeface="+mn-ea"/>
                          <a:cs typeface="+mn-cs"/>
                        </a:rPr>
                        <a:t>10. Festive meal</a:t>
                      </a:r>
                    </a:p>
                    <a:p>
                      <a:r>
                        <a:rPr lang="en-US" sz="1800" kern="1200" dirty="0">
                          <a:solidFill>
                            <a:schemeClr val="dk1"/>
                          </a:solidFill>
                          <a:effectLst/>
                          <a:latin typeface="+mn-lt"/>
                          <a:ea typeface="+mn-ea"/>
                          <a:cs typeface="+mn-cs"/>
                        </a:rPr>
                        <a:t>11. Afikoman​​ </a:t>
                      </a:r>
                    </a:p>
                    <a:p>
                      <a:r>
                        <a:rPr lang="en-US" sz="1800" kern="1200" dirty="0">
                          <a:solidFill>
                            <a:schemeClr val="dk1"/>
                          </a:solidFill>
                          <a:effectLst/>
                          <a:latin typeface="+mn-lt"/>
                          <a:ea typeface="+mn-ea"/>
                          <a:cs typeface="+mn-cs"/>
                        </a:rPr>
                        <a:t>12. Say Grace after the meal</a:t>
                      </a:r>
                    </a:p>
                    <a:p>
                      <a:r>
                        <a:rPr lang="en-US" sz="1800" kern="1200" dirty="0">
                          <a:solidFill>
                            <a:schemeClr val="dk1"/>
                          </a:solidFill>
                          <a:effectLst/>
                          <a:latin typeface="+mn-lt"/>
                          <a:ea typeface="+mn-ea"/>
                          <a:cs typeface="+mn-cs"/>
                        </a:rPr>
                        <a:t>13. Remainder​ of Hallel</a:t>
                      </a:r>
                    </a:p>
                    <a:p>
                      <a:r>
                        <a:rPr lang="en-US" sz="1800" kern="1200" dirty="0">
                          <a:solidFill>
                            <a:schemeClr val="dk1"/>
                          </a:solidFill>
                          <a:effectLst/>
                          <a:latin typeface="+mn-lt"/>
                          <a:ea typeface="+mn-ea"/>
                          <a:cs typeface="+mn-cs"/>
                        </a:rPr>
                        <a:t>14. Prayer for </a:t>
                      </a:r>
                      <a:r>
                        <a:rPr lang="en-US" sz="1800" kern="1200" dirty="0" err="1">
                          <a:solidFill>
                            <a:schemeClr val="dk1"/>
                          </a:solidFill>
                          <a:effectLst/>
                          <a:latin typeface="+mn-lt"/>
                          <a:ea typeface="+mn-ea"/>
                          <a:cs typeface="+mn-cs"/>
                        </a:rPr>
                        <a:t>acceptanc</a:t>
                      </a:r>
                      <a:r>
                        <a:rPr lang="en-US" sz="1800" kern="1200" dirty="0">
                          <a:solidFill>
                            <a:schemeClr val="dk1"/>
                          </a:solidFill>
                          <a:effectLst/>
                          <a:latin typeface="+mn-lt"/>
                          <a:ea typeface="+mn-ea"/>
                          <a:cs typeface="+mn-cs"/>
                        </a:rPr>
                        <a:t>​e of the service, fun songs</a:t>
                      </a:r>
                      <a:endParaRPr lang="en-US" dirty="0"/>
                    </a:p>
                  </a:txBody>
                  <a:tcPr/>
                </a:tc>
                <a:extLst>
                  <a:ext uri="{0D108BD9-81ED-4DB2-BD59-A6C34878D82A}">
                    <a16:rowId xmlns:a16="http://schemas.microsoft.com/office/drawing/2014/main" val="2800064462"/>
                  </a:ext>
                </a:extLst>
              </a:tr>
            </a:tbl>
          </a:graphicData>
        </a:graphic>
      </p:graphicFrame>
    </p:spTree>
    <p:extLst>
      <p:ext uri="{BB962C8B-B14F-4D97-AF65-F5344CB8AC3E}">
        <p14:creationId xmlns:p14="http://schemas.microsoft.com/office/powerpoint/2010/main" val="2553451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p:txBody>
          <a:bodyPr/>
          <a:lstStyle/>
          <a:p>
            <a:r>
              <a:rPr lang="en-US" dirty="0"/>
              <a:t>Kadesh - </a:t>
            </a:r>
            <a:r>
              <a:rPr lang="he-IL" dirty="0"/>
              <a:t>קַדֵּשׁ</a:t>
            </a:r>
            <a:endParaRPr lang="en-US" dirty="0"/>
          </a:p>
        </p:txBody>
      </p:sp>
      <p:graphicFrame>
        <p:nvGraphicFramePr>
          <p:cNvPr id="6" name="Table 5">
            <a:extLst>
              <a:ext uri="{FF2B5EF4-FFF2-40B4-BE49-F238E27FC236}">
                <a16:creationId xmlns:a16="http://schemas.microsoft.com/office/drawing/2014/main" id="{99D6D723-147E-4C26-A139-3E3CA6F214E7}"/>
              </a:ext>
            </a:extLst>
          </p:cNvPr>
          <p:cNvGraphicFramePr>
            <a:graphicFrameLocks noGrp="1"/>
          </p:cNvGraphicFramePr>
          <p:nvPr>
            <p:extLst>
              <p:ext uri="{D42A27DB-BD31-4B8C-83A1-F6EECF244321}">
                <p14:modId xmlns:p14="http://schemas.microsoft.com/office/powerpoint/2010/main" val="1619505360"/>
              </p:ext>
            </p:extLst>
          </p:nvPr>
        </p:nvGraphicFramePr>
        <p:xfrm>
          <a:off x="1066800" y="2103438"/>
          <a:ext cx="9714614" cy="3447440"/>
        </p:xfrm>
        <a:graphic>
          <a:graphicData uri="http://schemas.openxmlformats.org/drawingml/2006/table">
            <a:tbl>
              <a:tblPr firstRow="1" bandRow="1">
                <a:tableStyleId>{5C22544A-7EE6-4342-B048-85BDC9FD1C3A}</a:tableStyleId>
              </a:tblPr>
              <a:tblGrid>
                <a:gridCol w="5985183">
                  <a:extLst>
                    <a:ext uri="{9D8B030D-6E8A-4147-A177-3AD203B41FA5}">
                      <a16:colId xmlns:a16="http://schemas.microsoft.com/office/drawing/2014/main" val="335685654"/>
                    </a:ext>
                  </a:extLst>
                </a:gridCol>
                <a:gridCol w="3729431">
                  <a:extLst>
                    <a:ext uri="{9D8B030D-6E8A-4147-A177-3AD203B41FA5}">
                      <a16:colId xmlns:a16="http://schemas.microsoft.com/office/drawing/2014/main" val="975138533"/>
                    </a:ext>
                  </a:extLst>
                </a:gridCol>
              </a:tblGrid>
              <a:tr h="290649">
                <a:tc>
                  <a:txBody>
                    <a:bodyPr/>
                    <a:lstStyle/>
                    <a:p>
                      <a:endParaRPr lang="en-US" dirty="0"/>
                    </a:p>
                  </a:txBody>
                  <a:tcPr/>
                </a:tc>
                <a:tc>
                  <a:txBody>
                    <a:bodyPr/>
                    <a:lstStyle/>
                    <a:p>
                      <a:endParaRPr lang="en-US"/>
                    </a:p>
                  </a:txBody>
                  <a:tcPr/>
                </a:tc>
                <a:extLst>
                  <a:ext uri="{0D108BD9-81ED-4DB2-BD59-A6C34878D82A}">
                    <a16:rowId xmlns:a16="http://schemas.microsoft.com/office/drawing/2014/main" val="2408703617"/>
                  </a:ext>
                </a:extLst>
              </a:tr>
              <a:tr h="3081680">
                <a:tc>
                  <a:txBody>
                    <a:bodyPr/>
                    <a:lstStyle/>
                    <a:p>
                      <a:pPr marL="0" marR="0">
                        <a:spcBef>
                          <a:spcPts val="0"/>
                        </a:spcBef>
                        <a:spcAft>
                          <a:spcPts val="0"/>
                        </a:spcAft>
                      </a:pPr>
                      <a:r>
                        <a:rPr lang="en-US" sz="2000" i="1" dirty="0">
                          <a:effectLst/>
                          <a:latin typeface="Calibri" panose="020F0502020204030204" pitchFamily="34" charset="0"/>
                          <a:ea typeface="Calibri" panose="020F0502020204030204" pitchFamily="34" charset="0"/>
                          <a:cs typeface="Helvetica Neue"/>
                        </a:rPr>
                        <a:t>On Shabbat, begin here:</a:t>
                      </a:r>
                      <a:endParaRPr lang="en-US" sz="2000" dirty="0">
                        <a:effectLst/>
                        <a:latin typeface="Helvetica Neue"/>
                        <a:ea typeface="Helvetica Neue"/>
                        <a:cs typeface="Helvetica Neue"/>
                      </a:endParaRPr>
                    </a:p>
                    <a:p>
                      <a:pPr marL="0" marR="0">
                        <a:spcBef>
                          <a:spcPts val="0"/>
                        </a:spcBef>
                        <a:spcAft>
                          <a:spcPts val="0"/>
                        </a:spcAft>
                      </a:pPr>
                      <a:r>
                        <a:rPr lang="en-US" sz="2000" dirty="0">
                          <a:solidFill>
                            <a:srgbClr val="000000"/>
                          </a:solidFill>
                          <a:effectLst/>
                          <a:latin typeface="Calibri" panose="020F0502020204030204" pitchFamily="34" charset="0"/>
                          <a:ea typeface="Calibri" panose="020F0502020204030204" pitchFamily="34" charset="0"/>
                          <a:cs typeface="Helvetica Neue"/>
                        </a:rPr>
                        <a:t>And there was evening and there was morning, the sixth day. And the heaven and the earth were finished, and all their host. And on the seventh day God finished His work which He had done; and He rested on the seventh day from all His work which He had done. And God blessed the seventh day, and sanctified it; because He rested on it from all of His work which God created in doing (Genesis 1:31-2:3).</a:t>
                      </a:r>
                      <a:endParaRPr lang="en-US" sz="2000" dirty="0">
                        <a:effectLst/>
                        <a:latin typeface="Helvetica Neue"/>
                        <a:ea typeface="Helvetica Neue"/>
                        <a:cs typeface="Helvetica Neue"/>
                      </a:endParaRPr>
                    </a:p>
                  </a:txBody>
                  <a:tcPr marL="95250" marR="95250" marT="0" marB="0"/>
                </a:tc>
                <a:tc>
                  <a:txBody>
                    <a:bodyPr/>
                    <a:lstStyle/>
                    <a:p>
                      <a:pPr algn="r"/>
                      <a:r>
                        <a:rPr lang="he-IL" sz="2000" kern="1200" dirty="0">
                          <a:solidFill>
                            <a:schemeClr val="dk1"/>
                          </a:solidFill>
                          <a:effectLst/>
                          <a:latin typeface="+mn-lt"/>
                          <a:ea typeface="+mn-ea"/>
                          <a:cs typeface="+mn-cs"/>
                        </a:rPr>
                        <a:t>וַיְהִי עֶרֶב וַיְהִי בֹקֶר יוֹם הַשִּׁשִּׁי. וַיְכֻלּוּ הַשָּׁמַיִם וְהָאָרֶץ וְכָל-צְבָאָם. וַיְכַל אֱלֹהִים בַּיּוֹם הַשְּׁבִיעִי מְלַאכְתּוֹ אֲשֶׁר עָשָׂה וַיִּשְׁבֹּת בַּיּוֹם הַשְּׁבִיעִי מִכָּל מְלַאכְתּוֹ אֲשֶׁר עָשָׂה. וַיְבָרֵךְ אֱלֹהִים אֶת יוֹם הַשְּׁבִיעִי וַיְקַדֵּשׁ אוֹתוֹ כִּי בוֹ שָׁבַת מִכָּל-מְלַאכְתּוֹ אֲשֶׁר בָּרָא אֱלֹהִים לַעֲשׂוֹת.</a:t>
                      </a:r>
                      <a:endParaRPr lang="en-US" sz="2000" dirty="0">
                        <a:effectLst/>
                        <a:latin typeface="Helvetica Neue"/>
                        <a:ea typeface="Helvetica Neue"/>
                        <a:cs typeface="Helvetica Neue"/>
                      </a:endParaRPr>
                    </a:p>
                  </a:txBody>
                  <a:tcPr/>
                </a:tc>
                <a:extLst>
                  <a:ext uri="{0D108BD9-81ED-4DB2-BD59-A6C34878D82A}">
                    <a16:rowId xmlns:a16="http://schemas.microsoft.com/office/drawing/2014/main" val="1573258359"/>
                  </a:ext>
                </a:extLst>
              </a:tr>
            </a:tbl>
          </a:graphicData>
        </a:graphic>
      </p:graphicFrame>
    </p:spTree>
    <p:extLst>
      <p:ext uri="{BB962C8B-B14F-4D97-AF65-F5344CB8AC3E}">
        <p14:creationId xmlns:p14="http://schemas.microsoft.com/office/powerpoint/2010/main" val="2159720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p:txBody>
          <a:bodyPr/>
          <a:lstStyle/>
          <a:p>
            <a:r>
              <a:rPr lang="en-US" dirty="0"/>
              <a:t>Kadesh - </a:t>
            </a:r>
            <a:r>
              <a:rPr lang="he-IL" dirty="0"/>
              <a:t>קַדֵּשׁ</a:t>
            </a:r>
            <a:r>
              <a:rPr lang="en-US" dirty="0"/>
              <a:t> - first cup</a:t>
            </a:r>
          </a:p>
        </p:txBody>
      </p:sp>
      <p:graphicFrame>
        <p:nvGraphicFramePr>
          <p:cNvPr id="6" name="Table 5">
            <a:extLst>
              <a:ext uri="{FF2B5EF4-FFF2-40B4-BE49-F238E27FC236}">
                <a16:creationId xmlns:a16="http://schemas.microsoft.com/office/drawing/2014/main" id="{99D6D723-147E-4C26-A139-3E3CA6F214E7}"/>
              </a:ext>
            </a:extLst>
          </p:cNvPr>
          <p:cNvGraphicFramePr>
            <a:graphicFrameLocks noGrp="1"/>
          </p:cNvGraphicFramePr>
          <p:nvPr>
            <p:extLst>
              <p:ext uri="{D42A27DB-BD31-4B8C-83A1-F6EECF244321}">
                <p14:modId xmlns:p14="http://schemas.microsoft.com/office/powerpoint/2010/main" val="86012060"/>
              </p:ext>
            </p:extLst>
          </p:nvPr>
        </p:nvGraphicFramePr>
        <p:xfrm>
          <a:off x="744279" y="2103438"/>
          <a:ext cx="10703442" cy="4023360"/>
        </p:xfrm>
        <a:graphic>
          <a:graphicData uri="http://schemas.openxmlformats.org/drawingml/2006/table">
            <a:tbl>
              <a:tblPr firstRow="1" bandRow="1">
                <a:tableStyleId>{5C22544A-7EE6-4342-B048-85BDC9FD1C3A}</a:tableStyleId>
              </a:tblPr>
              <a:tblGrid>
                <a:gridCol w="4752754">
                  <a:extLst>
                    <a:ext uri="{9D8B030D-6E8A-4147-A177-3AD203B41FA5}">
                      <a16:colId xmlns:a16="http://schemas.microsoft.com/office/drawing/2014/main" val="335685654"/>
                    </a:ext>
                  </a:extLst>
                </a:gridCol>
                <a:gridCol w="5950688">
                  <a:extLst>
                    <a:ext uri="{9D8B030D-6E8A-4147-A177-3AD203B41FA5}">
                      <a16:colId xmlns:a16="http://schemas.microsoft.com/office/drawing/2014/main" val="975138533"/>
                    </a:ext>
                  </a:extLst>
                </a:gridCol>
              </a:tblGrid>
              <a:tr h="290649">
                <a:tc>
                  <a:txBody>
                    <a:bodyPr/>
                    <a:lstStyle/>
                    <a:p>
                      <a:endParaRPr lang="en-US" dirty="0"/>
                    </a:p>
                  </a:txBody>
                  <a:tcPr/>
                </a:tc>
                <a:tc>
                  <a:txBody>
                    <a:bodyPr/>
                    <a:lstStyle/>
                    <a:p>
                      <a:endParaRPr lang="en-US"/>
                    </a:p>
                  </a:txBody>
                  <a:tcPr/>
                </a:tc>
                <a:extLst>
                  <a:ext uri="{0D108BD9-81ED-4DB2-BD59-A6C34878D82A}">
                    <a16:rowId xmlns:a16="http://schemas.microsoft.com/office/drawing/2014/main" val="2408703617"/>
                  </a:ext>
                </a:extLst>
              </a:tr>
              <a:tr h="3081680">
                <a:tc>
                  <a:txBody>
                    <a:bodyPr/>
                    <a:lstStyle/>
                    <a:p>
                      <a:pPr marL="0" marR="0">
                        <a:spcBef>
                          <a:spcPts val="0"/>
                        </a:spcBef>
                        <a:spcAft>
                          <a:spcPts val="0"/>
                        </a:spcAft>
                      </a:pPr>
                      <a:r>
                        <a:rPr lang="en-US" sz="2000" i="1" dirty="0">
                          <a:effectLst/>
                          <a:latin typeface="Calibri" panose="020F0502020204030204" pitchFamily="34" charset="0"/>
                          <a:ea typeface="Calibri" panose="020F0502020204030204" pitchFamily="34" charset="0"/>
                          <a:cs typeface="Helvetica Neue"/>
                        </a:rPr>
                        <a:t>On weekdays, begin here:</a:t>
                      </a:r>
                    </a:p>
                    <a:p>
                      <a:pPr marL="0" marR="0">
                        <a:spcBef>
                          <a:spcPts val="0"/>
                        </a:spcBef>
                        <a:spcAft>
                          <a:spcPts val="0"/>
                        </a:spcAft>
                      </a:pPr>
                      <a:r>
                        <a:rPr lang="en-US" sz="2000" i="1" dirty="0">
                          <a:effectLst/>
                          <a:latin typeface="Calibri" panose="020F0502020204030204" pitchFamily="34" charset="0"/>
                          <a:ea typeface="Calibri" panose="020F0502020204030204" pitchFamily="34" charset="0"/>
                          <a:cs typeface="Helvetica Neue"/>
                        </a:rPr>
                        <a:t>Baruch </a:t>
                      </a:r>
                      <a:r>
                        <a:rPr lang="en-US" sz="2000" i="1" dirty="0" err="1">
                          <a:effectLst/>
                          <a:latin typeface="Calibri" panose="020F0502020204030204" pitchFamily="34" charset="0"/>
                          <a:ea typeface="Calibri" panose="020F0502020204030204" pitchFamily="34" charset="0"/>
                          <a:cs typeface="Helvetica Neue"/>
                        </a:rPr>
                        <a:t>ata</a:t>
                      </a:r>
                      <a:r>
                        <a:rPr lang="en-US" sz="2000" i="1" dirty="0">
                          <a:effectLst/>
                          <a:latin typeface="Calibri" panose="020F0502020204030204" pitchFamily="34" charset="0"/>
                          <a:ea typeface="Calibri" panose="020F0502020204030204" pitchFamily="34" charset="0"/>
                          <a:cs typeface="Helvetica Neue"/>
                        </a:rPr>
                        <a:t> </a:t>
                      </a:r>
                      <a:r>
                        <a:rPr lang="en-US" sz="2000" i="1" dirty="0" err="1">
                          <a:effectLst/>
                          <a:latin typeface="Calibri" panose="020F0502020204030204" pitchFamily="34" charset="0"/>
                          <a:ea typeface="Calibri" panose="020F0502020204030204" pitchFamily="34" charset="0"/>
                          <a:cs typeface="Helvetica Neue"/>
                        </a:rPr>
                        <a:t>adonai</a:t>
                      </a:r>
                      <a:r>
                        <a:rPr lang="en-US" sz="2000" i="1" dirty="0">
                          <a:effectLst/>
                          <a:latin typeface="Calibri" panose="020F0502020204030204" pitchFamily="34" charset="0"/>
                          <a:ea typeface="Calibri" panose="020F0502020204030204" pitchFamily="34" charset="0"/>
                          <a:cs typeface="Helvetica Neue"/>
                        </a:rPr>
                        <a:t> </a:t>
                      </a:r>
                      <a:r>
                        <a:rPr lang="en-US" sz="2000" i="1" dirty="0" err="1">
                          <a:effectLst/>
                          <a:latin typeface="Calibri" panose="020F0502020204030204" pitchFamily="34" charset="0"/>
                          <a:ea typeface="Calibri" panose="020F0502020204030204" pitchFamily="34" charset="0"/>
                          <a:cs typeface="Helvetica Neue"/>
                        </a:rPr>
                        <a:t>elohenu</a:t>
                      </a:r>
                      <a:r>
                        <a:rPr lang="en-US" sz="2000" i="1" dirty="0">
                          <a:effectLst/>
                          <a:latin typeface="Calibri" panose="020F0502020204030204" pitchFamily="34" charset="0"/>
                          <a:ea typeface="Calibri" panose="020F0502020204030204" pitchFamily="34" charset="0"/>
                          <a:cs typeface="Helvetica Neue"/>
                        </a:rPr>
                        <a:t> </a:t>
                      </a:r>
                      <a:r>
                        <a:rPr lang="en-US" sz="2000" i="1" dirty="0" err="1">
                          <a:effectLst/>
                          <a:latin typeface="Calibri" panose="020F0502020204030204" pitchFamily="34" charset="0"/>
                          <a:ea typeface="Calibri" panose="020F0502020204030204" pitchFamily="34" charset="0"/>
                          <a:cs typeface="Helvetica Neue"/>
                        </a:rPr>
                        <a:t>melech</a:t>
                      </a:r>
                      <a:r>
                        <a:rPr lang="en-US" sz="2000" i="1" dirty="0">
                          <a:effectLst/>
                          <a:latin typeface="Calibri" panose="020F0502020204030204" pitchFamily="34" charset="0"/>
                          <a:ea typeface="Calibri" panose="020F0502020204030204" pitchFamily="34" charset="0"/>
                          <a:cs typeface="Helvetica Neue"/>
                        </a:rPr>
                        <a:t> </a:t>
                      </a:r>
                      <a:r>
                        <a:rPr lang="en-US" sz="2000" i="1" dirty="0" err="1">
                          <a:effectLst/>
                          <a:latin typeface="Calibri" panose="020F0502020204030204" pitchFamily="34" charset="0"/>
                          <a:ea typeface="Calibri" panose="020F0502020204030204" pitchFamily="34" charset="0"/>
                          <a:cs typeface="Helvetica Neue"/>
                        </a:rPr>
                        <a:t>haolam</a:t>
                      </a:r>
                      <a:r>
                        <a:rPr lang="en-US" sz="2000" i="1" dirty="0">
                          <a:effectLst/>
                          <a:latin typeface="Calibri" panose="020F0502020204030204" pitchFamily="34" charset="0"/>
                          <a:ea typeface="Calibri" panose="020F0502020204030204" pitchFamily="34" charset="0"/>
                          <a:cs typeface="Helvetica Neue"/>
                        </a:rPr>
                        <a:t> </a:t>
                      </a:r>
                      <a:r>
                        <a:rPr lang="en-US" sz="2000" i="1" dirty="0" err="1">
                          <a:effectLst/>
                          <a:latin typeface="Calibri" panose="020F0502020204030204" pitchFamily="34" charset="0"/>
                          <a:ea typeface="Calibri" panose="020F0502020204030204" pitchFamily="34" charset="0"/>
                          <a:cs typeface="Helvetica Neue"/>
                        </a:rPr>
                        <a:t>borey</a:t>
                      </a:r>
                      <a:r>
                        <a:rPr lang="en-US" sz="2000" i="1" dirty="0">
                          <a:effectLst/>
                          <a:latin typeface="Calibri" panose="020F0502020204030204" pitchFamily="34" charset="0"/>
                          <a:ea typeface="Calibri" panose="020F0502020204030204" pitchFamily="34" charset="0"/>
                          <a:cs typeface="Helvetica Neue"/>
                        </a:rPr>
                        <a:t> </a:t>
                      </a:r>
                      <a:r>
                        <a:rPr lang="en-US" sz="2000" i="1" dirty="0" err="1">
                          <a:effectLst/>
                          <a:latin typeface="Calibri" panose="020F0502020204030204" pitchFamily="34" charset="0"/>
                          <a:ea typeface="Calibri" panose="020F0502020204030204" pitchFamily="34" charset="0"/>
                          <a:cs typeface="Helvetica Neue"/>
                        </a:rPr>
                        <a:t>pri</a:t>
                      </a:r>
                      <a:r>
                        <a:rPr lang="en-US" sz="2000" i="1" dirty="0">
                          <a:effectLst/>
                          <a:latin typeface="Calibri" panose="020F0502020204030204" pitchFamily="34" charset="0"/>
                          <a:ea typeface="Calibri" panose="020F0502020204030204" pitchFamily="34" charset="0"/>
                          <a:cs typeface="Helvetica Neue"/>
                        </a:rPr>
                        <a:t> </a:t>
                      </a:r>
                      <a:r>
                        <a:rPr lang="en-US" sz="2000" i="1" dirty="0" err="1">
                          <a:effectLst/>
                          <a:latin typeface="Calibri" panose="020F0502020204030204" pitchFamily="34" charset="0"/>
                          <a:ea typeface="Calibri" panose="020F0502020204030204" pitchFamily="34" charset="0"/>
                          <a:cs typeface="Helvetica Neue"/>
                        </a:rPr>
                        <a:t>hagafen</a:t>
                      </a:r>
                      <a:r>
                        <a:rPr lang="en-US" sz="2000" i="1" dirty="0">
                          <a:effectLst/>
                          <a:latin typeface="Calibri" panose="020F0502020204030204" pitchFamily="34" charset="0"/>
                          <a:ea typeface="Calibri" panose="020F0502020204030204" pitchFamily="34" charset="0"/>
                          <a:cs typeface="Helvetica Neue"/>
                        </a:rPr>
                        <a:t>.</a:t>
                      </a:r>
                    </a:p>
                    <a:p>
                      <a:pPr marL="0" marR="0">
                        <a:spcBef>
                          <a:spcPts val="0"/>
                        </a:spcBef>
                        <a:spcAft>
                          <a:spcPts val="0"/>
                        </a:spcAft>
                      </a:pPr>
                      <a:r>
                        <a:rPr lang="en-US" sz="2000" i="0" dirty="0">
                          <a:effectLst/>
                          <a:latin typeface="Calibri" panose="020F0502020204030204" pitchFamily="34" charset="0"/>
                          <a:ea typeface="Calibri" panose="020F0502020204030204" pitchFamily="34" charset="0"/>
                          <a:cs typeface="Helvetica Neue"/>
                        </a:rPr>
                        <a:t>Blessed are You, Lord our God, King of the universe, who creates the fruit of the vine.</a:t>
                      </a:r>
                    </a:p>
                    <a:p>
                      <a:pPr marL="0" marR="0">
                        <a:spcBef>
                          <a:spcPts val="0"/>
                        </a:spcBef>
                        <a:spcAft>
                          <a:spcPts val="0"/>
                        </a:spcAft>
                      </a:pPr>
                      <a:r>
                        <a:rPr lang="en-US" sz="2000" i="0" dirty="0">
                          <a:effectLst/>
                          <a:latin typeface="Calibri" panose="020F0502020204030204" pitchFamily="34" charset="0"/>
                          <a:ea typeface="Calibri" panose="020F0502020204030204" pitchFamily="34" charset="0"/>
                          <a:cs typeface="Helvetica Neue"/>
                        </a:rPr>
                        <a:t>Blessed are You, Lord our God, King of the universe, who has chosen us from all peoples and has raised us above all tongues and has sanctified us with His commandments...</a:t>
                      </a:r>
                    </a:p>
                    <a:p>
                      <a:pPr marL="0" marR="0">
                        <a:spcBef>
                          <a:spcPts val="0"/>
                        </a:spcBef>
                        <a:spcAft>
                          <a:spcPts val="0"/>
                        </a:spcAft>
                      </a:pPr>
                      <a:endParaRPr lang="en-US" sz="2000" i="0" dirty="0">
                        <a:effectLst/>
                        <a:latin typeface="Calibri" panose="020F0502020204030204" pitchFamily="34" charset="0"/>
                        <a:ea typeface="Calibri" panose="020F0502020204030204" pitchFamily="34" charset="0"/>
                        <a:cs typeface="Helvetica Neue"/>
                      </a:endParaRPr>
                    </a:p>
                    <a:p>
                      <a:pPr marL="0" marR="0">
                        <a:spcBef>
                          <a:spcPts val="0"/>
                        </a:spcBef>
                        <a:spcAft>
                          <a:spcPts val="0"/>
                        </a:spcAft>
                      </a:pPr>
                      <a:r>
                        <a:rPr lang="en-US" sz="2000" i="1" dirty="0">
                          <a:effectLst/>
                          <a:latin typeface="Calibri" panose="020F0502020204030204" pitchFamily="34" charset="0"/>
                          <a:ea typeface="Calibri" panose="020F0502020204030204" pitchFamily="34" charset="0"/>
                          <a:cs typeface="Helvetica Neue"/>
                        </a:rPr>
                        <a:t>Drink while reclining to the left</a:t>
                      </a:r>
                    </a:p>
                  </a:txBody>
                  <a:tcPr marL="95250" marR="95250" marT="0" marB="0"/>
                </a:tc>
                <a:tc>
                  <a:txBody>
                    <a:bodyPr/>
                    <a:lstStyle/>
                    <a:p>
                      <a:pPr algn="r" rtl="1"/>
                      <a:r>
                        <a:rPr lang="he-IL" sz="2000" kern="1200" dirty="0">
                          <a:solidFill>
                            <a:schemeClr val="dk1"/>
                          </a:solidFill>
                          <a:effectLst/>
                          <a:latin typeface="+mn-lt"/>
                          <a:ea typeface="+mn-ea"/>
                          <a:cs typeface="+mn-cs"/>
                        </a:rPr>
                        <a:t>בָּרוּךְ אַתָּה ה', אֱלֹהֵינוּ מֶלֶךְ הָעוֹלָם בּוֹרֵא פְּרִי הַגָּפֶן. </a:t>
                      </a:r>
                    </a:p>
                    <a:p>
                      <a:pPr algn="r" rtl="1"/>
                      <a:r>
                        <a:rPr lang="he-IL" sz="2000" kern="1200" dirty="0">
                          <a:solidFill>
                            <a:schemeClr val="dk1"/>
                          </a:solidFill>
                          <a:effectLst/>
                          <a:latin typeface="+mn-lt"/>
                          <a:ea typeface="+mn-ea"/>
                          <a:cs typeface="+mn-cs"/>
                        </a:rPr>
                        <a:t>בָּרוּךְ אַתָּה ה', אֱלהֵינוּ מֶלֶךְ הָעוֹלָם אֲשֶׁר בָּחַר בָּנוּ מִכָּל-עָם וְרוֹמְמָנוּ מִכָּל-לָשׁוֹן וְקִדְּשָׁנוּ בְּמִצְוֹתָיו. וַתִּתֶּן לָנוּ ה' אֱלֹהֵינוּ בְּאַהֲבָה (לשבת: שַׁבָּתוֹת לִמְנוּחָה וּ) מוֹעֲדִים לְשִׂמְחָה, חַגִּים וּזְמַנִּים לְשָׂשוֹן, (לשבת: אֶת יוֹם הַשַׁבָּת הַזֶּה וְ) אֶת יוֹם חַג הַמַּצּוֹת הַזֶּה זְמַן חֵרוּתֵנוּ, (לשבת: בְּאַהֲבָה) מִקְרָא קֹדֶשׁ זֵכֶר לִיצִיאַת מִצְרָיִם. כִּי בָנוּ בָחַרְתָּ וְאוֹתָנוּ קִדַּשְׁתָּ מִכָּל הָעַמִּים, (לשבת: וְשַׁבָּת) וּמוֹעֲדֵי קָדְשֶׁךָ (לשבת: בְּאַהֲבָה וּבְרָצוֹן) בְּשִׂמְחָה וּבְשָׂשוֹן הִנְחַלְתָּנוּ. </a:t>
                      </a:r>
                    </a:p>
                    <a:p>
                      <a:pPr algn="r" rtl="1"/>
                      <a:r>
                        <a:rPr lang="he-IL" sz="2000" kern="1200" dirty="0">
                          <a:solidFill>
                            <a:schemeClr val="dk1"/>
                          </a:solidFill>
                          <a:effectLst/>
                          <a:latin typeface="+mn-lt"/>
                          <a:ea typeface="+mn-ea"/>
                          <a:cs typeface="+mn-cs"/>
                        </a:rPr>
                        <a:t>בָּרוּךְ אַתָּה ה', מְקַדֵּשׁ (לשבת: הַשַׁבָּת וְ) יִשְׂרָאֵל וְהַזְּמַנִּים. </a:t>
                      </a:r>
                    </a:p>
                  </a:txBody>
                  <a:tcPr/>
                </a:tc>
                <a:extLst>
                  <a:ext uri="{0D108BD9-81ED-4DB2-BD59-A6C34878D82A}">
                    <a16:rowId xmlns:a16="http://schemas.microsoft.com/office/drawing/2014/main" val="1573258359"/>
                  </a:ext>
                </a:extLst>
              </a:tr>
            </a:tbl>
          </a:graphicData>
        </a:graphic>
      </p:graphicFrame>
      <p:pic>
        <p:nvPicPr>
          <p:cNvPr id="38914" name="Picture 2" descr="Amazon.com | Kovot Giant Wine Glass Holds a Whole Bottle of Wine ...">
            <a:extLst>
              <a:ext uri="{FF2B5EF4-FFF2-40B4-BE49-F238E27FC236}">
                <a16:creationId xmlns:a16="http://schemas.microsoft.com/office/drawing/2014/main" id="{45E3E2F4-9ABE-4C71-95B7-99237C27834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25200" y="0"/>
            <a:ext cx="1019130" cy="2343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045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p:txBody>
          <a:bodyPr/>
          <a:lstStyle/>
          <a:p>
            <a:r>
              <a:rPr lang="en-US" dirty="0"/>
              <a:t>Kadesh - </a:t>
            </a:r>
            <a:r>
              <a:rPr lang="he-IL" dirty="0"/>
              <a:t>קַדֵּשׁ</a:t>
            </a:r>
            <a:endParaRPr lang="en-US" dirty="0"/>
          </a:p>
        </p:txBody>
      </p:sp>
      <p:graphicFrame>
        <p:nvGraphicFramePr>
          <p:cNvPr id="6" name="Table 5">
            <a:extLst>
              <a:ext uri="{FF2B5EF4-FFF2-40B4-BE49-F238E27FC236}">
                <a16:creationId xmlns:a16="http://schemas.microsoft.com/office/drawing/2014/main" id="{99D6D723-147E-4C26-A139-3E3CA6F214E7}"/>
              </a:ext>
            </a:extLst>
          </p:cNvPr>
          <p:cNvGraphicFramePr>
            <a:graphicFrameLocks noGrp="1"/>
          </p:cNvGraphicFramePr>
          <p:nvPr>
            <p:extLst>
              <p:ext uri="{D42A27DB-BD31-4B8C-83A1-F6EECF244321}">
                <p14:modId xmlns:p14="http://schemas.microsoft.com/office/powerpoint/2010/main" val="1795100129"/>
              </p:ext>
            </p:extLst>
          </p:nvPr>
        </p:nvGraphicFramePr>
        <p:xfrm>
          <a:off x="744279" y="2103438"/>
          <a:ext cx="10703442" cy="3447440"/>
        </p:xfrm>
        <a:graphic>
          <a:graphicData uri="http://schemas.openxmlformats.org/drawingml/2006/table">
            <a:tbl>
              <a:tblPr firstRow="1" bandRow="1">
                <a:tableStyleId>{5C22544A-7EE6-4342-B048-85BDC9FD1C3A}</a:tableStyleId>
              </a:tblPr>
              <a:tblGrid>
                <a:gridCol w="4593265">
                  <a:extLst>
                    <a:ext uri="{9D8B030D-6E8A-4147-A177-3AD203B41FA5}">
                      <a16:colId xmlns:a16="http://schemas.microsoft.com/office/drawing/2014/main" val="335685654"/>
                    </a:ext>
                  </a:extLst>
                </a:gridCol>
                <a:gridCol w="6110177">
                  <a:extLst>
                    <a:ext uri="{9D8B030D-6E8A-4147-A177-3AD203B41FA5}">
                      <a16:colId xmlns:a16="http://schemas.microsoft.com/office/drawing/2014/main" val="975138533"/>
                    </a:ext>
                  </a:extLst>
                </a:gridCol>
              </a:tblGrid>
              <a:tr h="290649">
                <a:tc>
                  <a:txBody>
                    <a:bodyPr/>
                    <a:lstStyle/>
                    <a:p>
                      <a:endParaRPr lang="en-US" dirty="0"/>
                    </a:p>
                  </a:txBody>
                  <a:tcPr/>
                </a:tc>
                <a:tc>
                  <a:txBody>
                    <a:bodyPr/>
                    <a:lstStyle/>
                    <a:p>
                      <a:endParaRPr lang="en-US"/>
                    </a:p>
                  </a:txBody>
                  <a:tcPr/>
                </a:tc>
                <a:extLst>
                  <a:ext uri="{0D108BD9-81ED-4DB2-BD59-A6C34878D82A}">
                    <a16:rowId xmlns:a16="http://schemas.microsoft.com/office/drawing/2014/main" val="2408703617"/>
                  </a:ext>
                </a:extLst>
              </a:tr>
              <a:tr h="3081680">
                <a:tc>
                  <a:txBody>
                    <a:bodyPr/>
                    <a:lstStyle/>
                    <a:p>
                      <a:pPr marL="0" marR="0">
                        <a:spcBef>
                          <a:spcPts val="0"/>
                        </a:spcBef>
                        <a:spcAft>
                          <a:spcPts val="0"/>
                        </a:spcAft>
                      </a:pPr>
                      <a:r>
                        <a:rPr lang="en-US" sz="2000" i="1" dirty="0">
                          <a:effectLst/>
                          <a:latin typeface="Calibri" panose="020F0502020204030204" pitchFamily="34" charset="0"/>
                          <a:ea typeface="Calibri" panose="020F0502020204030204" pitchFamily="34" charset="0"/>
                          <a:cs typeface="Helvetica Neue"/>
                        </a:rPr>
                        <a:t>On Saturday night add:</a:t>
                      </a:r>
                    </a:p>
                    <a:p>
                      <a:pPr marL="0" marR="0">
                        <a:spcBef>
                          <a:spcPts val="0"/>
                        </a:spcBef>
                        <a:spcAft>
                          <a:spcPts val="0"/>
                        </a:spcAft>
                      </a:pPr>
                      <a:r>
                        <a:rPr lang="en-US" sz="2000" i="0" dirty="0">
                          <a:effectLst/>
                          <a:latin typeface="Calibri" panose="020F0502020204030204" pitchFamily="34" charset="0"/>
                          <a:ea typeface="Calibri" panose="020F0502020204030204" pitchFamily="34" charset="0"/>
                          <a:cs typeface="Helvetica Neue"/>
                        </a:rPr>
                        <a:t>Blessed are You, Lord our God, King of the universe, who creates the light of the fire. Blessed are You, Lord our God, King of the universe, who distinguishes between the holy and the profane, between light and darkness, between Israel and the nations, between the 7th day and the six working days...</a:t>
                      </a:r>
                    </a:p>
                  </a:txBody>
                  <a:tcPr marL="95250" marR="95250" marT="0" marB="0"/>
                </a:tc>
                <a:tc>
                  <a:txBody>
                    <a:bodyPr/>
                    <a:lstStyle/>
                    <a:p>
                      <a:pPr algn="r" rtl="1"/>
                      <a:r>
                        <a:rPr lang="he-IL" sz="2000" kern="1200" dirty="0">
                          <a:solidFill>
                            <a:schemeClr val="dk1"/>
                          </a:solidFill>
                          <a:effectLst/>
                          <a:latin typeface="+mn-lt"/>
                          <a:ea typeface="+mn-ea"/>
                          <a:cs typeface="+mn-cs"/>
                        </a:rPr>
                        <a:t>בָּרוּךְ אַתָּה ה', אֱלֹהֵינוּ מֶלֶךְ הָעוֹלָם, בּוֹרֵא מְאוֹרֵי הָאֵשׁ. בָּרוּךְ אַתָּה ה', אֱלֹהֵינוּ מֶלֶךְ הָעוֹלָם הַמַּבְדִיל בֵּין קֹדֶשׁ לְחֹל, בֵּין אוֹר לְחשֶׁךְ, בֵּין יִשְׂרָאֵל לָעַמִּים, בֵּין יוֹם הַשְּׁבִיעִי לְשֵׁשֶׁת יְמֵי הַמַּעֲשֶׂה. בֵּין קְדֻשַּׁת שַׁבָּת לִקְדֻשַּׁת יוֹם טוֹב הִבְדַּלְתָּ, וְאֶת-יוֹם הַשְּׁבִיעִי מִשֵּׁשֶׁת יְמֵי הַמַּעֲשֶׂה קִדַּשְׁתָּ. הִבְדַּלְתָּ וְקִדַּשְׁתָּ אֶת-עַמְּךָ יִשְׂרָאֵל בִּקְדֻשָּׁתֶךָ. </a:t>
                      </a:r>
                    </a:p>
                    <a:p>
                      <a:pPr algn="r" rtl="1"/>
                      <a:r>
                        <a:rPr lang="he-IL" sz="2000" kern="1200" dirty="0">
                          <a:solidFill>
                            <a:schemeClr val="dk1"/>
                          </a:solidFill>
                          <a:effectLst/>
                          <a:latin typeface="+mn-lt"/>
                          <a:ea typeface="+mn-ea"/>
                          <a:cs typeface="+mn-cs"/>
                        </a:rPr>
                        <a:t>בָּרוּךְ אַתָּה ה', הַמַּבְדִיל בֵּין קֹדֶשׁ לְקֹדֶשׁ. </a:t>
                      </a:r>
                    </a:p>
                  </a:txBody>
                  <a:tcPr/>
                </a:tc>
                <a:extLst>
                  <a:ext uri="{0D108BD9-81ED-4DB2-BD59-A6C34878D82A}">
                    <a16:rowId xmlns:a16="http://schemas.microsoft.com/office/drawing/2014/main" val="1573258359"/>
                  </a:ext>
                </a:extLst>
              </a:tr>
            </a:tbl>
          </a:graphicData>
        </a:graphic>
      </p:graphicFrame>
    </p:spTree>
    <p:extLst>
      <p:ext uri="{BB962C8B-B14F-4D97-AF65-F5344CB8AC3E}">
        <p14:creationId xmlns:p14="http://schemas.microsoft.com/office/powerpoint/2010/main" val="4199316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0"/>
            <a:ext cx="10058400" cy="1371600"/>
          </a:xfrm>
        </p:spPr>
        <p:txBody>
          <a:bodyPr>
            <a:normAutofit/>
          </a:bodyPr>
          <a:lstStyle/>
          <a:p>
            <a:r>
              <a:rPr lang="en-US" dirty="0"/>
              <a:t>Preface</a:t>
            </a:r>
            <a:endParaRPr lang="en-US" sz="3100" dirty="0"/>
          </a:p>
        </p:txBody>
      </p:sp>
      <p:sp>
        <p:nvSpPr>
          <p:cNvPr id="3" name="Content Placeholder 2">
            <a:extLst>
              <a:ext uri="{FF2B5EF4-FFF2-40B4-BE49-F238E27FC236}">
                <a16:creationId xmlns:a16="http://schemas.microsoft.com/office/drawing/2014/main" id="{2A53E01A-CD2C-45F4-8CCD-4770351DC3B8}"/>
              </a:ext>
            </a:extLst>
          </p:cNvPr>
          <p:cNvSpPr>
            <a:spLocks noGrp="1"/>
          </p:cNvSpPr>
          <p:nvPr>
            <p:ph idx="1"/>
          </p:nvPr>
        </p:nvSpPr>
        <p:spPr>
          <a:xfrm>
            <a:off x="552892" y="1295045"/>
            <a:ext cx="11086215" cy="5073858"/>
          </a:xfrm>
        </p:spPr>
        <p:txBody>
          <a:bodyPr>
            <a:normAutofit lnSpcReduction="10000"/>
          </a:bodyPr>
          <a:lstStyle/>
          <a:p>
            <a:r>
              <a:rPr lang="en-US" sz="2400" dirty="0"/>
              <a:t>This PowerPoint presentation is intended for use during a Zoom </a:t>
            </a:r>
            <a:r>
              <a:rPr lang="en-US" sz="2400" dirty="0" err="1"/>
              <a:t>seder</a:t>
            </a:r>
            <a:r>
              <a:rPr lang="en-US" sz="2400" dirty="0"/>
              <a:t> or to be projected at a home </a:t>
            </a:r>
            <a:r>
              <a:rPr lang="en-US" sz="2400" dirty="0" err="1"/>
              <a:t>seder</a:t>
            </a:r>
            <a:r>
              <a:rPr lang="en-US" sz="2400" dirty="0"/>
              <a:t>. For Zoom, you can use the screensharing function to share the slides and videos with your guests. It’s a good idea to start with gallery view so guests can see each other’s faces and have conversations. You might want to begin screensharing around slide 5 and turn it off periodically for discussion.</a:t>
            </a:r>
          </a:p>
          <a:p>
            <a:r>
              <a:rPr lang="en-US" sz="2400" dirty="0"/>
              <a:t>This presentation includes most of the traditional Ashkenazi Haggadah in Hebrew and English, as well as videos, texts, and traditions from around the world, including multiple Jewish languages. You can tailor the slides to your own </a:t>
            </a:r>
            <a:r>
              <a:rPr lang="en-US" sz="2400" dirty="0" err="1"/>
              <a:t>seder</a:t>
            </a:r>
            <a:r>
              <a:rPr lang="en-US" sz="2400" dirty="0"/>
              <a:t>. At the end you will find the omitted sections, and you can insert them in their appropriate locations, using sefaria.org as a guide.</a:t>
            </a:r>
          </a:p>
          <a:p>
            <a:r>
              <a:rPr lang="en-US" sz="2400" dirty="0"/>
              <a:t>At the end you will find an </a:t>
            </a:r>
            <a:r>
              <a:rPr lang="en-US" sz="2400" dirty="0" err="1"/>
              <a:t>afikoman</a:t>
            </a:r>
            <a:r>
              <a:rPr lang="en-US" sz="2400" dirty="0"/>
              <a:t> escape room that can be tailored to your home (this requires some advance preparation).</a:t>
            </a:r>
          </a:p>
          <a:p>
            <a:endParaRPr lang="en-US" sz="2800" dirty="0"/>
          </a:p>
        </p:txBody>
      </p:sp>
    </p:spTree>
    <p:extLst>
      <p:ext uri="{BB962C8B-B14F-4D97-AF65-F5344CB8AC3E}">
        <p14:creationId xmlns:p14="http://schemas.microsoft.com/office/powerpoint/2010/main" val="1299416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p:txBody>
          <a:bodyPr/>
          <a:lstStyle/>
          <a:p>
            <a:r>
              <a:rPr lang="en-US" dirty="0"/>
              <a:t>Urchatz - </a:t>
            </a:r>
            <a:r>
              <a:rPr lang="he-IL" dirty="0"/>
              <a:t>ורחץ</a:t>
            </a:r>
            <a:endParaRPr lang="en-US" dirty="0"/>
          </a:p>
        </p:txBody>
      </p:sp>
      <p:sp>
        <p:nvSpPr>
          <p:cNvPr id="3" name="Content Placeholder 2">
            <a:extLst>
              <a:ext uri="{FF2B5EF4-FFF2-40B4-BE49-F238E27FC236}">
                <a16:creationId xmlns:a16="http://schemas.microsoft.com/office/drawing/2014/main" id="{2A53E01A-CD2C-45F4-8CCD-4770351DC3B8}"/>
              </a:ext>
            </a:extLst>
          </p:cNvPr>
          <p:cNvSpPr>
            <a:spLocks noGrp="1"/>
          </p:cNvSpPr>
          <p:nvPr>
            <p:ph idx="1"/>
          </p:nvPr>
        </p:nvSpPr>
        <p:spPr>
          <a:xfrm>
            <a:off x="1066800" y="2103120"/>
            <a:ext cx="4249479" cy="3931920"/>
          </a:xfrm>
        </p:spPr>
        <p:txBody>
          <a:bodyPr>
            <a:normAutofit/>
          </a:bodyPr>
          <a:lstStyle/>
          <a:p>
            <a:pPr marL="0" indent="0">
              <a:buNone/>
            </a:pPr>
            <a:r>
              <a:rPr lang="en-US" sz="2400" i="1" dirty="0"/>
              <a:t>Wash your hands without a blessing.</a:t>
            </a:r>
          </a:p>
          <a:p>
            <a:pPr marL="0" indent="0">
              <a:buNone/>
            </a:pPr>
            <a:endParaRPr lang="en-US" sz="2400" dirty="0"/>
          </a:p>
          <a:p>
            <a:pPr marL="0" indent="0">
              <a:buNone/>
            </a:pPr>
            <a:r>
              <a:rPr lang="en-US" sz="2200" dirty="0"/>
              <a:t>In contrast to many people in our country and around the world, especially refugees, we're fortunate to have easy access to water.</a:t>
            </a:r>
          </a:p>
          <a:p>
            <a:pPr marL="0" indent="0" algn="r">
              <a:buNone/>
            </a:pPr>
            <a:endParaRPr lang="en-US" sz="2800" dirty="0"/>
          </a:p>
        </p:txBody>
      </p:sp>
      <p:pic>
        <p:nvPicPr>
          <p:cNvPr id="3074" name="Picture 2" descr="Child carrying water in refugee camp. | Charity water, Water ...">
            <a:extLst>
              <a:ext uri="{FF2B5EF4-FFF2-40B4-BE49-F238E27FC236}">
                <a16:creationId xmlns:a16="http://schemas.microsoft.com/office/drawing/2014/main" id="{50658DA2-8CB5-46E1-8BFB-BA9B036E039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25137" y="2014194"/>
            <a:ext cx="6024148" cy="4523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446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p:txBody>
          <a:bodyPr/>
          <a:lstStyle/>
          <a:p>
            <a:r>
              <a:rPr lang="en-US" dirty="0"/>
              <a:t>Karpas - </a:t>
            </a:r>
            <a:r>
              <a:rPr lang="he-IL" dirty="0"/>
              <a:t>כרפס</a:t>
            </a:r>
            <a:endParaRPr lang="en-US" dirty="0"/>
          </a:p>
        </p:txBody>
      </p:sp>
      <p:sp>
        <p:nvSpPr>
          <p:cNvPr id="3" name="Content Placeholder 2">
            <a:extLst>
              <a:ext uri="{FF2B5EF4-FFF2-40B4-BE49-F238E27FC236}">
                <a16:creationId xmlns:a16="http://schemas.microsoft.com/office/drawing/2014/main" id="{2A53E01A-CD2C-45F4-8CCD-4770351DC3B8}"/>
              </a:ext>
            </a:extLst>
          </p:cNvPr>
          <p:cNvSpPr>
            <a:spLocks noGrp="1"/>
          </p:cNvSpPr>
          <p:nvPr>
            <p:ph idx="1"/>
          </p:nvPr>
        </p:nvSpPr>
        <p:spPr>
          <a:xfrm>
            <a:off x="616689" y="1774286"/>
            <a:ext cx="6120261" cy="4796635"/>
          </a:xfrm>
        </p:spPr>
        <p:txBody>
          <a:bodyPr>
            <a:normAutofit fontScale="92500" lnSpcReduction="10000"/>
          </a:bodyPr>
          <a:lstStyle/>
          <a:p>
            <a:pPr marL="0" indent="0" algn="r">
              <a:buNone/>
            </a:pPr>
            <a:r>
              <a:rPr lang="he-IL" sz="2800" dirty="0"/>
              <a:t>בָּרוּךְ אַתָּה ה', אֱלֹהֵינוּ מֶלֶךְ הָעוֹלָם, בּוֹרֵא פְּרִי הָאֲדָמָה.</a:t>
            </a:r>
            <a:endParaRPr lang="en-US" sz="2800" dirty="0"/>
          </a:p>
          <a:p>
            <a:pPr marL="0" indent="0">
              <a:buNone/>
            </a:pPr>
            <a:r>
              <a:rPr lang="en-US" sz="2800" i="1" dirty="0"/>
              <a:t>Baruch </a:t>
            </a:r>
            <a:r>
              <a:rPr lang="en-US" sz="2800" i="1" dirty="0" err="1"/>
              <a:t>ata</a:t>
            </a:r>
            <a:r>
              <a:rPr lang="en-US" sz="2800" i="1" dirty="0"/>
              <a:t> </a:t>
            </a:r>
            <a:r>
              <a:rPr lang="en-US" sz="2800" i="1" dirty="0" err="1"/>
              <a:t>adonai</a:t>
            </a:r>
            <a:r>
              <a:rPr lang="en-US" sz="2800" i="1" dirty="0"/>
              <a:t> </a:t>
            </a:r>
            <a:r>
              <a:rPr lang="en-US" sz="2800" i="1" dirty="0" err="1"/>
              <a:t>elohenu</a:t>
            </a:r>
            <a:r>
              <a:rPr lang="en-US" sz="2800" i="1" dirty="0"/>
              <a:t> </a:t>
            </a:r>
            <a:r>
              <a:rPr lang="en-US" sz="2800" i="1" dirty="0" err="1"/>
              <a:t>melech</a:t>
            </a:r>
            <a:r>
              <a:rPr lang="en-US" sz="2800" i="1" dirty="0"/>
              <a:t> </a:t>
            </a:r>
            <a:r>
              <a:rPr lang="en-US" sz="2800" i="1" dirty="0" err="1"/>
              <a:t>haolam</a:t>
            </a:r>
            <a:r>
              <a:rPr lang="en-US" sz="2800" i="1" dirty="0"/>
              <a:t> </a:t>
            </a:r>
            <a:r>
              <a:rPr lang="en-US" sz="2800" i="1" dirty="0" err="1"/>
              <a:t>borey</a:t>
            </a:r>
            <a:r>
              <a:rPr lang="en-US" sz="2800" i="1" dirty="0"/>
              <a:t> </a:t>
            </a:r>
            <a:r>
              <a:rPr lang="en-US" sz="2800" i="1" dirty="0" err="1"/>
              <a:t>pri</a:t>
            </a:r>
            <a:r>
              <a:rPr lang="en-US" sz="2800" i="1" dirty="0"/>
              <a:t> </a:t>
            </a:r>
            <a:r>
              <a:rPr lang="en-US" sz="2800" i="1" dirty="0" err="1"/>
              <a:t>ha'adamah</a:t>
            </a:r>
            <a:r>
              <a:rPr lang="en-US" sz="2800" i="1" dirty="0"/>
              <a:t>.</a:t>
            </a:r>
          </a:p>
          <a:p>
            <a:pPr marL="0" indent="0">
              <a:buNone/>
            </a:pPr>
            <a:r>
              <a:rPr lang="en-US" sz="2800" dirty="0"/>
              <a:t>Blessed are you, Lord our God, King of the universe, who creates the fruit of the earth.</a:t>
            </a:r>
          </a:p>
          <a:p>
            <a:pPr marL="0" indent="0">
              <a:buNone/>
            </a:pPr>
            <a:r>
              <a:rPr lang="en-US" sz="2800" i="1" dirty="0"/>
              <a:t>Eat parsley or other green vegetable</a:t>
            </a:r>
          </a:p>
          <a:p>
            <a:pPr marL="0" indent="0">
              <a:buNone/>
            </a:pPr>
            <a:endParaRPr lang="en-US" sz="2800" dirty="0"/>
          </a:p>
          <a:p>
            <a:pPr marL="0" indent="0">
              <a:buNone/>
            </a:pPr>
            <a:r>
              <a:rPr lang="en-US" sz="2800" dirty="0"/>
              <a:t>Despite the crisis, spring is sprouting up around us</a:t>
            </a:r>
          </a:p>
        </p:txBody>
      </p:sp>
      <p:pic>
        <p:nvPicPr>
          <p:cNvPr id="4098" name="Picture 2" descr="Renew Yourself This Spring — Healthy Daes">
            <a:extLst>
              <a:ext uri="{FF2B5EF4-FFF2-40B4-BE49-F238E27FC236}">
                <a16:creationId xmlns:a16="http://schemas.microsoft.com/office/drawing/2014/main" id="{7ACB3191-8291-4AA2-872A-5AC798E4CA0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60029" y="2307266"/>
            <a:ext cx="4641594" cy="3125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966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p:txBody>
          <a:bodyPr/>
          <a:lstStyle/>
          <a:p>
            <a:r>
              <a:rPr lang="en-US" dirty="0"/>
              <a:t>Appetizers!</a:t>
            </a:r>
          </a:p>
        </p:txBody>
      </p:sp>
      <p:pic>
        <p:nvPicPr>
          <p:cNvPr id="5122" name="Picture 2" descr="How To Make Perfect Hard-Boiled Eggs - Once Upon a Chef">
            <a:extLst>
              <a:ext uri="{FF2B5EF4-FFF2-40B4-BE49-F238E27FC236}">
                <a16:creationId xmlns:a16="http://schemas.microsoft.com/office/drawing/2014/main" id="{E4425AE4-3B6F-4AA4-BE28-08DBB881961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49729" y="1792262"/>
            <a:ext cx="6516970" cy="44231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Passover Salt Water Dish Craft - Jewish Moms &amp; Crafters">
            <a:extLst>
              <a:ext uri="{FF2B5EF4-FFF2-40B4-BE49-F238E27FC236}">
                <a16:creationId xmlns:a16="http://schemas.microsoft.com/office/drawing/2014/main" id="{CDC24025-80C0-40FC-A729-835E936DF99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2501" y="2488018"/>
            <a:ext cx="3629247" cy="2721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043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p:txBody>
          <a:bodyPr/>
          <a:lstStyle/>
          <a:p>
            <a:r>
              <a:rPr lang="en-US" dirty="0" err="1"/>
              <a:t>Yachatz</a:t>
            </a:r>
            <a:r>
              <a:rPr lang="en-US" dirty="0"/>
              <a:t> - </a:t>
            </a:r>
            <a:r>
              <a:rPr lang="he-IL" dirty="0"/>
              <a:t>יחץ</a:t>
            </a:r>
            <a:endParaRPr lang="en-US" dirty="0"/>
          </a:p>
        </p:txBody>
      </p:sp>
      <p:sp>
        <p:nvSpPr>
          <p:cNvPr id="3" name="Content Placeholder 2">
            <a:extLst>
              <a:ext uri="{FF2B5EF4-FFF2-40B4-BE49-F238E27FC236}">
                <a16:creationId xmlns:a16="http://schemas.microsoft.com/office/drawing/2014/main" id="{2A53E01A-CD2C-45F4-8CCD-4770351DC3B8}"/>
              </a:ext>
            </a:extLst>
          </p:cNvPr>
          <p:cNvSpPr>
            <a:spLocks noGrp="1"/>
          </p:cNvSpPr>
          <p:nvPr>
            <p:ph idx="1"/>
          </p:nvPr>
        </p:nvSpPr>
        <p:spPr>
          <a:xfrm>
            <a:off x="967564" y="2014194"/>
            <a:ext cx="4402779" cy="4796635"/>
          </a:xfrm>
        </p:spPr>
        <p:txBody>
          <a:bodyPr>
            <a:normAutofit/>
          </a:bodyPr>
          <a:lstStyle/>
          <a:p>
            <a:pPr marL="0" indent="0">
              <a:buNone/>
            </a:pPr>
            <a:r>
              <a:rPr lang="en-US" sz="2400" dirty="0"/>
              <a:t>Split the middle matzah in two, and hide the larger piece to use for the </a:t>
            </a:r>
            <a:r>
              <a:rPr lang="en-US" sz="2400" dirty="0" err="1"/>
              <a:t>afikoman</a:t>
            </a:r>
            <a:r>
              <a:rPr lang="en-US" sz="2400" dirty="0"/>
              <a:t>.</a:t>
            </a:r>
          </a:p>
        </p:txBody>
      </p:sp>
      <p:pic>
        <p:nvPicPr>
          <p:cNvPr id="7170" name="Picture 2" descr="Afikoman Bag for Passover - Learn to make a decorated fabric afikoman bag from Brenda Ponnay. Easy fun passover craft project for kids and family. Afikomen, matzo, Passover, Seder.">
            <a:extLst>
              <a:ext uri="{FF2B5EF4-FFF2-40B4-BE49-F238E27FC236}">
                <a16:creationId xmlns:a16="http://schemas.microsoft.com/office/drawing/2014/main" id="{DC8CBE67-7F54-4B20-AB0A-CF8A3E8A188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16911" y="1289535"/>
            <a:ext cx="5705239" cy="4278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071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p:txBody>
          <a:bodyPr/>
          <a:lstStyle/>
          <a:p>
            <a:r>
              <a:rPr lang="en-US" dirty="0" err="1"/>
              <a:t>Yachatz</a:t>
            </a:r>
            <a:r>
              <a:rPr lang="en-US" dirty="0"/>
              <a:t> - </a:t>
            </a:r>
            <a:r>
              <a:rPr lang="he-IL" dirty="0"/>
              <a:t>יחץ</a:t>
            </a:r>
            <a:r>
              <a:rPr lang="en-US" dirty="0"/>
              <a:t> - Syrian Jews</a:t>
            </a:r>
          </a:p>
        </p:txBody>
      </p:sp>
      <p:pic>
        <p:nvPicPr>
          <p:cNvPr id="6" name="Online Media 5" title="Asher Shasho Levy and Chloe Pourmorady - Mish-arotam">
            <a:hlinkClick r:id="" action="ppaction://media"/>
            <a:extLst>
              <a:ext uri="{FF2B5EF4-FFF2-40B4-BE49-F238E27FC236}">
                <a16:creationId xmlns:a16="http://schemas.microsoft.com/office/drawing/2014/main" id="{E57732FB-6DD3-4872-9FA8-DD4FD320AFF9}"/>
              </a:ext>
            </a:extLst>
          </p:cNvPr>
          <p:cNvPicPr>
            <a:picLocks noRot="1" noChangeAspect="1"/>
          </p:cNvPicPr>
          <p:nvPr>
            <a:videoFile r:link="rId1"/>
          </p:nvPr>
        </p:nvPicPr>
        <p:blipFill>
          <a:blip r:embed="rId3"/>
          <a:stretch>
            <a:fillRect/>
          </a:stretch>
        </p:blipFill>
        <p:spPr>
          <a:xfrm>
            <a:off x="2195623" y="1679945"/>
            <a:ext cx="7800753" cy="4387924"/>
          </a:xfrm>
          <a:prstGeom prst="rect">
            <a:avLst/>
          </a:prstGeom>
        </p:spPr>
      </p:pic>
      <p:sp>
        <p:nvSpPr>
          <p:cNvPr id="9" name="TextBox 8">
            <a:extLst>
              <a:ext uri="{FF2B5EF4-FFF2-40B4-BE49-F238E27FC236}">
                <a16:creationId xmlns:a16="http://schemas.microsoft.com/office/drawing/2014/main" id="{93C5EF5D-262C-44CB-8BF6-EAA587A150ED}"/>
              </a:ext>
            </a:extLst>
          </p:cNvPr>
          <p:cNvSpPr txBox="1"/>
          <p:nvPr/>
        </p:nvSpPr>
        <p:spPr>
          <a:xfrm>
            <a:off x="3617727" y="6116391"/>
            <a:ext cx="4956546" cy="369332"/>
          </a:xfrm>
          <a:prstGeom prst="rect">
            <a:avLst/>
          </a:prstGeom>
          <a:noFill/>
        </p:spPr>
        <p:txBody>
          <a:bodyPr wrap="square" rtlCol="0">
            <a:spAutoFit/>
          </a:bodyPr>
          <a:lstStyle/>
          <a:p>
            <a:r>
              <a:rPr lang="en-US" dirty="0"/>
              <a:t>Asher </a:t>
            </a:r>
            <a:r>
              <a:rPr lang="en-US" dirty="0" err="1"/>
              <a:t>Shasho</a:t>
            </a:r>
            <a:r>
              <a:rPr lang="en-US" dirty="0"/>
              <a:t> Levy with Chloe </a:t>
            </a:r>
            <a:r>
              <a:rPr lang="en-US" dirty="0" err="1"/>
              <a:t>Pourmorady</a:t>
            </a:r>
            <a:endParaRPr lang="en-US" dirty="0"/>
          </a:p>
        </p:txBody>
      </p:sp>
    </p:spTree>
    <p:extLst>
      <p:ext uri="{BB962C8B-B14F-4D97-AF65-F5344CB8AC3E}">
        <p14:creationId xmlns:p14="http://schemas.microsoft.com/office/powerpoint/2010/main" val="312236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058400" cy="1371600"/>
          </a:xfrm>
        </p:spPr>
        <p:txBody>
          <a:bodyPr/>
          <a:lstStyle/>
          <a:p>
            <a:r>
              <a:rPr lang="en-US" dirty="0" err="1"/>
              <a:t>Magid</a:t>
            </a:r>
            <a:r>
              <a:rPr lang="en-US" dirty="0"/>
              <a:t> - </a:t>
            </a:r>
            <a:r>
              <a:rPr lang="he-IL" dirty="0"/>
              <a:t>מגיד</a:t>
            </a:r>
            <a:r>
              <a:rPr lang="en-US" dirty="0"/>
              <a:t> - Syrian Jews</a:t>
            </a:r>
          </a:p>
        </p:txBody>
      </p:sp>
      <p:sp>
        <p:nvSpPr>
          <p:cNvPr id="7" name="Content Placeholder 2">
            <a:extLst>
              <a:ext uri="{FF2B5EF4-FFF2-40B4-BE49-F238E27FC236}">
                <a16:creationId xmlns:a16="http://schemas.microsoft.com/office/drawing/2014/main" id="{8DB666A3-4019-45C7-8AD8-C87CF2E4816D}"/>
              </a:ext>
            </a:extLst>
          </p:cNvPr>
          <p:cNvSpPr>
            <a:spLocks noGrp="1"/>
          </p:cNvSpPr>
          <p:nvPr>
            <p:ph idx="1"/>
          </p:nvPr>
        </p:nvSpPr>
        <p:spPr>
          <a:xfrm>
            <a:off x="379108" y="1403499"/>
            <a:ext cx="6570517" cy="5220585"/>
          </a:xfrm>
        </p:spPr>
        <p:txBody>
          <a:bodyPr>
            <a:noAutofit/>
          </a:bodyPr>
          <a:lstStyle/>
          <a:p>
            <a:pPr marL="0" indent="0">
              <a:buNone/>
            </a:pPr>
            <a:r>
              <a:rPr lang="en-US" sz="2000" dirty="0"/>
              <a:t>One participant holds the </a:t>
            </a:r>
            <a:r>
              <a:rPr lang="en-US" sz="2000" dirty="0" err="1"/>
              <a:t>afikoman</a:t>
            </a:r>
            <a:r>
              <a:rPr lang="en-US" sz="2000" dirty="0"/>
              <a:t> in his right hand over his left shoulder and recites: </a:t>
            </a:r>
          </a:p>
          <a:p>
            <a:pPr marL="0" indent="0">
              <a:buNone/>
            </a:pPr>
            <a:r>
              <a:rPr lang="en-US" sz="2000" i="1" dirty="0"/>
              <a:t>Mish-</a:t>
            </a:r>
            <a:r>
              <a:rPr lang="en-US" sz="2000" i="1" dirty="0" err="1"/>
              <a:t>arotam</a:t>
            </a:r>
            <a:r>
              <a:rPr lang="en-US" sz="2000" i="1" dirty="0"/>
              <a:t> </a:t>
            </a:r>
            <a:r>
              <a:rPr lang="en-US" sz="2000" i="1" dirty="0" err="1"/>
              <a:t>ṣerourot</a:t>
            </a:r>
            <a:r>
              <a:rPr lang="en-US" sz="2000" i="1" dirty="0"/>
              <a:t> </a:t>
            </a:r>
            <a:r>
              <a:rPr lang="en-US" sz="2000" i="1" dirty="0" err="1"/>
              <a:t>besimlotam</a:t>
            </a:r>
            <a:r>
              <a:rPr lang="en-US" sz="2000" i="1" dirty="0"/>
              <a:t> ‘al </a:t>
            </a:r>
            <a:r>
              <a:rPr lang="en-US" sz="2000" i="1" dirty="0" err="1"/>
              <a:t>shikhmam</a:t>
            </a:r>
            <a:r>
              <a:rPr lang="en-US" sz="2000" i="1" dirty="0"/>
              <a:t>. </a:t>
            </a:r>
            <a:r>
              <a:rPr lang="en-US" sz="2000" i="1" dirty="0" err="1"/>
              <a:t>Ubene</a:t>
            </a:r>
            <a:r>
              <a:rPr lang="en-US" sz="2000" i="1" dirty="0"/>
              <a:t> </a:t>
            </a:r>
            <a:r>
              <a:rPr lang="en-US" sz="2000" i="1" dirty="0" err="1"/>
              <a:t>yisra</a:t>
            </a:r>
            <a:r>
              <a:rPr lang="en-US" sz="2000" i="1" dirty="0"/>
              <a:t>-el ‘</a:t>
            </a:r>
            <a:r>
              <a:rPr lang="en-US" sz="2000" i="1" dirty="0" err="1"/>
              <a:t>asu</a:t>
            </a:r>
            <a:r>
              <a:rPr lang="en-US" sz="2000" i="1" dirty="0"/>
              <a:t> </a:t>
            </a:r>
            <a:r>
              <a:rPr lang="en-US" sz="2000" i="1" dirty="0" err="1"/>
              <a:t>kidbar</a:t>
            </a:r>
            <a:r>
              <a:rPr lang="en-US" sz="2000" i="1" dirty="0"/>
              <a:t> Moshe.</a:t>
            </a:r>
          </a:p>
          <a:p>
            <a:pPr marL="0" indent="0">
              <a:buNone/>
            </a:pPr>
            <a:r>
              <a:rPr lang="en-US" sz="2000" dirty="0"/>
              <a:t>…their remaining possessions tied up in their bags on their shoulders. And the children of Israel did as Moses commanded (Exodus 12:34-35).</a:t>
            </a:r>
          </a:p>
          <a:p>
            <a:pPr marL="0" indent="0">
              <a:buNone/>
            </a:pPr>
            <a:r>
              <a:rPr lang="en-US" sz="2000" dirty="0"/>
              <a:t>The </a:t>
            </a:r>
            <a:r>
              <a:rPr lang="en-US" sz="2000" dirty="0" err="1"/>
              <a:t>seder</a:t>
            </a:r>
            <a:r>
              <a:rPr lang="en-US" sz="2000" dirty="0"/>
              <a:t> participants then ask the person holding the matzah‫:‬‬‬‬‬‬‬‬‬‬‬‬‬‬‬‬</a:t>
            </a:r>
          </a:p>
          <a:p>
            <a:pPr marL="0" indent="0">
              <a:buNone/>
            </a:pPr>
            <a:r>
              <a:rPr lang="en-US" sz="2000" dirty="0"/>
              <a:t>- </a:t>
            </a:r>
            <a:r>
              <a:rPr lang="en-US" sz="2000" i="1" dirty="0"/>
              <a:t>Min </a:t>
            </a:r>
            <a:r>
              <a:rPr lang="en-US" sz="2000" i="1" dirty="0" err="1"/>
              <a:t>jayye</a:t>
            </a:r>
            <a:r>
              <a:rPr lang="en-US" sz="2000" i="1" dirty="0"/>
              <a:t>? </a:t>
            </a:r>
            <a:r>
              <a:rPr lang="en-US" sz="2000" dirty="0"/>
              <a:t>– Where are you coming from?</a:t>
            </a:r>
          </a:p>
          <a:p>
            <a:pPr marL="0" indent="0">
              <a:buNone/>
            </a:pPr>
            <a:r>
              <a:rPr lang="en-US" sz="2000" dirty="0"/>
              <a:t>The individual replies:</a:t>
            </a:r>
          </a:p>
          <a:p>
            <a:pPr marL="0" indent="0">
              <a:buNone/>
            </a:pPr>
            <a:r>
              <a:rPr lang="en-US" sz="2000" dirty="0"/>
              <a:t>- </a:t>
            </a:r>
            <a:r>
              <a:rPr lang="en-US" sz="2000" i="1" dirty="0" err="1"/>
              <a:t>Mimmiṣrayim</a:t>
            </a:r>
            <a:r>
              <a:rPr lang="en-US" sz="2000" dirty="0"/>
              <a:t> – From Egypt</a:t>
            </a:r>
          </a:p>
          <a:p>
            <a:pPr marL="0" indent="0">
              <a:buNone/>
            </a:pPr>
            <a:r>
              <a:rPr lang="en-US" sz="2000" dirty="0"/>
              <a:t>- </a:t>
            </a:r>
            <a:r>
              <a:rPr lang="en-US" sz="2000" i="1" dirty="0" err="1"/>
              <a:t>Lawen</a:t>
            </a:r>
            <a:r>
              <a:rPr lang="en-US" sz="2000" i="1" dirty="0"/>
              <a:t> </a:t>
            </a:r>
            <a:r>
              <a:rPr lang="en-US" sz="2000" i="1" dirty="0" err="1"/>
              <a:t>rayyiḥ</a:t>
            </a:r>
            <a:r>
              <a:rPr lang="en-US" sz="2000" dirty="0"/>
              <a:t>? – Where are you going?</a:t>
            </a:r>
          </a:p>
          <a:p>
            <a:pPr marL="0" indent="0">
              <a:buNone/>
            </a:pPr>
            <a:r>
              <a:rPr lang="en-US" sz="2000" dirty="0"/>
              <a:t>- </a:t>
            </a:r>
            <a:r>
              <a:rPr lang="en-US" sz="2000" i="1" dirty="0" err="1"/>
              <a:t>Lirushalayim</a:t>
            </a:r>
            <a:r>
              <a:rPr lang="en-US" sz="2000" dirty="0"/>
              <a:t> – To Jerusalem</a:t>
            </a:r>
          </a:p>
          <a:p>
            <a:pPr marL="0" indent="0">
              <a:buNone/>
            </a:pPr>
            <a:endParaRPr lang="en-US" sz="2000" dirty="0"/>
          </a:p>
        </p:txBody>
      </p:sp>
      <p:pic>
        <p:nvPicPr>
          <p:cNvPr id="8" name="Picture 7" descr="A picture containing screenshot&#10;&#10;Description automatically generated">
            <a:extLst>
              <a:ext uri="{FF2B5EF4-FFF2-40B4-BE49-F238E27FC236}">
                <a16:creationId xmlns:a16="http://schemas.microsoft.com/office/drawing/2014/main" id="{B14AE564-059F-4868-A454-B93E10CDC5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78726" y="1276117"/>
            <a:ext cx="4313274" cy="5581884"/>
          </a:xfrm>
          <a:prstGeom prst="rect">
            <a:avLst/>
          </a:prstGeom>
        </p:spPr>
      </p:pic>
    </p:spTree>
    <p:extLst>
      <p:ext uri="{BB962C8B-B14F-4D97-AF65-F5344CB8AC3E}">
        <p14:creationId xmlns:p14="http://schemas.microsoft.com/office/powerpoint/2010/main" val="2625715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058400" cy="1371600"/>
          </a:xfrm>
        </p:spPr>
        <p:txBody>
          <a:bodyPr/>
          <a:lstStyle/>
          <a:p>
            <a:r>
              <a:rPr lang="en-US" dirty="0" err="1"/>
              <a:t>Magid</a:t>
            </a:r>
            <a:r>
              <a:rPr lang="en-US" dirty="0"/>
              <a:t> - </a:t>
            </a:r>
            <a:r>
              <a:rPr lang="he-IL" dirty="0"/>
              <a:t>מגיד</a:t>
            </a:r>
            <a:r>
              <a:rPr lang="en-US" dirty="0"/>
              <a:t> - Yemenite women</a:t>
            </a:r>
          </a:p>
        </p:txBody>
      </p:sp>
      <p:pic>
        <p:nvPicPr>
          <p:cNvPr id="4" name="Picture 3" descr="A picture containing screenshot&#10;&#10;Description automatically generated">
            <a:extLst>
              <a:ext uri="{FF2B5EF4-FFF2-40B4-BE49-F238E27FC236}">
                <a16:creationId xmlns:a16="http://schemas.microsoft.com/office/drawing/2014/main" id="{F6E90CB6-E350-4FD8-AB51-ADE100D601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16489" y="1610833"/>
            <a:ext cx="3175510" cy="4109484"/>
          </a:xfrm>
          <a:prstGeom prst="rect">
            <a:avLst/>
          </a:prstGeom>
        </p:spPr>
      </p:pic>
      <p:sp>
        <p:nvSpPr>
          <p:cNvPr id="7" name="Content Placeholder 2">
            <a:extLst>
              <a:ext uri="{FF2B5EF4-FFF2-40B4-BE49-F238E27FC236}">
                <a16:creationId xmlns:a16="http://schemas.microsoft.com/office/drawing/2014/main" id="{8DB666A3-4019-45C7-8AD8-C87CF2E4816D}"/>
              </a:ext>
            </a:extLst>
          </p:cNvPr>
          <p:cNvSpPr>
            <a:spLocks noGrp="1"/>
          </p:cNvSpPr>
          <p:nvPr>
            <p:ph idx="1"/>
          </p:nvPr>
        </p:nvSpPr>
        <p:spPr>
          <a:xfrm>
            <a:off x="351278" y="1371601"/>
            <a:ext cx="8718294" cy="5220585"/>
          </a:xfrm>
        </p:spPr>
        <p:txBody>
          <a:bodyPr>
            <a:noAutofit/>
          </a:bodyPr>
          <a:lstStyle/>
          <a:p>
            <a:pPr marL="0" indent="0">
              <a:buNone/>
            </a:pPr>
            <a:r>
              <a:rPr lang="en-US" sz="2000" dirty="0"/>
              <a:t>Women in Yemen did not have the Hebrew education to understand the </a:t>
            </a:r>
            <a:r>
              <a:rPr lang="en-US" sz="2000" dirty="0" err="1"/>
              <a:t>haggadah</a:t>
            </a:r>
            <a:r>
              <a:rPr lang="en-US" sz="2000" dirty="0"/>
              <a:t>, so they recited a summary in Judeo-Arabic:</a:t>
            </a:r>
          </a:p>
          <a:p>
            <a:pPr marL="0" indent="0">
              <a:buNone/>
            </a:pPr>
            <a:r>
              <a:rPr lang="en-US" sz="2000" dirty="0"/>
              <a:t>What makes this night different from all nights? Our elders and forefathers left Egypt, the house of slavery. What did they do there? They mixed the straw with bricks and the bricks with straw. For whom? For Pharaoh, the absolute evil man, whose head is like a monster, whose mouth is like a furnace. And God brought upon the Egyptians: blood, frogs, locusts, lice, beasts, cattle disease, boils, hail, darkness, and the slaying of the firstborn. Even a wrinkled old woman, who had an idol made of dough – the dog came in and ate it, and she cried that night. And there was a great outcry in Egypt to fulfill the verse that says, “There was no house without someone dead.” And God saved them with a mighty hand and outstretched arm and great judgments, signs, and wonders, through our leader, Moses, may he rest in peace. And that is the answer.</a:t>
            </a:r>
          </a:p>
        </p:txBody>
      </p:sp>
    </p:spTree>
    <p:extLst>
      <p:ext uri="{BB962C8B-B14F-4D97-AF65-F5344CB8AC3E}">
        <p14:creationId xmlns:p14="http://schemas.microsoft.com/office/powerpoint/2010/main" val="2597299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058400" cy="1371600"/>
          </a:xfrm>
        </p:spPr>
        <p:txBody>
          <a:bodyPr/>
          <a:lstStyle/>
          <a:p>
            <a:r>
              <a:rPr lang="en-US" dirty="0" err="1"/>
              <a:t>Magid</a:t>
            </a:r>
            <a:r>
              <a:rPr lang="en-US" dirty="0"/>
              <a:t> - </a:t>
            </a:r>
            <a:r>
              <a:rPr lang="he-IL" dirty="0"/>
              <a:t>מגיד</a:t>
            </a:r>
            <a:r>
              <a:rPr lang="en-US" dirty="0"/>
              <a:t> – Moroccan Jews</a:t>
            </a:r>
          </a:p>
        </p:txBody>
      </p:sp>
      <p:pic>
        <p:nvPicPr>
          <p:cNvPr id="6" name="Online Media 5" title="&quot;Bibhilu Iatsanu Mimitsraim&quot; - Pessach Manaus - 2ￂﾪ noite Hebraica">
            <a:hlinkClick r:id="" action="ppaction://media"/>
            <a:extLst>
              <a:ext uri="{FF2B5EF4-FFF2-40B4-BE49-F238E27FC236}">
                <a16:creationId xmlns:a16="http://schemas.microsoft.com/office/drawing/2014/main" id="{ABAEF369-83BC-48E3-B114-FE4B7E8E37FF}"/>
              </a:ext>
            </a:extLst>
          </p:cNvPr>
          <p:cNvPicPr>
            <a:picLocks noRot="1" noChangeAspect="1"/>
          </p:cNvPicPr>
          <p:nvPr>
            <a:videoFile r:link="rId1"/>
          </p:nvPr>
        </p:nvPicPr>
        <p:blipFill>
          <a:blip r:embed="rId3"/>
          <a:stretch>
            <a:fillRect/>
          </a:stretch>
        </p:blipFill>
        <p:spPr>
          <a:xfrm>
            <a:off x="2332074" y="1512481"/>
            <a:ext cx="7343553" cy="4130748"/>
          </a:xfrm>
          <a:prstGeom prst="rect">
            <a:avLst/>
          </a:prstGeom>
        </p:spPr>
      </p:pic>
      <p:sp>
        <p:nvSpPr>
          <p:cNvPr id="9" name="TextBox 8">
            <a:extLst>
              <a:ext uri="{FF2B5EF4-FFF2-40B4-BE49-F238E27FC236}">
                <a16:creationId xmlns:a16="http://schemas.microsoft.com/office/drawing/2014/main" id="{928F89BC-C74E-4BBE-B98E-FA4D37127BA8}"/>
              </a:ext>
            </a:extLst>
          </p:cNvPr>
          <p:cNvSpPr txBox="1"/>
          <p:nvPr/>
        </p:nvSpPr>
        <p:spPr>
          <a:xfrm>
            <a:off x="1961707" y="5775182"/>
            <a:ext cx="8268586" cy="646331"/>
          </a:xfrm>
          <a:prstGeom prst="rect">
            <a:avLst/>
          </a:prstGeom>
          <a:noFill/>
        </p:spPr>
        <p:txBody>
          <a:bodyPr wrap="square" rtlCol="0">
            <a:spAutoFit/>
          </a:bodyPr>
          <a:lstStyle/>
          <a:p>
            <a:r>
              <a:rPr lang="en-US" dirty="0"/>
              <a:t>Jews in Brazil doing the Moroccan tradition of reciting the "</a:t>
            </a:r>
            <a:r>
              <a:rPr lang="en-US" dirty="0" err="1"/>
              <a:t>Bibhilu</a:t>
            </a:r>
            <a:r>
              <a:rPr lang="en-US" dirty="0"/>
              <a:t>" piyyut while waving the </a:t>
            </a:r>
            <a:r>
              <a:rPr lang="en-US" dirty="0" err="1"/>
              <a:t>seder</a:t>
            </a:r>
            <a:r>
              <a:rPr lang="en-US" dirty="0"/>
              <a:t> plate over guests’ heads before Ha </a:t>
            </a:r>
            <a:r>
              <a:rPr lang="en-US" dirty="0" err="1"/>
              <a:t>Lahma</a:t>
            </a:r>
            <a:r>
              <a:rPr lang="en-US" dirty="0"/>
              <a:t>.</a:t>
            </a:r>
          </a:p>
        </p:txBody>
      </p:sp>
    </p:spTree>
    <p:extLst>
      <p:ext uri="{BB962C8B-B14F-4D97-AF65-F5344CB8AC3E}">
        <p14:creationId xmlns:p14="http://schemas.microsoft.com/office/powerpoint/2010/main" val="260047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058400" cy="1371600"/>
          </a:xfrm>
        </p:spPr>
        <p:txBody>
          <a:bodyPr/>
          <a:lstStyle/>
          <a:p>
            <a:r>
              <a:rPr lang="en-US" dirty="0"/>
              <a:t>Ha </a:t>
            </a:r>
            <a:r>
              <a:rPr lang="en-US" dirty="0" err="1"/>
              <a:t>Lachma</a:t>
            </a:r>
            <a:r>
              <a:rPr lang="en-US" dirty="0"/>
              <a:t> Anya - </a:t>
            </a:r>
            <a:r>
              <a:rPr lang="he-IL" dirty="0"/>
              <a:t>הָא לַחְמָא עַנְיָא</a:t>
            </a:r>
            <a:endParaRPr lang="en-US" dirty="0"/>
          </a:p>
        </p:txBody>
      </p:sp>
      <p:sp>
        <p:nvSpPr>
          <p:cNvPr id="7" name="Content Placeholder 2">
            <a:extLst>
              <a:ext uri="{FF2B5EF4-FFF2-40B4-BE49-F238E27FC236}">
                <a16:creationId xmlns:a16="http://schemas.microsoft.com/office/drawing/2014/main" id="{8DB666A3-4019-45C7-8AD8-C87CF2E4816D}"/>
              </a:ext>
            </a:extLst>
          </p:cNvPr>
          <p:cNvSpPr>
            <a:spLocks noGrp="1"/>
          </p:cNvSpPr>
          <p:nvPr>
            <p:ph idx="1"/>
          </p:nvPr>
        </p:nvSpPr>
        <p:spPr>
          <a:xfrm>
            <a:off x="351278" y="1371601"/>
            <a:ext cx="6272806" cy="5220585"/>
          </a:xfrm>
        </p:spPr>
        <p:txBody>
          <a:bodyPr>
            <a:noAutofit/>
          </a:bodyPr>
          <a:lstStyle/>
          <a:p>
            <a:pPr marL="0" indent="0">
              <a:buNone/>
            </a:pPr>
            <a:r>
              <a:rPr lang="en-US" sz="2000" i="1" dirty="0"/>
              <a:t>Uncover the matzahs, raise them, and recite:</a:t>
            </a:r>
          </a:p>
          <a:p>
            <a:pPr marL="0" indent="0">
              <a:buNone/>
            </a:pPr>
            <a:r>
              <a:rPr lang="en-US" sz="2000" i="1" dirty="0"/>
              <a:t>Ha </a:t>
            </a:r>
            <a:r>
              <a:rPr lang="en-US" sz="2000" i="1" dirty="0" err="1"/>
              <a:t>lachma</a:t>
            </a:r>
            <a:r>
              <a:rPr lang="en-US" sz="2000" i="1" dirty="0"/>
              <a:t>, ha </a:t>
            </a:r>
            <a:r>
              <a:rPr lang="en-US" sz="2000" i="1" dirty="0" err="1"/>
              <a:t>lachma</a:t>
            </a:r>
            <a:r>
              <a:rPr lang="en-US" sz="2000" i="1" dirty="0"/>
              <a:t> </a:t>
            </a:r>
            <a:r>
              <a:rPr lang="en-US" sz="2000" i="1" dirty="0" err="1"/>
              <a:t>anya</a:t>
            </a:r>
            <a:r>
              <a:rPr lang="en-US" sz="2000" i="1" dirty="0"/>
              <a:t> di </a:t>
            </a:r>
            <a:r>
              <a:rPr lang="en-US" sz="2000" i="1" dirty="0" err="1"/>
              <a:t>achalu</a:t>
            </a:r>
            <a:r>
              <a:rPr lang="en-US" sz="2000" i="1" dirty="0"/>
              <a:t>, </a:t>
            </a:r>
            <a:r>
              <a:rPr lang="en-US" sz="2000" i="1" dirty="0" err="1"/>
              <a:t>achalu</a:t>
            </a:r>
            <a:r>
              <a:rPr lang="en-US" sz="2000" i="1" dirty="0"/>
              <a:t> </a:t>
            </a:r>
            <a:r>
              <a:rPr lang="en-US" sz="2000" i="1" dirty="0" err="1"/>
              <a:t>avhatana</a:t>
            </a:r>
            <a:r>
              <a:rPr lang="en-US" sz="2000" i="1" dirty="0"/>
              <a:t> </a:t>
            </a:r>
            <a:r>
              <a:rPr lang="en-US" sz="2000" i="1" dirty="0" err="1"/>
              <a:t>b'ar'a</a:t>
            </a:r>
            <a:r>
              <a:rPr lang="en-US" sz="2000" i="1" dirty="0"/>
              <a:t> </a:t>
            </a:r>
            <a:r>
              <a:rPr lang="en-US" sz="2000" i="1" dirty="0" err="1"/>
              <a:t>b'ar'a</a:t>
            </a:r>
            <a:r>
              <a:rPr lang="en-US" sz="2000" i="1" dirty="0"/>
              <a:t> </a:t>
            </a:r>
            <a:r>
              <a:rPr lang="en-US" sz="2000" i="1" dirty="0" err="1"/>
              <a:t>d'mitzrayim</a:t>
            </a:r>
            <a:r>
              <a:rPr lang="en-US" sz="2000" i="1" dirty="0"/>
              <a:t>, </a:t>
            </a:r>
            <a:r>
              <a:rPr lang="en-US" sz="2000" i="1" dirty="0" err="1"/>
              <a:t>b'ar'a</a:t>
            </a:r>
            <a:r>
              <a:rPr lang="en-US" sz="2000" i="1" dirty="0"/>
              <a:t> </a:t>
            </a:r>
            <a:r>
              <a:rPr lang="en-US" sz="2000" i="1" dirty="0" err="1"/>
              <a:t>b'ar'a</a:t>
            </a:r>
            <a:r>
              <a:rPr lang="en-US" sz="2000" i="1" dirty="0"/>
              <a:t> </a:t>
            </a:r>
            <a:r>
              <a:rPr lang="en-US" sz="2000" i="1" dirty="0" err="1"/>
              <a:t>d'mitzrayim</a:t>
            </a:r>
            <a:r>
              <a:rPr lang="en-US" sz="2000" i="1" dirty="0"/>
              <a:t>. </a:t>
            </a:r>
            <a:r>
              <a:rPr lang="en-US" sz="2000" i="1" dirty="0" err="1"/>
              <a:t>Kol</a:t>
            </a:r>
            <a:r>
              <a:rPr lang="en-US" sz="2000" i="1" dirty="0"/>
              <a:t> </a:t>
            </a:r>
            <a:r>
              <a:rPr lang="en-US" sz="2000" i="1" dirty="0" err="1"/>
              <a:t>dichfin</a:t>
            </a:r>
            <a:r>
              <a:rPr lang="en-US" sz="2000" i="1" dirty="0"/>
              <a:t> </a:t>
            </a:r>
            <a:r>
              <a:rPr lang="en-US" sz="2000" i="1" dirty="0" err="1"/>
              <a:t>yetey</a:t>
            </a:r>
            <a:r>
              <a:rPr lang="en-US" sz="2000" i="1" dirty="0"/>
              <a:t> </a:t>
            </a:r>
            <a:r>
              <a:rPr lang="en-US" sz="2000" i="1" dirty="0" err="1"/>
              <a:t>v'yechol</a:t>
            </a:r>
            <a:r>
              <a:rPr lang="en-US" sz="2000" i="1" dirty="0"/>
              <a:t>, </a:t>
            </a:r>
            <a:r>
              <a:rPr lang="en-US" sz="2000" i="1" dirty="0" err="1"/>
              <a:t>kol</a:t>
            </a:r>
            <a:r>
              <a:rPr lang="en-US" sz="2000" i="1" dirty="0"/>
              <a:t> </a:t>
            </a:r>
            <a:r>
              <a:rPr lang="en-US" sz="2000" i="1" dirty="0" err="1"/>
              <a:t>ditzrich</a:t>
            </a:r>
            <a:r>
              <a:rPr lang="en-US" sz="2000" i="1" dirty="0"/>
              <a:t> </a:t>
            </a:r>
            <a:r>
              <a:rPr lang="en-US" sz="2000" i="1" dirty="0" err="1"/>
              <a:t>yetey</a:t>
            </a:r>
            <a:r>
              <a:rPr lang="en-US" sz="2000" i="1" dirty="0"/>
              <a:t> </a:t>
            </a:r>
            <a:r>
              <a:rPr lang="en-US" sz="2000" i="1" dirty="0" err="1"/>
              <a:t>v'yifsach</a:t>
            </a:r>
            <a:r>
              <a:rPr lang="en-US" sz="2000" i="1" dirty="0"/>
              <a:t>. </a:t>
            </a:r>
            <a:r>
              <a:rPr lang="en-US" sz="2000" i="1" dirty="0" err="1"/>
              <a:t>Hashata</a:t>
            </a:r>
            <a:r>
              <a:rPr lang="en-US" sz="2000" i="1" dirty="0"/>
              <a:t> </a:t>
            </a:r>
            <a:r>
              <a:rPr lang="en-US" sz="2000" i="1" dirty="0" err="1"/>
              <a:t>hacha</a:t>
            </a:r>
            <a:r>
              <a:rPr lang="en-US" sz="2000" i="1" dirty="0"/>
              <a:t>, </a:t>
            </a:r>
            <a:r>
              <a:rPr lang="en-US" sz="2000" i="1" dirty="0" err="1"/>
              <a:t>l'shana</a:t>
            </a:r>
            <a:r>
              <a:rPr lang="en-US" sz="2000" i="1" dirty="0"/>
              <a:t> </a:t>
            </a:r>
            <a:r>
              <a:rPr lang="en-US" sz="2000" i="1" dirty="0" err="1"/>
              <a:t>habaa</a:t>
            </a:r>
            <a:r>
              <a:rPr lang="en-US" sz="2000" i="1" dirty="0"/>
              <a:t> </a:t>
            </a:r>
            <a:r>
              <a:rPr lang="en-US" sz="2000" i="1" dirty="0" err="1"/>
              <a:t>b'ar'a</a:t>
            </a:r>
            <a:r>
              <a:rPr lang="en-US" sz="2000" i="1" dirty="0"/>
              <a:t> </a:t>
            </a:r>
            <a:r>
              <a:rPr lang="en-US" sz="2000" i="1" dirty="0" err="1"/>
              <a:t>d'yisrael</a:t>
            </a:r>
            <a:r>
              <a:rPr lang="en-US" sz="2000" i="1" dirty="0"/>
              <a:t>. </a:t>
            </a:r>
            <a:r>
              <a:rPr lang="en-US" sz="2000" i="1" dirty="0" err="1"/>
              <a:t>Hashata</a:t>
            </a:r>
            <a:r>
              <a:rPr lang="en-US" sz="2000" i="1" dirty="0"/>
              <a:t> </a:t>
            </a:r>
            <a:r>
              <a:rPr lang="en-US" sz="2000" i="1" dirty="0" err="1"/>
              <a:t>avdei</a:t>
            </a:r>
            <a:r>
              <a:rPr lang="en-US" sz="2000" i="1" dirty="0"/>
              <a:t>, </a:t>
            </a:r>
            <a:r>
              <a:rPr lang="en-US" sz="2000" i="1" dirty="0" err="1"/>
              <a:t>l'shana</a:t>
            </a:r>
            <a:r>
              <a:rPr lang="en-US" sz="2000" i="1" dirty="0"/>
              <a:t> </a:t>
            </a:r>
            <a:r>
              <a:rPr lang="en-US" sz="2000" i="1" dirty="0" err="1"/>
              <a:t>habaa</a:t>
            </a:r>
            <a:r>
              <a:rPr lang="en-US" sz="2000" i="1" dirty="0"/>
              <a:t> </a:t>
            </a:r>
            <a:r>
              <a:rPr lang="en-US" sz="2000" i="1" dirty="0" err="1"/>
              <a:t>bnei</a:t>
            </a:r>
            <a:r>
              <a:rPr lang="en-US" sz="2000" i="1" dirty="0"/>
              <a:t> </a:t>
            </a:r>
            <a:r>
              <a:rPr lang="en-US" sz="2000" i="1" dirty="0" err="1"/>
              <a:t>chorin</a:t>
            </a:r>
            <a:r>
              <a:rPr lang="en-US" sz="2000" i="1" dirty="0"/>
              <a:t>. </a:t>
            </a:r>
          </a:p>
          <a:p>
            <a:pPr marL="0" indent="0">
              <a:buNone/>
            </a:pPr>
            <a:r>
              <a:rPr lang="en-US" sz="2000" dirty="0"/>
              <a:t>This is the bread of destitution that our ancestors ate in the land of Egypt. Anyone who is famished should come and eat, anyone who is in need should come and partake of the Pesach sacrifice. Now we are here, next year we will be in the land of Israel; this year we are slaves, next year we will be free people.</a:t>
            </a:r>
          </a:p>
        </p:txBody>
      </p:sp>
      <p:sp>
        <p:nvSpPr>
          <p:cNvPr id="5" name="TextBox 4">
            <a:extLst>
              <a:ext uri="{FF2B5EF4-FFF2-40B4-BE49-F238E27FC236}">
                <a16:creationId xmlns:a16="http://schemas.microsoft.com/office/drawing/2014/main" id="{2796E048-D2ED-49BE-93A3-EA14F6C82C39}"/>
              </a:ext>
            </a:extLst>
          </p:cNvPr>
          <p:cNvSpPr txBox="1"/>
          <p:nvPr/>
        </p:nvSpPr>
        <p:spPr>
          <a:xfrm>
            <a:off x="6896986" y="1382234"/>
            <a:ext cx="4628707" cy="1785104"/>
          </a:xfrm>
          <a:prstGeom prst="rect">
            <a:avLst/>
          </a:prstGeom>
          <a:noFill/>
        </p:spPr>
        <p:txBody>
          <a:bodyPr wrap="square" rtlCol="0">
            <a:spAutoFit/>
          </a:bodyPr>
          <a:lstStyle/>
          <a:p>
            <a:pPr algn="r"/>
            <a:r>
              <a:rPr lang="he-IL" sz="2200" dirty="0"/>
              <a:t>הָא לַחְמָא עַנְיָא דִּי אֲכָלוּ אַבְהָתָנָא בְאַרְעָא דְמִצְרָיִם. כָּל דִכְפִין יֵיתֵי וְיֵיכֹל, כָּל דִצְרִיךְ יֵיתֵי וְיִפְסַח. הָשַּׁתָּא הָכָא, לְשָׁנָה הַבָּאָה בְּאַרְעָא דְיִשְׂרָאֵל. הָשַּׁתָּא עַבְדֵי, לְשָׁנָה הַבָּאָה בְּנֵי חוֹרִין.</a:t>
            </a:r>
            <a:endParaRPr lang="en-US" sz="2200" dirty="0"/>
          </a:p>
        </p:txBody>
      </p:sp>
      <p:pic>
        <p:nvPicPr>
          <p:cNvPr id="8" name="Picture 7" descr="A vintage photo of a group of people posing for the camera&#10;&#10;Description automatically generated">
            <a:extLst>
              <a:ext uri="{FF2B5EF4-FFF2-40B4-BE49-F238E27FC236}">
                <a16:creationId xmlns:a16="http://schemas.microsoft.com/office/drawing/2014/main" id="{88E3F7A6-3405-4655-9862-35C1DE7FAD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56282" y="3231132"/>
            <a:ext cx="5303534" cy="3361054"/>
          </a:xfrm>
          <a:prstGeom prst="rect">
            <a:avLst/>
          </a:prstGeom>
        </p:spPr>
      </p:pic>
    </p:spTree>
    <p:extLst>
      <p:ext uri="{BB962C8B-B14F-4D97-AF65-F5344CB8AC3E}">
        <p14:creationId xmlns:p14="http://schemas.microsoft.com/office/powerpoint/2010/main" val="611332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058400" cy="1371600"/>
          </a:xfrm>
        </p:spPr>
        <p:txBody>
          <a:bodyPr/>
          <a:lstStyle/>
          <a:p>
            <a:r>
              <a:rPr lang="en-US" dirty="0"/>
              <a:t>Four Questions</a:t>
            </a:r>
          </a:p>
        </p:txBody>
      </p:sp>
      <p:sp>
        <p:nvSpPr>
          <p:cNvPr id="7" name="Content Placeholder 2">
            <a:extLst>
              <a:ext uri="{FF2B5EF4-FFF2-40B4-BE49-F238E27FC236}">
                <a16:creationId xmlns:a16="http://schemas.microsoft.com/office/drawing/2014/main" id="{8DB666A3-4019-45C7-8AD8-C87CF2E4816D}"/>
              </a:ext>
            </a:extLst>
          </p:cNvPr>
          <p:cNvSpPr>
            <a:spLocks noGrp="1"/>
          </p:cNvSpPr>
          <p:nvPr>
            <p:ph idx="1"/>
          </p:nvPr>
        </p:nvSpPr>
        <p:spPr>
          <a:xfrm>
            <a:off x="666306" y="1371601"/>
            <a:ext cx="5957777" cy="5220585"/>
          </a:xfrm>
        </p:spPr>
        <p:txBody>
          <a:bodyPr>
            <a:noAutofit/>
          </a:bodyPr>
          <a:lstStyle/>
          <a:p>
            <a:pPr marL="0" indent="0">
              <a:buNone/>
            </a:pPr>
            <a:r>
              <a:rPr lang="en-US" sz="2000" i="1" dirty="0"/>
              <a:t>Ma </a:t>
            </a:r>
            <a:r>
              <a:rPr lang="en-US" sz="2000" i="1" dirty="0" err="1"/>
              <a:t>nishtana</a:t>
            </a:r>
            <a:r>
              <a:rPr lang="en-US" sz="2000" i="1" dirty="0"/>
              <a:t> </a:t>
            </a:r>
            <a:r>
              <a:rPr lang="en-US" sz="2000" i="1" dirty="0" err="1"/>
              <a:t>halayla</a:t>
            </a:r>
            <a:r>
              <a:rPr lang="en-US" sz="2000" i="1" dirty="0"/>
              <a:t> </a:t>
            </a:r>
            <a:r>
              <a:rPr lang="en-US" sz="2000" i="1" dirty="0" err="1"/>
              <a:t>hazeh</a:t>
            </a:r>
            <a:r>
              <a:rPr lang="en-US" sz="2000" i="1" dirty="0"/>
              <a:t> </a:t>
            </a:r>
            <a:r>
              <a:rPr lang="en-US" sz="2000" i="1" dirty="0" err="1"/>
              <a:t>mikol</a:t>
            </a:r>
            <a:r>
              <a:rPr lang="en-US" sz="2000" i="1" dirty="0"/>
              <a:t> </a:t>
            </a:r>
            <a:r>
              <a:rPr lang="en-US" sz="2000" i="1" dirty="0" err="1"/>
              <a:t>halelot</a:t>
            </a:r>
            <a:r>
              <a:rPr lang="en-US" sz="2000" i="1" dirty="0"/>
              <a:t>?</a:t>
            </a:r>
          </a:p>
          <a:p>
            <a:pPr marL="0" indent="0">
              <a:buNone/>
            </a:pPr>
            <a:r>
              <a:rPr lang="en-US" sz="2000" dirty="0"/>
              <a:t>How different this night is from all [other] nights! On all [other] nights we eat leavened products and matzah; this night, only matzah. On all [other] nights we eat other vegetables; tonight bitter herbs. On all [other] nights, we don't dip [our food] even one time; tonight [we dip it] twice. On [all] other nights, we eat either sitting or reclining; tonight we all recline.</a:t>
            </a:r>
          </a:p>
        </p:txBody>
      </p:sp>
      <p:sp>
        <p:nvSpPr>
          <p:cNvPr id="5" name="TextBox 4">
            <a:extLst>
              <a:ext uri="{FF2B5EF4-FFF2-40B4-BE49-F238E27FC236}">
                <a16:creationId xmlns:a16="http://schemas.microsoft.com/office/drawing/2014/main" id="{2796E048-D2ED-49BE-93A3-EA14F6C82C39}"/>
              </a:ext>
            </a:extLst>
          </p:cNvPr>
          <p:cNvSpPr txBox="1"/>
          <p:nvPr/>
        </p:nvSpPr>
        <p:spPr>
          <a:xfrm>
            <a:off x="6896986" y="1382234"/>
            <a:ext cx="4628707" cy="3139321"/>
          </a:xfrm>
          <a:prstGeom prst="rect">
            <a:avLst/>
          </a:prstGeom>
          <a:noFill/>
        </p:spPr>
        <p:txBody>
          <a:bodyPr wrap="square" rtlCol="0">
            <a:spAutoFit/>
          </a:bodyPr>
          <a:lstStyle/>
          <a:p>
            <a:pPr algn="r"/>
            <a:r>
              <a:rPr lang="he-IL" sz="2200" dirty="0"/>
              <a:t>מַה נִּשְׁתַּנָּה הַלַּיְלָה הַזֶּה מִכָּל הַלֵּילוֹת? שֶׁבְּכָל הַלֵּילוֹת אָנוּ אוֹכְלִין חָמֵץ וּמַצָּה, הַלַּיְלָה הַזֶּה - כֻּלּוֹ מַצָּה.שֶׁבְּכָל הַלֵּילוֹת אָנוּ אוֹכְלִין שְׁאָר יְרָקוֹת - הַלַּיְלָה הַזֶּה (כֻּלּוֹ) מָרוֹר. שֶׁבְּכָל הַלֵּילוֹת אֵין אָנוּ מַטְבִּילִין אֲפִילוּ פַּעַם אֶחָת - הַלַּיְלָה הַזֶּה שְׁתֵּי פְעָמִים. שֶׁבְּכָל הַלֵּילוֹת אָנוּ אוֹכְלִין בֵּין יוֹשְׁבִין וּבֵין מְסֻבִּין - הַלַּיְלָה הַזֶּה כֻּלָּנוּ מְסֻבִּין.</a:t>
            </a:r>
            <a:endParaRPr lang="en-US" sz="2200" dirty="0"/>
          </a:p>
        </p:txBody>
      </p:sp>
      <p:pic>
        <p:nvPicPr>
          <p:cNvPr id="12290" name="Picture 2" descr="Four Questions Finger Puppets">
            <a:extLst>
              <a:ext uri="{FF2B5EF4-FFF2-40B4-BE49-F238E27FC236}">
                <a16:creationId xmlns:a16="http://schemas.microsoft.com/office/drawing/2014/main" id="{F8F551D6-A5CF-445F-B7D6-18F185EB9F36}"/>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149601" y="4391247"/>
            <a:ext cx="5892798" cy="2466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442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p:txBody>
          <a:bodyPr>
            <a:normAutofit/>
          </a:bodyPr>
          <a:lstStyle/>
          <a:p>
            <a:r>
              <a:rPr lang="en-US" dirty="0"/>
              <a:t>Zoom tips</a:t>
            </a:r>
            <a:r>
              <a:rPr lang="en-US" sz="3100" dirty="0"/>
              <a:t> (to send out in advance with the Zoom link and password)</a:t>
            </a:r>
          </a:p>
        </p:txBody>
      </p:sp>
      <p:sp>
        <p:nvSpPr>
          <p:cNvPr id="3" name="Content Placeholder 2">
            <a:extLst>
              <a:ext uri="{FF2B5EF4-FFF2-40B4-BE49-F238E27FC236}">
                <a16:creationId xmlns:a16="http://schemas.microsoft.com/office/drawing/2014/main" id="{2A53E01A-CD2C-45F4-8CCD-4770351DC3B8}"/>
              </a:ext>
            </a:extLst>
          </p:cNvPr>
          <p:cNvSpPr>
            <a:spLocks noGrp="1"/>
          </p:cNvSpPr>
          <p:nvPr>
            <p:ph idx="1"/>
          </p:nvPr>
        </p:nvSpPr>
        <p:spPr/>
        <p:txBody>
          <a:bodyPr>
            <a:normAutofit/>
          </a:bodyPr>
          <a:lstStyle/>
          <a:p>
            <a:r>
              <a:rPr lang="en-US" sz="2400" dirty="0"/>
              <a:t>Best to use a laptop or tablet if possible, but phones work too</a:t>
            </a:r>
          </a:p>
          <a:p>
            <a:r>
              <a:rPr lang="en-US" sz="2400" dirty="0"/>
              <a:t>Download Zoom app or program in advance</a:t>
            </a:r>
          </a:p>
          <a:p>
            <a:r>
              <a:rPr lang="en-US" sz="2400" dirty="0"/>
              <a:t>Keep your screen horizontal</a:t>
            </a:r>
          </a:p>
          <a:p>
            <a:r>
              <a:rPr lang="en-US" sz="2400" dirty="0"/>
              <a:t>Keep yourself muted until you want to talk (especially during singing)</a:t>
            </a:r>
          </a:p>
          <a:p>
            <a:r>
              <a:rPr lang="en-US" sz="2400" dirty="0"/>
              <a:t>Keep it on Gallery view so you can see more people. If you’re on a phone, you can find that by swiping left.</a:t>
            </a:r>
          </a:p>
          <a:p>
            <a:r>
              <a:rPr lang="en-US" sz="2400" dirty="0"/>
              <a:t>I’ll be sharing images so you won’t need a </a:t>
            </a:r>
            <a:r>
              <a:rPr lang="en-US" sz="2400" dirty="0" err="1"/>
              <a:t>haggadah</a:t>
            </a:r>
            <a:endParaRPr lang="en-US" sz="2400" dirty="0"/>
          </a:p>
          <a:p>
            <a:endParaRPr lang="en-US" sz="2800" dirty="0"/>
          </a:p>
        </p:txBody>
      </p:sp>
    </p:spTree>
    <p:extLst>
      <p:ext uri="{BB962C8B-B14F-4D97-AF65-F5344CB8AC3E}">
        <p14:creationId xmlns:p14="http://schemas.microsoft.com/office/powerpoint/2010/main" val="1682266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058400" cy="1371600"/>
          </a:xfrm>
        </p:spPr>
        <p:txBody>
          <a:bodyPr/>
          <a:lstStyle/>
          <a:p>
            <a:r>
              <a:rPr lang="en-US" dirty="0"/>
              <a:t>Four Questions - Yiddish</a:t>
            </a:r>
          </a:p>
        </p:txBody>
      </p:sp>
      <p:pic>
        <p:nvPicPr>
          <p:cNvPr id="6" name="Online Media 5" title="Book of J - Jewlia Eisenberg and Jeremiah Lockwood - Di Fir Kashes - The Four Questions in Yiddish">
            <a:hlinkClick r:id="" action="ppaction://media"/>
            <a:extLst>
              <a:ext uri="{FF2B5EF4-FFF2-40B4-BE49-F238E27FC236}">
                <a16:creationId xmlns:a16="http://schemas.microsoft.com/office/drawing/2014/main" id="{2281081B-80A6-421A-8DD4-6EF0245B2F39}"/>
              </a:ext>
            </a:extLst>
          </p:cNvPr>
          <p:cNvPicPr>
            <a:picLocks noRot="1" noChangeAspect="1"/>
          </p:cNvPicPr>
          <p:nvPr>
            <a:videoFile r:link="rId1"/>
          </p:nvPr>
        </p:nvPicPr>
        <p:blipFill>
          <a:blip r:embed="rId3"/>
          <a:stretch>
            <a:fillRect/>
          </a:stretch>
        </p:blipFill>
        <p:spPr>
          <a:xfrm>
            <a:off x="2157227" y="1637414"/>
            <a:ext cx="7877545" cy="4431119"/>
          </a:xfrm>
          <a:prstGeom prst="rect">
            <a:avLst/>
          </a:prstGeom>
        </p:spPr>
      </p:pic>
      <p:sp>
        <p:nvSpPr>
          <p:cNvPr id="8" name="TextBox 7">
            <a:extLst>
              <a:ext uri="{FF2B5EF4-FFF2-40B4-BE49-F238E27FC236}">
                <a16:creationId xmlns:a16="http://schemas.microsoft.com/office/drawing/2014/main" id="{9FEFEC51-7DF0-4353-8EDD-120E896A1C49}"/>
              </a:ext>
            </a:extLst>
          </p:cNvPr>
          <p:cNvSpPr txBox="1"/>
          <p:nvPr/>
        </p:nvSpPr>
        <p:spPr>
          <a:xfrm>
            <a:off x="3039138" y="6169689"/>
            <a:ext cx="6113721" cy="369332"/>
          </a:xfrm>
          <a:prstGeom prst="rect">
            <a:avLst/>
          </a:prstGeom>
          <a:noFill/>
        </p:spPr>
        <p:txBody>
          <a:bodyPr wrap="square" rtlCol="0">
            <a:spAutoFit/>
          </a:bodyPr>
          <a:lstStyle/>
          <a:p>
            <a:r>
              <a:rPr lang="en-US" dirty="0"/>
              <a:t>Book of J: </a:t>
            </a:r>
            <a:r>
              <a:rPr lang="en-US" dirty="0" err="1"/>
              <a:t>Jewlia</a:t>
            </a:r>
            <a:r>
              <a:rPr lang="en-US" dirty="0"/>
              <a:t> Eisenberg and Jeremiah Lockwood</a:t>
            </a:r>
          </a:p>
        </p:txBody>
      </p:sp>
    </p:spTree>
    <p:extLst>
      <p:ext uri="{BB962C8B-B14F-4D97-AF65-F5344CB8AC3E}">
        <p14:creationId xmlns:p14="http://schemas.microsoft.com/office/powerpoint/2010/main" val="162520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Four Questions - Other Languages</a:t>
            </a:r>
          </a:p>
        </p:txBody>
      </p:sp>
      <p:pic>
        <p:nvPicPr>
          <p:cNvPr id="7" name="Picture 6" descr="A screenshot of text&#10;&#10;Description automatically generated">
            <a:extLst>
              <a:ext uri="{FF2B5EF4-FFF2-40B4-BE49-F238E27FC236}">
                <a16:creationId xmlns:a16="http://schemas.microsoft.com/office/drawing/2014/main" id="{3554F77A-8BE9-4CF3-ACEA-2CD32C893A9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9174" y="1637414"/>
            <a:ext cx="3779269" cy="3732028"/>
          </a:xfrm>
          <a:prstGeom prst="rect">
            <a:avLst/>
          </a:prstGeom>
        </p:spPr>
      </p:pic>
      <p:pic>
        <p:nvPicPr>
          <p:cNvPr id="4" name="Picture 3" descr="A screenshot of text&#10;&#10;Description automatically generated">
            <a:extLst>
              <a:ext uri="{FF2B5EF4-FFF2-40B4-BE49-F238E27FC236}">
                <a16:creationId xmlns:a16="http://schemas.microsoft.com/office/drawing/2014/main" id="{0E74598B-DE1C-4B86-85A5-10D757ACF3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48443" y="1637414"/>
            <a:ext cx="7769102" cy="3732028"/>
          </a:xfrm>
          <a:prstGeom prst="rect">
            <a:avLst/>
          </a:prstGeom>
        </p:spPr>
      </p:pic>
    </p:spTree>
    <p:extLst>
      <p:ext uri="{BB962C8B-B14F-4D97-AF65-F5344CB8AC3E}">
        <p14:creationId xmlns:p14="http://schemas.microsoft.com/office/powerpoint/2010/main" val="1654784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435935" y="265814"/>
            <a:ext cx="11196084" cy="1371600"/>
          </a:xfrm>
        </p:spPr>
        <p:txBody>
          <a:bodyPr>
            <a:normAutofit/>
          </a:bodyPr>
          <a:lstStyle/>
          <a:p>
            <a:r>
              <a:rPr lang="en-US" dirty="0"/>
              <a:t>We Were Slaves in Egypt - </a:t>
            </a:r>
            <a:r>
              <a:rPr lang="he-IL" dirty="0"/>
              <a:t>עֲבָדִים הָיִינו</a:t>
            </a:r>
            <a:endParaRPr lang="en-US" dirty="0"/>
          </a:p>
        </p:txBody>
      </p:sp>
      <p:sp>
        <p:nvSpPr>
          <p:cNvPr id="7" name="Content Placeholder 2">
            <a:extLst>
              <a:ext uri="{FF2B5EF4-FFF2-40B4-BE49-F238E27FC236}">
                <a16:creationId xmlns:a16="http://schemas.microsoft.com/office/drawing/2014/main" id="{8DB666A3-4019-45C7-8AD8-C87CF2E4816D}"/>
              </a:ext>
            </a:extLst>
          </p:cNvPr>
          <p:cNvSpPr>
            <a:spLocks noGrp="1"/>
          </p:cNvSpPr>
          <p:nvPr>
            <p:ph idx="1"/>
          </p:nvPr>
        </p:nvSpPr>
        <p:spPr>
          <a:xfrm>
            <a:off x="351279" y="1371601"/>
            <a:ext cx="5507262" cy="5220585"/>
          </a:xfrm>
        </p:spPr>
        <p:txBody>
          <a:bodyPr>
            <a:noAutofit/>
          </a:bodyPr>
          <a:lstStyle/>
          <a:p>
            <a:pPr marL="0" indent="0">
              <a:buNone/>
            </a:pPr>
            <a:r>
              <a:rPr lang="en-US" dirty="0"/>
              <a:t>We were slaves to Pharaoh in the land of Egypt. And the Lord, our God, took us out from there with a strong hand and an outstretched forearm. And if the Holy One, blessed be He, had not taken our ancestors from Egypt, behold we and our children and our children's children would [all] be enslaved to Pharaoh in Egypt. And even if we were all sages, all discerning, all elders, all knowledgeable about the Torah, it is a commandment upon us to tell the story of the exodus from Egypt. And anyone who adds [and spends extra time] in telling the story of the exodus from Egypt, behold he is praiseworthy.</a:t>
            </a:r>
          </a:p>
        </p:txBody>
      </p:sp>
      <p:sp>
        <p:nvSpPr>
          <p:cNvPr id="5" name="TextBox 4">
            <a:extLst>
              <a:ext uri="{FF2B5EF4-FFF2-40B4-BE49-F238E27FC236}">
                <a16:creationId xmlns:a16="http://schemas.microsoft.com/office/drawing/2014/main" id="{2796E048-D2ED-49BE-93A3-EA14F6C82C39}"/>
              </a:ext>
            </a:extLst>
          </p:cNvPr>
          <p:cNvSpPr txBox="1"/>
          <p:nvPr/>
        </p:nvSpPr>
        <p:spPr>
          <a:xfrm>
            <a:off x="6896986" y="1382234"/>
            <a:ext cx="4628707" cy="5139869"/>
          </a:xfrm>
          <a:prstGeom prst="rect">
            <a:avLst/>
          </a:prstGeom>
          <a:noFill/>
        </p:spPr>
        <p:txBody>
          <a:bodyPr wrap="square" rtlCol="0">
            <a:spAutoFit/>
          </a:bodyPr>
          <a:lstStyle/>
          <a:p>
            <a:pPr algn="r"/>
            <a:r>
              <a:rPr lang="he-IL" sz="2200" dirty="0"/>
              <a:t>עֲבָדִים הָיִינוּ לְפַרְעֹה בְּמִצְרָיִם, וַיּוֹצִיאֵנוּ ה' אֱלֹהֵינוּ מִשָּׁם בְּיָד חֲזָקָה וּבִזְרֹעַ נְטוּיָה. וְאִלּוּ לֹא הוֹצִיא הַקָּדוֹשׁ בָּרוּךְ הוּא אֶת אֲבוֹתֵינוּ מִמִּצְרָיִם, הֲרֵי אָנוּ וּבָנֵינוּ וּבְנֵי בָנֵינוּ מְשֻׁעְבָּדִים הָיִינוּ לְפַרְעֹה בְּמִצְרָיִם. וַאֲפִילוּ כֻּלָּנוּ חֲכָמִים כֻּלָּנוּ נְבוֹנִים כֻּלָּנוּ זְקֵנִים כֻּלָּנוּ יוֹדְעִים אֶת הַתּוֹרָה מִצְוָה עָלֵינוּ לְסַפֵּר בִּיצִיאַת מִצְרָיִם. וְכָל הַמַּרְבֶּה לְסַפֵּר בִּיצִיאַת מִצְרַיִם הֲרֵי זֶה מְשֻׁבָּח.</a:t>
            </a:r>
            <a:endParaRPr lang="en-US" sz="2200" dirty="0"/>
          </a:p>
          <a:p>
            <a:endParaRPr lang="en-US" dirty="0"/>
          </a:p>
          <a:p>
            <a:pPr lvl="2"/>
            <a:r>
              <a:rPr lang="en-US" i="1" dirty="0"/>
              <a:t>Avadim </a:t>
            </a:r>
            <a:r>
              <a:rPr lang="en-US" i="1" dirty="0" err="1"/>
              <a:t>hayinu</a:t>
            </a:r>
            <a:r>
              <a:rPr lang="en-US" i="1" dirty="0"/>
              <a:t>, </a:t>
            </a:r>
            <a:r>
              <a:rPr lang="en-US" i="1" dirty="0" err="1"/>
              <a:t>hayinu</a:t>
            </a:r>
            <a:r>
              <a:rPr lang="en-US" i="1" dirty="0"/>
              <a:t>, </a:t>
            </a:r>
            <a:r>
              <a:rPr lang="en-US" i="1" dirty="0" err="1"/>
              <a:t>l'faro</a:t>
            </a:r>
            <a:r>
              <a:rPr lang="en-US" i="1" dirty="0"/>
              <a:t> </a:t>
            </a:r>
            <a:r>
              <a:rPr lang="en-US" i="1" dirty="0" err="1"/>
              <a:t>b'mitzrayim</a:t>
            </a:r>
            <a:r>
              <a:rPr lang="en-US" i="1" dirty="0"/>
              <a:t>, </a:t>
            </a:r>
            <a:r>
              <a:rPr lang="en-US" i="1" dirty="0" err="1"/>
              <a:t>b’mitzrayim</a:t>
            </a:r>
            <a:r>
              <a:rPr lang="en-US" i="1" dirty="0"/>
              <a:t>. </a:t>
            </a:r>
          </a:p>
          <a:p>
            <a:pPr lvl="2"/>
            <a:r>
              <a:rPr lang="en-US" i="1" dirty="0"/>
              <a:t>Avadim </a:t>
            </a:r>
            <a:r>
              <a:rPr lang="en-US" i="1" dirty="0" err="1"/>
              <a:t>hayinu</a:t>
            </a:r>
            <a:r>
              <a:rPr lang="en-US" i="1" dirty="0"/>
              <a:t>. Ata, </a:t>
            </a:r>
            <a:r>
              <a:rPr lang="en-US" i="1" dirty="0" err="1"/>
              <a:t>ata</a:t>
            </a:r>
            <a:r>
              <a:rPr lang="en-US" i="1" dirty="0"/>
              <a:t>, </a:t>
            </a:r>
            <a:r>
              <a:rPr lang="en-US" i="1" dirty="0" err="1"/>
              <a:t>bnei</a:t>
            </a:r>
            <a:r>
              <a:rPr lang="en-US" i="1" dirty="0"/>
              <a:t> </a:t>
            </a:r>
            <a:r>
              <a:rPr lang="en-US" i="1" dirty="0" err="1"/>
              <a:t>chorin</a:t>
            </a:r>
            <a:r>
              <a:rPr lang="en-US" i="1" dirty="0"/>
              <a:t>. Avadim </a:t>
            </a:r>
            <a:r>
              <a:rPr lang="en-US" i="1" dirty="0" err="1"/>
              <a:t>hayinu</a:t>
            </a:r>
            <a:r>
              <a:rPr lang="en-US" i="1" dirty="0"/>
              <a:t>. Ata, </a:t>
            </a:r>
            <a:r>
              <a:rPr lang="en-US" i="1" dirty="0" err="1"/>
              <a:t>ata</a:t>
            </a:r>
            <a:r>
              <a:rPr lang="en-US" i="1" dirty="0"/>
              <a:t>, </a:t>
            </a:r>
            <a:r>
              <a:rPr lang="en-US" i="1" dirty="0" err="1"/>
              <a:t>bnei</a:t>
            </a:r>
            <a:r>
              <a:rPr lang="en-US" i="1" dirty="0"/>
              <a:t> </a:t>
            </a:r>
            <a:r>
              <a:rPr lang="en-US" i="1" dirty="0" err="1"/>
              <a:t>chorin</a:t>
            </a:r>
            <a:r>
              <a:rPr lang="en-US" i="1" dirty="0"/>
              <a:t>, </a:t>
            </a:r>
            <a:r>
              <a:rPr lang="en-US" i="1" dirty="0" err="1"/>
              <a:t>bnei</a:t>
            </a:r>
            <a:r>
              <a:rPr lang="en-US" i="1" dirty="0"/>
              <a:t> </a:t>
            </a:r>
            <a:r>
              <a:rPr lang="en-US" i="1" dirty="0" err="1"/>
              <a:t>chorin</a:t>
            </a:r>
            <a:r>
              <a:rPr lang="en-US" i="1" dirty="0"/>
              <a:t>.</a:t>
            </a:r>
          </a:p>
          <a:p>
            <a:pPr algn="r"/>
            <a:endParaRPr lang="en-US" sz="2200" dirty="0"/>
          </a:p>
        </p:txBody>
      </p:sp>
      <p:pic>
        <p:nvPicPr>
          <p:cNvPr id="15362" name="Picture 2" descr="The Great Pyramid in Egypt was once white, not golden yellow - Insider">
            <a:extLst>
              <a:ext uri="{FF2B5EF4-FFF2-40B4-BE49-F238E27FC236}">
                <a16:creationId xmlns:a16="http://schemas.microsoft.com/office/drawing/2014/main" id="{80BA6E09-BD0F-409D-ABF0-15B8C449C39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920867" y="5007935"/>
            <a:ext cx="3732803" cy="1850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4290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Four Sons</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51278" y="1371601"/>
            <a:ext cx="6028257" cy="5220585"/>
          </a:xfrm>
        </p:spPr>
        <p:txBody>
          <a:bodyPr>
            <a:noAutofit/>
          </a:bodyPr>
          <a:lstStyle/>
          <a:p>
            <a:pPr marL="0" indent="0">
              <a:buNone/>
            </a:pPr>
            <a:r>
              <a:rPr lang="en-US" sz="2000" dirty="0"/>
              <a:t>Blessed is the Place [of all], Blessed is He; Blessed is the One who gave the Torah to His people Israel, Blessed is He. Corresponding to four sons the Torah spoke; one [who is] wise, one [who is] evil, one who is innocent and one who doesn't know to ask.</a:t>
            </a:r>
          </a:p>
        </p:txBody>
      </p:sp>
      <p:sp>
        <p:nvSpPr>
          <p:cNvPr id="6" name="TextBox 5">
            <a:extLst>
              <a:ext uri="{FF2B5EF4-FFF2-40B4-BE49-F238E27FC236}">
                <a16:creationId xmlns:a16="http://schemas.microsoft.com/office/drawing/2014/main" id="{A41A89E9-762D-40F3-A861-4B710D3B31AE}"/>
              </a:ext>
            </a:extLst>
          </p:cNvPr>
          <p:cNvSpPr txBox="1"/>
          <p:nvPr/>
        </p:nvSpPr>
        <p:spPr>
          <a:xfrm>
            <a:off x="6896986" y="1382234"/>
            <a:ext cx="4628707" cy="2400657"/>
          </a:xfrm>
          <a:prstGeom prst="rect">
            <a:avLst/>
          </a:prstGeom>
          <a:noFill/>
        </p:spPr>
        <p:txBody>
          <a:bodyPr wrap="square" rtlCol="0">
            <a:spAutoFit/>
          </a:bodyPr>
          <a:lstStyle/>
          <a:p>
            <a:pPr algn="r"/>
            <a:r>
              <a:rPr lang="he-IL" sz="2200" dirty="0"/>
              <a:t>בָּרוּךְ הַמָּקוֹם, בָּרוּךְ הוּא, בָּרוּךְ שֶׁנָּתַן תּוֹרָה לְעַמּוֹ יִשְׂרָאֵל, בָּרוּךְ הוּא.</a:t>
            </a:r>
          </a:p>
          <a:p>
            <a:pPr algn="r"/>
            <a:r>
              <a:rPr lang="he-IL" sz="2200" dirty="0"/>
              <a:t>כְּנֶגֶד אַרְבָּעָה בָנִים דִּבְּרָה תוֹרָה: אֶחָד חָכָם, וְאֶחָד רָשָׁע, וְאֶחָד תָּם, וְאֶחָד שֶׁאֵינוֹ יוֹדֵעַ לִשְׁאוֹל.</a:t>
            </a:r>
          </a:p>
          <a:p>
            <a:endParaRPr lang="en-US" dirty="0"/>
          </a:p>
          <a:p>
            <a:pPr algn="r"/>
            <a:endParaRPr lang="en-US" sz="2200" dirty="0"/>
          </a:p>
        </p:txBody>
      </p:sp>
      <p:pic>
        <p:nvPicPr>
          <p:cNvPr id="13314" name="Picture 2" descr="Passover – Pesach – GalEinai – Revealing the Torah's Inner Dimension">
            <a:extLst>
              <a:ext uri="{FF2B5EF4-FFF2-40B4-BE49-F238E27FC236}">
                <a16:creationId xmlns:a16="http://schemas.microsoft.com/office/drawing/2014/main" id="{09D884C5-FC4B-47B7-B8EE-9A71EA43A15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43489" y="3371309"/>
            <a:ext cx="6505021" cy="3486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751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Four Sons</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51278" y="1371601"/>
            <a:ext cx="6860737" cy="5220585"/>
          </a:xfrm>
        </p:spPr>
        <p:txBody>
          <a:bodyPr>
            <a:noAutofit/>
          </a:bodyPr>
          <a:lstStyle/>
          <a:p>
            <a:pPr marL="0" indent="0">
              <a:buNone/>
            </a:pPr>
            <a:r>
              <a:rPr lang="en-US" sz="2000" dirty="0"/>
              <a:t>What does the </a:t>
            </a:r>
            <a:r>
              <a:rPr lang="en-US" sz="2000" b="1" dirty="0"/>
              <a:t>wise</a:t>
            </a:r>
            <a:r>
              <a:rPr lang="en-US" sz="2000" dirty="0"/>
              <a:t> [son] say? "What are these testimonies, statutes and judgments that the Lord our God commanded you?" And accordingly you will say to him, as per the laws of the Pesach sacrifice, "We may not eat an </a:t>
            </a:r>
            <a:r>
              <a:rPr lang="en-US" sz="2000" dirty="0" err="1"/>
              <a:t>afikoman</a:t>
            </a:r>
            <a:r>
              <a:rPr lang="en-US" sz="2000" dirty="0"/>
              <a:t> [a dessert or other foods eaten after the meal] after [we are finished eating] the Pesach sacrifice. (Mishnah </a:t>
            </a:r>
            <a:r>
              <a:rPr lang="en-US" sz="2000" dirty="0" err="1"/>
              <a:t>Pesachim</a:t>
            </a:r>
            <a:r>
              <a:rPr lang="en-US" sz="2000" dirty="0"/>
              <a:t> 10:8)" </a:t>
            </a:r>
          </a:p>
          <a:p>
            <a:pPr marL="0" indent="0">
              <a:buNone/>
            </a:pPr>
            <a:r>
              <a:rPr lang="en-US" sz="2000" dirty="0"/>
              <a:t>What does the </a:t>
            </a:r>
            <a:r>
              <a:rPr lang="en-US" sz="2000" b="1" dirty="0"/>
              <a:t>evil/wicked</a:t>
            </a:r>
            <a:r>
              <a:rPr lang="en-US" sz="2000" dirty="0"/>
              <a:t> [son] say? "What is this worship to you?" 'To you' and not 'to him.' And since he excluded himself from the collective, he denied a principle [of the Jewish faith]. And accordingly, you will blunt [the bite of his words] and say to him, "'For the sake of this, did the Lord do [this] for me in my going out of Egypt' (Exodus 13:8)." 'For me' and not 'for him.' If he had been there, he would not have been saved.</a:t>
            </a:r>
          </a:p>
        </p:txBody>
      </p:sp>
      <p:sp>
        <p:nvSpPr>
          <p:cNvPr id="6" name="TextBox 5">
            <a:extLst>
              <a:ext uri="{FF2B5EF4-FFF2-40B4-BE49-F238E27FC236}">
                <a16:creationId xmlns:a16="http://schemas.microsoft.com/office/drawing/2014/main" id="{A41A89E9-762D-40F3-A861-4B710D3B31AE}"/>
              </a:ext>
            </a:extLst>
          </p:cNvPr>
          <p:cNvSpPr txBox="1"/>
          <p:nvPr/>
        </p:nvSpPr>
        <p:spPr>
          <a:xfrm>
            <a:off x="7212015" y="1382286"/>
            <a:ext cx="4628707" cy="4431983"/>
          </a:xfrm>
          <a:prstGeom prst="rect">
            <a:avLst/>
          </a:prstGeom>
          <a:noFill/>
        </p:spPr>
        <p:txBody>
          <a:bodyPr wrap="square" rtlCol="0">
            <a:spAutoFit/>
          </a:bodyPr>
          <a:lstStyle/>
          <a:p>
            <a:pPr algn="r"/>
            <a:r>
              <a:rPr lang="he-IL" sz="2200" b="1" dirty="0"/>
              <a:t>חָכָם</a:t>
            </a:r>
            <a:r>
              <a:rPr lang="he-IL" sz="2200" dirty="0"/>
              <a:t> מָה הוּא אוֹמֵר? מָה הָעֵדוֹת וְהַחֻקִּים וְהַמִּשְׁפָּטִים אֲשֶׁר צִוָּה ה' אֱלֹהֵינוּ אֶתְכֶם. וְאַף אַתָּה אֱמוֹר לוֹ כְּהִלְכוֹת הַפֶּסַח: אֵין מַפְטִירִין אַחַר הַפֶּסַח אֲפִיקוֹמָן: </a:t>
            </a:r>
          </a:p>
          <a:p>
            <a:pPr algn="r"/>
            <a:endParaRPr lang="en-US" sz="2200" dirty="0"/>
          </a:p>
          <a:p>
            <a:pPr algn="r"/>
            <a:r>
              <a:rPr lang="he-IL" sz="2200" b="1" dirty="0"/>
              <a:t>רָשָׁע</a:t>
            </a:r>
            <a:r>
              <a:rPr lang="he-IL" sz="2200" dirty="0"/>
              <a:t> מָה הוּא אוֹמֵר? מָה הָעֲבוֹדָה הַזּאֹת לָכֶם. לָכֶם - וְלֹא לוֹ. וּלְפִי שֶׁהוֹצִיא אֶת עַצְמוֹ מִן הַכְּלָל כָּפַר בְּעִקָּר. וְאַף אַתָּה הַקְהֵה אֶת שִׁנָּיו וֶאֱמוֹר לוֹ: "בַּעֲבוּר זֶה עָשָׂה ה' לִי בְּצֵאתִי מִמִּצְרָיִם". לִי וְלֹא-לוֹ. אִלּוּ הָיָה שָׁם, לֹא הָיָה נִגְאָל: </a:t>
            </a:r>
          </a:p>
          <a:p>
            <a:endParaRPr lang="en-US" dirty="0"/>
          </a:p>
          <a:p>
            <a:pPr algn="r"/>
            <a:endParaRPr lang="en-US" sz="2200" dirty="0"/>
          </a:p>
        </p:txBody>
      </p:sp>
    </p:spTree>
    <p:extLst>
      <p:ext uri="{BB962C8B-B14F-4D97-AF65-F5344CB8AC3E}">
        <p14:creationId xmlns:p14="http://schemas.microsoft.com/office/powerpoint/2010/main" val="37224561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Four Sons</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51278" y="1371601"/>
            <a:ext cx="4589316" cy="5220585"/>
          </a:xfrm>
        </p:spPr>
        <p:txBody>
          <a:bodyPr>
            <a:noAutofit/>
          </a:bodyPr>
          <a:lstStyle/>
          <a:p>
            <a:pPr marL="0" indent="0">
              <a:buNone/>
            </a:pPr>
            <a:r>
              <a:rPr lang="en-US" sz="2000" dirty="0"/>
              <a:t>What does the </a:t>
            </a:r>
            <a:r>
              <a:rPr lang="en-US" sz="2000" b="1" dirty="0"/>
              <a:t>innocent</a:t>
            </a:r>
            <a:r>
              <a:rPr lang="en-US" sz="2000" dirty="0"/>
              <a:t> [son] say? "What is this?" And you will say to him, "'With the strength of [His] hand did the Lord take us out from Egypt, from the house of slaves (Exodus 13:14).'"</a:t>
            </a:r>
          </a:p>
          <a:p>
            <a:pPr marL="0" indent="0">
              <a:buNone/>
            </a:pPr>
            <a:r>
              <a:rPr lang="en-US" sz="2000" dirty="0"/>
              <a:t>And [regarding] </a:t>
            </a:r>
            <a:r>
              <a:rPr lang="en-US" sz="2000" b="1" dirty="0"/>
              <a:t>the one who doesn't know to ask</a:t>
            </a:r>
            <a:r>
              <a:rPr lang="en-US" sz="2000" dirty="0"/>
              <a:t>, you will open [the conversation] for him. As it is stated (Exodus 13:8), "And you will speak to your son on that day, saying, for the sake of this, did the Lord do [this] for me in my going out of Egypt."</a:t>
            </a:r>
          </a:p>
        </p:txBody>
      </p:sp>
      <p:sp>
        <p:nvSpPr>
          <p:cNvPr id="6" name="TextBox 5">
            <a:extLst>
              <a:ext uri="{FF2B5EF4-FFF2-40B4-BE49-F238E27FC236}">
                <a16:creationId xmlns:a16="http://schemas.microsoft.com/office/drawing/2014/main" id="{A41A89E9-762D-40F3-A861-4B710D3B31AE}"/>
              </a:ext>
            </a:extLst>
          </p:cNvPr>
          <p:cNvSpPr txBox="1"/>
          <p:nvPr/>
        </p:nvSpPr>
        <p:spPr>
          <a:xfrm>
            <a:off x="6305107" y="1382286"/>
            <a:ext cx="5535615" cy="2400657"/>
          </a:xfrm>
          <a:prstGeom prst="rect">
            <a:avLst/>
          </a:prstGeom>
          <a:noFill/>
        </p:spPr>
        <p:txBody>
          <a:bodyPr wrap="square" rtlCol="0">
            <a:spAutoFit/>
          </a:bodyPr>
          <a:lstStyle/>
          <a:p>
            <a:pPr algn="r"/>
            <a:r>
              <a:rPr lang="he-IL" sz="2200" b="1" dirty="0"/>
              <a:t>תָּם</a:t>
            </a:r>
            <a:r>
              <a:rPr lang="he-IL" sz="2200" dirty="0"/>
              <a:t> מָה הוּא אוֹמֵר? מַה זּאֹת? וְאָמַרְתָּ אֵלָיו "בְּחוֹזֶק יָד הוֹצִיאָנוּ ה' מִמִּצְרַיִם מִבֵּית עֲבָדִים". </a:t>
            </a:r>
          </a:p>
          <a:p>
            <a:pPr algn="r"/>
            <a:r>
              <a:rPr lang="he-IL" sz="2200" dirty="0"/>
              <a:t>וְ</a:t>
            </a:r>
            <a:r>
              <a:rPr lang="he-IL" sz="2200" b="1" dirty="0"/>
              <a:t>שֶׁאֵינוֹ יוֹדֵעַ לִשְׁאוֹל</a:t>
            </a:r>
            <a:r>
              <a:rPr lang="he-IL" sz="2200" dirty="0"/>
              <a:t> - אַתְּ פְּתַח לוֹ, שֶׁנֶּאֱמַר, וְהִגַּדְתָּ לְבִנְךָ בַּיּוֹם הַהוּא לֵאמֹר, </a:t>
            </a:r>
            <a:r>
              <a:rPr lang="en-US" sz="2200" dirty="0"/>
              <a:t>.</a:t>
            </a:r>
            <a:r>
              <a:rPr lang="he-IL" sz="2200" dirty="0"/>
              <a:t>בַּעֲבוּר זֶה עָשָׂה ה' לִי בְּצֵאתִי מִמִּצְרָיִם</a:t>
            </a:r>
          </a:p>
          <a:p>
            <a:endParaRPr lang="en-US" dirty="0"/>
          </a:p>
          <a:p>
            <a:pPr algn="r"/>
            <a:endParaRPr lang="en-US" sz="2200" dirty="0"/>
          </a:p>
        </p:txBody>
      </p:sp>
      <p:pic>
        <p:nvPicPr>
          <p:cNvPr id="17410" name="Picture 2" descr="Scientists May Have Found Proof of Red Sea Parting During Biblical ...">
            <a:extLst>
              <a:ext uri="{FF2B5EF4-FFF2-40B4-BE49-F238E27FC236}">
                <a16:creationId xmlns:a16="http://schemas.microsoft.com/office/drawing/2014/main" id="{C60DB777-C7E8-452E-8549-82D6F0D3437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87512" y="3138798"/>
            <a:ext cx="6970570" cy="3485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5041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err="1"/>
              <a:t>V’hi</a:t>
            </a:r>
            <a:r>
              <a:rPr lang="en-US" dirty="0"/>
              <a:t> </a:t>
            </a:r>
            <a:r>
              <a:rPr lang="en-US" dirty="0" err="1"/>
              <a:t>she’amda</a:t>
            </a:r>
            <a:r>
              <a:rPr lang="en-US" dirty="0"/>
              <a:t> - </a:t>
            </a:r>
            <a:r>
              <a:rPr lang="he-IL" dirty="0"/>
              <a:t>וְהִיא שֶׁעָמְדָה</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51278" y="1371601"/>
            <a:ext cx="6138126" cy="5220585"/>
          </a:xfrm>
        </p:spPr>
        <p:txBody>
          <a:bodyPr>
            <a:noAutofit/>
          </a:bodyPr>
          <a:lstStyle/>
          <a:p>
            <a:pPr marL="0" indent="0">
              <a:buNone/>
            </a:pPr>
            <a:r>
              <a:rPr lang="en-US" sz="2000" i="1" dirty="0"/>
              <a:t>Lift the cup and say:</a:t>
            </a:r>
          </a:p>
          <a:p>
            <a:pPr marL="0" indent="0">
              <a:buNone/>
            </a:pPr>
            <a:r>
              <a:rPr lang="en-US" sz="2000" dirty="0"/>
              <a:t>And it is this that has stood for our ancestors and for us, since it is not [only] one [person or nation] that has stood [against] us to destroy us, but rather in each generation, they stand [against] us to destroy us, but the Holy One, blessed be He, rescues us from their hand.</a:t>
            </a:r>
          </a:p>
          <a:p>
            <a:pPr marL="0" indent="0">
              <a:buNone/>
            </a:pPr>
            <a:endParaRPr lang="en-US" sz="2000" dirty="0"/>
          </a:p>
          <a:p>
            <a:pPr marL="0" indent="0">
              <a:buNone/>
            </a:pPr>
            <a:r>
              <a:rPr lang="en-US" sz="2000" i="1" dirty="0" err="1"/>
              <a:t>V'hi</a:t>
            </a:r>
            <a:r>
              <a:rPr lang="en-US" sz="2000" i="1" dirty="0"/>
              <a:t> </a:t>
            </a:r>
            <a:r>
              <a:rPr lang="en-US" sz="2000" i="1" dirty="0" err="1"/>
              <a:t>she'amda</a:t>
            </a:r>
            <a:r>
              <a:rPr lang="en-US" sz="2000" i="1" dirty="0"/>
              <a:t>, </a:t>
            </a:r>
            <a:r>
              <a:rPr lang="en-US" sz="2000" i="1" dirty="0" err="1"/>
              <a:t>v'hi</a:t>
            </a:r>
            <a:r>
              <a:rPr lang="en-US" sz="2000" i="1" dirty="0"/>
              <a:t> </a:t>
            </a:r>
            <a:r>
              <a:rPr lang="en-US" sz="2000" i="1" dirty="0" err="1"/>
              <a:t>sheamda</a:t>
            </a:r>
            <a:r>
              <a:rPr lang="en-US" sz="2000" i="1" dirty="0"/>
              <a:t>, </a:t>
            </a:r>
            <a:r>
              <a:rPr lang="en-US" sz="2000" i="1" dirty="0" err="1"/>
              <a:t>lavotenu</a:t>
            </a:r>
            <a:r>
              <a:rPr lang="en-US" sz="2000" i="1" dirty="0"/>
              <a:t> </a:t>
            </a:r>
            <a:r>
              <a:rPr lang="en-US" sz="2000" i="1" dirty="0" err="1"/>
              <a:t>v'lanu</a:t>
            </a:r>
            <a:r>
              <a:rPr lang="en-US" sz="2000" i="1" dirty="0"/>
              <a:t>. x2</a:t>
            </a:r>
          </a:p>
          <a:p>
            <a:pPr marL="0" indent="0">
              <a:buNone/>
            </a:pPr>
            <a:r>
              <a:rPr lang="en-US" sz="2000" i="1" dirty="0" err="1"/>
              <a:t>Shelo</a:t>
            </a:r>
            <a:r>
              <a:rPr lang="en-US" sz="2000" i="1" dirty="0"/>
              <a:t> </a:t>
            </a:r>
            <a:r>
              <a:rPr lang="en-US" sz="2000" i="1" dirty="0" err="1"/>
              <a:t>echad</a:t>
            </a:r>
            <a:r>
              <a:rPr lang="en-US" sz="2000" i="1" dirty="0"/>
              <a:t> </a:t>
            </a:r>
            <a:r>
              <a:rPr lang="en-US" sz="2000" i="1" dirty="0" err="1"/>
              <a:t>bilvad</a:t>
            </a:r>
            <a:r>
              <a:rPr lang="en-US" sz="2000" i="1" dirty="0"/>
              <a:t> </a:t>
            </a:r>
            <a:r>
              <a:rPr lang="en-US" sz="2000" i="1" dirty="0" err="1"/>
              <a:t>amad</a:t>
            </a:r>
            <a:r>
              <a:rPr lang="en-US" sz="2000" i="1" dirty="0"/>
              <a:t> </a:t>
            </a:r>
            <a:r>
              <a:rPr lang="en-US" sz="2000" i="1" dirty="0" err="1"/>
              <a:t>alenu</a:t>
            </a:r>
            <a:r>
              <a:rPr lang="en-US" sz="2000" i="1" dirty="0"/>
              <a:t> </a:t>
            </a:r>
            <a:r>
              <a:rPr lang="en-US" sz="2000" i="1" dirty="0" err="1"/>
              <a:t>l'chalotenu</a:t>
            </a:r>
            <a:r>
              <a:rPr lang="en-US" sz="2000" i="1" dirty="0"/>
              <a:t>,</a:t>
            </a:r>
          </a:p>
          <a:p>
            <a:pPr marL="0" indent="0">
              <a:buNone/>
            </a:pPr>
            <a:r>
              <a:rPr lang="en-US" sz="2000" i="1" dirty="0"/>
              <a:t>Ela </a:t>
            </a:r>
            <a:r>
              <a:rPr lang="en-US" sz="2000" i="1" dirty="0" err="1"/>
              <a:t>sheb'chol</a:t>
            </a:r>
            <a:r>
              <a:rPr lang="en-US" sz="2000" i="1" dirty="0"/>
              <a:t> </a:t>
            </a:r>
            <a:r>
              <a:rPr lang="en-US" sz="2000" i="1" dirty="0" err="1"/>
              <a:t>dor</a:t>
            </a:r>
            <a:r>
              <a:rPr lang="en-US" sz="2000" i="1" dirty="0"/>
              <a:t> </a:t>
            </a:r>
            <a:r>
              <a:rPr lang="en-US" sz="2000" i="1" dirty="0" err="1"/>
              <a:t>vador</a:t>
            </a:r>
            <a:r>
              <a:rPr lang="en-US" sz="2000" i="1" dirty="0"/>
              <a:t> </a:t>
            </a:r>
            <a:r>
              <a:rPr lang="en-US" sz="2000" i="1" dirty="0" err="1"/>
              <a:t>omdim</a:t>
            </a:r>
            <a:r>
              <a:rPr lang="en-US" sz="2000" i="1" dirty="0"/>
              <a:t> </a:t>
            </a:r>
            <a:r>
              <a:rPr lang="en-US" sz="2000" i="1" dirty="0" err="1"/>
              <a:t>alenu</a:t>
            </a:r>
            <a:r>
              <a:rPr lang="en-US" sz="2000" i="1" dirty="0"/>
              <a:t> </a:t>
            </a:r>
            <a:r>
              <a:rPr lang="en-US" sz="2000" i="1" dirty="0" err="1"/>
              <a:t>l'chalotenu</a:t>
            </a:r>
            <a:r>
              <a:rPr lang="en-US" sz="2000" i="1" dirty="0"/>
              <a:t> </a:t>
            </a:r>
            <a:r>
              <a:rPr lang="en-US" sz="2000" i="1" dirty="0" err="1"/>
              <a:t>v'hakadosh</a:t>
            </a:r>
            <a:r>
              <a:rPr lang="en-US" sz="2000" i="1" dirty="0"/>
              <a:t> </a:t>
            </a:r>
            <a:r>
              <a:rPr lang="en-US" sz="2000" i="1" dirty="0" err="1"/>
              <a:t>baruch</a:t>
            </a:r>
            <a:r>
              <a:rPr lang="en-US" sz="2000" i="1" dirty="0"/>
              <a:t> hu </a:t>
            </a:r>
            <a:r>
              <a:rPr lang="en-US" sz="2000" i="1" dirty="0" err="1"/>
              <a:t>matzilenu</a:t>
            </a:r>
            <a:r>
              <a:rPr lang="en-US" sz="2000" i="1" dirty="0"/>
              <a:t> </a:t>
            </a:r>
            <a:r>
              <a:rPr lang="en-US" sz="2000" i="1" dirty="0" err="1"/>
              <a:t>miyadam</a:t>
            </a:r>
            <a:r>
              <a:rPr lang="en-US" sz="2000" i="1" dirty="0"/>
              <a:t>.</a:t>
            </a:r>
          </a:p>
        </p:txBody>
      </p:sp>
      <p:sp>
        <p:nvSpPr>
          <p:cNvPr id="6" name="TextBox 5">
            <a:extLst>
              <a:ext uri="{FF2B5EF4-FFF2-40B4-BE49-F238E27FC236}">
                <a16:creationId xmlns:a16="http://schemas.microsoft.com/office/drawing/2014/main" id="{A41A89E9-762D-40F3-A861-4B710D3B31AE}"/>
              </a:ext>
            </a:extLst>
          </p:cNvPr>
          <p:cNvSpPr txBox="1"/>
          <p:nvPr/>
        </p:nvSpPr>
        <p:spPr>
          <a:xfrm>
            <a:off x="7495953" y="1382286"/>
            <a:ext cx="4344770" cy="1785104"/>
          </a:xfrm>
          <a:prstGeom prst="rect">
            <a:avLst/>
          </a:prstGeom>
          <a:noFill/>
        </p:spPr>
        <p:txBody>
          <a:bodyPr wrap="square" rtlCol="0">
            <a:spAutoFit/>
          </a:bodyPr>
          <a:lstStyle/>
          <a:p>
            <a:pPr algn="r"/>
            <a:r>
              <a:rPr lang="he-IL" sz="2200" dirty="0"/>
              <a:t>וְהִיא שֶׁעָמְדָה לַאֲבוֹתֵינוּ וְלָנוּ. שֶׁלֹּא אֶחָד בִּלְבָד עָמַד עָלֵינוּ לְכַלּוֹתֵנוּ, אֶלָּא שֶׁבְּכָל דּוֹר וָדוֹר עוֹמְדִים עָלֵינוּ לְכַלוֹתֵנוּ, וְהַקָּדוֹשׁ בָּרוּךְ הוּא מַצִּילֵנוּ מִיָּדָם.</a:t>
            </a:r>
            <a:endParaRPr lang="en-US" dirty="0"/>
          </a:p>
          <a:p>
            <a:pPr algn="r"/>
            <a:endParaRPr lang="en-US" sz="2200" dirty="0"/>
          </a:p>
        </p:txBody>
      </p:sp>
      <p:pic>
        <p:nvPicPr>
          <p:cNvPr id="19458" name="Picture 2" descr="Exodus">
            <a:extLst>
              <a:ext uri="{FF2B5EF4-FFF2-40B4-BE49-F238E27FC236}">
                <a16:creationId xmlns:a16="http://schemas.microsoft.com/office/drawing/2014/main" id="{65ED0E2B-BC68-4739-B2FB-DD68A21A90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89404" y="3493542"/>
            <a:ext cx="5482856" cy="3098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1836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The Ten Plagues</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51278" y="1371601"/>
            <a:ext cx="4344770" cy="5220585"/>
          </a:xfrm>
        </p:spPr>
        <p:txBody>
          <a:bodyPr>
            <a:noAutofit/>
          </a:bodyPr>
          <a:lstStyle/>
          <a:p>
            <a:pPr marL="0" indent="0">
              <a:buNone/>
            </a:pPr>
            <a:r>
              <a:rPr lang="en-US" dirty="0"/>
              <a:t>These are [the] ten plagues that the Holy One, blessed be He, brought on the Egyptians in Egypt, and they are:</a:t>
            </a:r>
          </a:p>
          <a:p>
            <a:pPr marL="0" indent="0">
              <a:buNone/>
            </a:pPr>
            <a:r>
              <a:rPr lang="en-US" i="1" dirty="0"/>
              <a:t>Dam</a:t>
            </a:r>
            <a:r>
              <a:rPr lang="en-US" dirty="0"/>
              <a:t> - Blood</a:t>
            </a:r>
          </a:p>
          <a:p>
            <a:pPr marL="0" indent="0">
              <a:buNone/>
            </a:pPr>
            <a:r>
              <a:rPr lang="en-US" i="1" dirty="0" err="1"/>
              <a:t>Tzfarde'a</a:t>
            </a:r>
            <a:r>
              <a:rPr lang="en-US" dirty="0"/>
              <a:t> - Frogs</a:t>
            </a:r>
          </a:p>
          <a:p>
            <a:pPr marL="0" indent="0">
              <a:buNone/>
            </a:pPr>
            <a:r>
              <a:rPr lang="en-US" i="1" dirty="0" err="1"/>
              <a:t>Kinim</a:t>
            </a:r>
            <a:r>
              <a:rPr lang="en-US" dirty="0"/>
              <a:t> - Lice</a:t>
            </a:r>
          </a:p>
          <a:p>
            <a:pPr marL="0" indent="0">
              <a:buNone/>
            </a:pPr>
            <a:r>
              <a:rPr lang="en-US" i="1" dirty="0" err="1"/>
              <a:t>Arov</a:t>
            </a:r>
            <a:r>
              <a:rPr lang="en-US" dirty="0"/>
              <a:t> - Wild animals</a:t>
            </a:r>
          </a:p>
          <a:p>
            <a:pPr marL="0" indent="0">
              <a:buNone/>
            </a:pPr>
            <a:r>
              <a:rPr lang="en-US" i="1" dirty="0" err="1"/>
              <a:t>Dever</a:t>
            </a:r>
            <a:r>
              <a:rPr lang="en-US" dirty="0"/>
              <a:t> - cattle disease</a:t>
            </a:r>
          </a:p>
          <a:p>
            <a:pPr marL="0" indent="0">
              <a:buNone/>
            </a:pPr>
            <a:r>
              <a:rPr lang="en-US" i="1" dirty="0" err="1"/>
              <a:t>Shchin</a:t>
            </a:r>
            <a:r>
              <a:rPr lang="en-US" dirty="0"/>
              <a:t> - Boils</a:t>
            </a:r>
          </a:p>
          <a:p>
            <a:pPr marL="0" indent="0">
              <a:buNone/>
            </a:pPr>
            <a:r>
              <a:rPr lang="en-US" i="1" dirty="0"/>
              <a:t>Barad</a:t>
            </a:r>
            <a:r>
              <a:rPr lang="en-US" dirty="0"/>
              <a:t> - Hail</a:t>
            </a:r>
          </a:p>
          <a:p>
            <a:pPr marL="0" indent="0">
              <a:buNone/>
            </a:pPr>
            <a:r>
              <a:rPr lang="en-US" i="1" dirty="0" err="1"/>
              <a:t>Arbeh</a:t>
            </a:r>
            <a:r>
              <a:rPr lang="en-US" dirty="0"/>
              <a:t> - Locusts</a:t>
            </a:r>
          </a:p>
          <a:p>
            <a:pPr marL="0" indent="0">
              <a:buNone/>
            </a:pPr>
            <a:r>
              <a:rPr lang="en-US" i="1" dirty="0" err="1"/>
              <a:t>Choshech</a:t>
            </a:r>
            <a:r>
              <a:rPr lang="en-US" dirty="0"/>
              <a:t> - Darkness</a:t>
            </a:r>
          </a:p>
          <a:p>
            <a:pPr marL="0" indent="0">
              <a:buNone/>
            </a:pPr>
            <a:r>
              <a:rPr lang="en-US" i="1" dirty="0" err="1"/>
              <a:t>Makat</a:t>
            </a:r>
            <a:r>
              <a:rPr lang="en-US" i="1" dirty="0"/>
              <a:t> </a:t>
            </a:r>
            <a:r>
              <a:rPr lang="en-US" i="1" dirty="0" err="1"/>
              <a:t>Bechorot</a:t>
            </a:r>
            <a:r>
              <a:rPr lang="en-US" i="1" dirty="0"/>
              <a:t> </a:t>
            </a:r>
            <a:r>
              <a:rPr lang="en-US" dirty="0"/>
              <a:t>- Slaying of the firstborn</a:t>
            </a:r>
          </a:p>
          <a:p>
            <a:pPr marL="0" indent="0">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8102008" y="951614"/>
            <a:ext cx="3738713" cy="6186309"/>
          </a:xfrm>
          <a:prstGeom prst="rect">
            <a:avLst/>
          </a:prstGeom>
          <a:noFill/>
        </p:spPr>
        <p:txBody>
          <a:bodyPr wrap="square" rtlCol="0">
            <a:spAutoFit/>
          </a:bodyPr>
          <a:lstStyle/>
          <a:p>
            <a:pPr algn="r"/>
            <a:r>
              <a:rPr lang="he-IL" sz="2200" dirty="0"/>
              <a:t>אֵלּוּ עֶשֶׂר מַכּוֹת שֶׁהֵבִיא הַקָּדוֹשׁ בָּרוּךְ הוּא עַל-הַמִּצְרִים בְּמִצְרַיִם, וְאֵלוּ הֵן:</a:t>
            </a:r>
          </a:p>
          <a:p>
            <a:pPr algn="r"/>
            <a:r>
              <a:rPr lang="he-IL" sz="2200" dirty="0"/>
              <a:t>-----</a:t>
            </a:r>
          </a:p>
          <a:p>
            <a:pPr algn="r"/>
            <a:r>
              <a:rPr lang="he-IL" sz="2200" dirty="0"/>
              <a:t>דָּם </a:t>
            </a:r>
          </a:p>
          <a:p>
            <a:pPr algn="r"/>
            <a:r>
              <a:rPr lang="he-IL" sz="2200" dirty="0"/>
              <a:t>צְפַרְדֵּעַ </a:t>
            </a:r>
          </a:p>
          <a:p>
            <a:pPr algn="r"/>
            <a:r>
              <a:rPr lang="he-IL" sz="2200" dirty="0"/>
              <a:t>כִּנִּים </a:t>
            </a:r>
          </a:p>
          <a:p>
            <a:pPr algn="r"/>
            <a:r>
              <a:rPr lang="he-IL" sz="2200" dirty="0"/>
              <a:t>עָרוֹב </a:t>
            </a:r>
          </a:p>
          <a:p>
            <a:pPr algn="r"/>
            <a:r>
              <a:rPr lang="he-IL" sz="2200" dirty="0"/>
              <a:t>דֶּבֶר</a:t>
            </a:r>
            <a:endParaRPr lang="en-US" sz="2200" dirty="0"/>
          </a:p>
          <a:p>
            <a:pPr algn="r"/>
            <a:r>
              <a:rPr lang="he-IL" sz="2200" dirty="0"/>
              <a:t>שְׁחִין </a:t>
            </a:r>
          </a:p>
          <a:p>
            <a:pPr algn="r"/>
            <a:r>
              <a:rPr lang="he-IL" sz="2200" dirty="0"/>
              <a:t>בָּרָד </a:t>
            </a:r>
          </a:p>
          <a:p>
            <a:pPr algn="r"/>
            <a:r>
              <a:rPr lang="he-IL" sz="2200" dirty="0"/>
              <a:t>אַרְבֶּה </a:t>
            </a:r>
          </a:p>
          <a:p>
            <a:pPr algn="r"/>
            <a:r>
              <a:rPr lang="he-IL" sz="2200" dirty="0"/>
              <a:t>חשֶׁךְ </a:t>
            </a:r>
          </a:p>
          <a:p>
            <a:pPr algn="r"/>
            <a:r>
              <a:rPr lang="he-IL" sz="2200" dirty="0"/>
              <a:t>מַכַּת בְּכוֹרוֹת</a:t>
            </a:r>
          </a:p>
          <a:p>
            <a:pPr algn="r"/>
            <a:endParaRPr lang="he-IL" sz="2200" dirty="0"/>
          </a:p>
          <a:p>
            <a:pPr algn="r"/>
            <a:r>
              <a:rPr lang="he-IL" sz="2200" dirty="0"/>
              <a:t>רַבִּי יְהוּדָה הָיָה נוֹתֵן בָּהֶם סִמָּנִים: דְּצַ"ךְ עַדַ"שׁ בְּאַחַ"ב.</a:t>
            </a:r>
          </a:p>
          <a:p>
            <a:pPr algn="r"/>
            <a:endParaRPr lang="he-IL" sz="2200" dirty="0"/>
          </a:p>
        </p:txBody>
      </p:sp>
      <p:pic>
        <p:nvPicPr>
          <p:cNvPr id="20482" name="Picture 2" descr="Ten Plagues Poster - JECCMarketplace">
            <a:extLst>
              <a:ext uri="{FF2B5EF4-FFF2-40B4-BE49-F238E27FC236}">
                <a16:creationId xmlns:a16="http://schemas.microsoft.com/office/drawing/2014/main" id="{A3CFDA6A-F94C-4E87-8B2C-8A04A10BB83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26714" y="1897913"/>
            <a:ext cx="3544629" cy="4726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3770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839972" y="-10633"/>
            <a:ext cx="10512056" cy="1371600"/>
          </a:xfrm>
        </p:spPr>
        <p:txBody>
          <a:bodyPr>
            <a:normAutofit/>
          </a:bodyPr>
          <a:lstStyle/>
          <a:p>
            <a:r>
              <a:rPr lang="en-US" dirty="0" err="1"/>
              <a:t>Dayenu</a:t>
            </a:r>
            <a:r>
              <a:rPr lang="en-US" dirty="0"/>
              <a:t>! - Enough!</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30012" y="1360967"/>
            <a:ext cx="4419197" cy="5220585"/>
          </a:xfrm>
        </p:spPr>
        <p:txBody>
          <a:bodyPr>
            <a:noAutofit/>
          </a:bodyPr>
          <a:lstStyle/>
          <a:p>
            <a:pPr marL="0" indent="0">
              <a:buNone/>
            </a:pPr>
            <a:r>
              <a:rPr lang="en-US" i="1" dirty="0"/>
              <a:t>Ilu </a:t>
            </a:r>
            <a:r>
              <a:rPr lang="en-US" i="1" dirty="0" err="1"/>
              <a:t>hotsi</a:t>
            </a:r>
            <a:r>
              <a:rPr lang="en-US" i="1" dirty="0"/>
              <a:t>- </a:t>
            </a:r>
            <a:r>
              <a:rPr lang="en-US" i="1" dirty="0" err="1"/>
              <a:t>hotsianu</a:t>
            </a:r>
            <a:r>
              <a:rPr lang="en-US" i="1" dirty="0"/>
              <a:t>, </a:t>
            </a:r>
            <a:r>
              <a:rPr lang="en-US" i="1" dirty="0" err="1"/>
              <a:t>hotsianu</a:t>
            </a:r>
            <a:r>
              <a:rPr lang="en-US" i="1" dirty="0"/>
              <a:t> </a:t>
            </a:r>
            <a:r>
              <a:rPr lang="en-US" i="1" dirty="0" err="1"/>
              <a:t>mimitzrayim</a:t>
            </a:r>
            <a:r>
              <a:rPr lang="en-US" i="1" dirty="0"/>
              <a:t>, </a:t>
            </a:r>
            <a:r>
              <a:rPr lang="en-US" i="1" dirty="0" err="1"/>
              <a:t>hotsianu</a:t>
            </a:r>
            <a:r>
              <a:rPr lang="en-US" i="1" dirty="0"/>
              <a:t> </a:t>
            </a:r>
            <a:r>
              <a:rPr lang="en-US" i="1" dirty="0" err="1"/>
              <a:t>mimitzrayim</a:t>
            </a:r>
            <a:r>
              <a:rPr lang="en-US" i="1" dirty="0"/>
              <a:t>, </a:t>
            </a:r>
            <a:r>
              <a:rPr lang="en-US" i="1" dirty="0" err="1"/>
              <a:t>dayenu</a:t>
            </a:r>
            <a:r>
              <a:rPr lang="en-US" i="1" dirty="0"/>
              <a:t>.</a:t>
            </a:r>
          </a:p>
          <a:p>
            <a:pPr marL="0" indent="0">
              <a:buNone/>
            </a:pPr>
            <a:r>
              <a:rPr lang="en-US" i="1" dirty="0"/>
              <a:t>Day- </a:t>
            </a:r>
            <a:r>
              <a:rPr lang="en-US" i="1" dirty="0" err="1"/>
              <a:t>dayenu</a:t>
            </a:r>
            <a:r>
              <a:rPr lang="en-US" i="1" dirty="0"/>
              <a:t>, day- </a:t>
            </a:r>
            <a:r>
              <a:rPr lang="en-US" i="1" dirty="0" err="1"/>
              <a:t>dayenu</a:t>
            </a:r>
            <a:r>
              <a:rPr lang="en-US" i="1" dirty="0"/>
              <a:t>, day- </a:t>
            </a:r>
            <a:r>
              <a:rPr lang="en-US" i="1" dirty="0" err="1"/>
              <a:t>dayenu</a:t>
            </a:r>
            <a:r>
              <a:rPr lang="en-US" i="1" dirty="0"/>
              <a:t>, </a:t>
            </a:r>
            <a:r>
              <a:rPr lang="en-US" i="1" dirty="0" err="1"/>
              <a:t>dayenu</a:t>
            </a:r>
            <a:r>
              <a:rPr lang="en-US" i="1" dirty="0"/>
              <a:t> </a:t>
            </a:r>
            <a:r>
              <a:rPr lang="en-US" i="1" dirty="0" err="1"/>
              <a:t>dayenu</a:t>
            </a:r>
            <a:r>
              <a:rPr lang="en-US" i="1" dirty="0"/>
              <a:t> </a:t>
            </a:r>
            <a:r>
              <a:rPr lang="en-US" i="1" dirty="0" err="1"/>
              <a:t>dayenu</a:t>
            </a:r>
            <a:r>
              <a:rPr lang="en-US" i="1" dirty="0"/>
              <a:t> (x2)</a:t>
            </a:r>
          </a:p>
          <a:p>
            <a:pPr marL="0" indent="0">
              <a:buNone/>
            </a:pPr>
            <a:r>
              <a:rPr lang="en-US" i="1" dirty="0"/>
              <a:t>Ilu </a:t>
            </a:r>
            <a:r>
              <a:rPr lang="en-US" i="1" dirty="0" err="1"/>
              <a:t>natan</a:t>
            </a:r>
            <a:r>
              <a:rPr lang="en-US" i="1" dirty="0"/>
              <a:t> </a:t>
            </a:r>
            <a:r>
              <a:rPr lang="en-US" i="1" dirty="0" err="1"/>
              <a:t>natan</a:t>
            </a:r>
            <a:r>
              <a:rPr lang="en-US" i="1" dirty="0"/>
              <a:t> </a:t>
            </a:r>
            <a:r>
              <a:rPr lang="en-US" i="1" dirty="0" err="1"/>
              <a:t>lanu</a:t>
            </a:r>
            <a:r>
              <a:rPr lang="en-US" i="1" dirty="0"/>
              <a:t>, </a:t>
            </a:r>
            <a:r>
              <a:rPr lang="en-US" i="1" dirty="0" err="1"/>
              <a:t>natan</a:t>
            </a:r>
            <a:r>
              <a:rPr lang="en-US" i="1" dirty="0"/>
              <a:t> </a:t>
            </a:r>
            <a:r>
              <a:rPr lang="en-US" i="1" dirty="0" err="1"/>
              <a:t>lanu</a:t>
            </a:r>
            <a:r>
              <a:rPr lang="en-US" i="1" dirty="0"/>
              <a:t> et </a:t>
            </a:r>
            <a:r>
              <a:rPr lang="en-US" i="1" dirty="0" err="1"/>
              <a:t>hashabat</a:t>
            </a:r>
            <a:r>
              <a:rPr lang="en-US" i="1" dirty="0"/>
              <a:t>, </a:t>
            </a:r>
            <a:r>
              <a:rPr lang="en-US" i="1" dirty="0" err="1"/>
              <a:t>natan</a:t>
            </a:r>
            <a:r>
              <a:rPr lang="en-US" i="1" dirty="0"/>
              <a:t> </a:t>
            </a:r>
            <a:r>
              <a:rPr lang="en-US" i="1" dirty="0" err="1"/>
              <a:t>lanu</a:t>
            </a:r>
            <a:r>
              <a:rPr lang="en-US" i="1" dirty="0"/>
              <a:t> et </a:t>
            </a:r>
            <a:r>
              <a:rPr lang="en-US" i="1" dirty="0" err="1"/>
              <a:t>hashabat</a:t>
            </a:r>
            <a:r>
              <a:rPr lang="en-US" i="1" dirty="0"/>
              <a:t>, </a:t>
            </a:r>
            <a:r>
              <a:rPr lang="en-US" i="1" dirty="0" err="1"/>
              <a:t>dayenu</a:t>
            </a:r>
            <a:r>
              <a:rPr lang="en-US" i="1" dirty="0"/>
              <a:t>.</a:t>
            </a:r>
          </a:p>
          <a:p>
            <a:pPr marL="0" indent="0">
              <a:buNone/>
            </a:pPr>
            <a:r>
              <a:rPr lang="en-US" i="1" dirty="0"/>
              <a:t>Day- </a:t>
            </a:r>
            <a:r>
              <a:rPr lang="en-US" i="1" dirty="0" err="1"/>
              <a:t>dayenu</a:t>
            </a:r>
            <a:r>
              <a:rPr lang="en-US" i="1" dirty="0"/>
              <a:t>, day- </a:t>
            </a:r>
            <a:r>
              <a:rPr lang="en-US" i="1" dirty="0" err="1"/>
              <a:t>dayenu</a:t>
            </a:r>
            <a:r>
              <a:rPr lang="en-US" i="1" dirty="0"/>
              <a:t>, day- </a:t>
            </a:r>
            <a:r>
              <a:rPr lang="en-US" i="1" dirty="0" err="1"/>
              <a:t>dayenu</a:t>
            </a:r>
            <a:r>
              <a:rPr lang="en-US" i="1" dirty="0"/>
              <a:t>, </a:t>
            </a:r>
            <a:r>
              <a:rPr lang="en-US" i="1" dirty="0" err="1"/>
              <a:t>dayenu</a:t>
            </a:r>
            <a:r>
              <a:rPr lang="en-US" i="1" dirty="0"/>
              <a:t> </a:t>
            </a:r>
            <a:r>
              <a:rPr lang="en-US" i="1" dirty="0" err="1"/>
              <a:t>dayenu</a:t>
            </a:r>
            <a:r>
              <a:rPr lang="en-US" i="1" dirty="0"/>
              <a:t> </a:t>
            </a:r>
            <a:r>
              <a:rPr lang="en-US" i="1" dirty="0" err="1"/>
              <a:t>dayenu</a:t>
            </a:r>
            <a:r>
              <a:rPr lang="en-US" i="1" dirty="0"/>
              <a:t> (x2)</a:t>
            </a:r>
          </a:p>
          <a:p>
            <a:pPr marL="0" indent="0">
              <a:buNone/>
            </a:pPr>
            <a:r>
              <a:rPr lang="en-US" i="1" dirty="0"/>
              <a:t>Ilu </a:t>
            </a:r>
            <a:r>
              <a:rPr lang="en-US" i="1" dirty="0" err="1"/>
              <a:t>natan</a:t>
            </a:r>
            <a:r>
              <a:rPr lang="en-US" i="1" dirty="0"/>
              <a:t> </a:t>
            </a:r>
            <a:r>
              <a:rPr lang="en-US" i="1" dirty="0" err="1"/>
              <a:t>natan</a:t>
            </a:r>
            <a:r>
              <a:rPr lang="en-US" i="1" dirty="0"/>
              <a:t> </a:t>
            </a:r>
            <a:r>
              <a:rPr lang="en-US" i="1" dirty="0" err="1"/>
              <a:t>lanu</a:t>
            </a:r>
            <a:r>
              <a:rPr lang="en-US" i="1" dirty="0"/>
              <a:t>, </a:t>
            </a:r>
            <a:r>
              <a:rPr lang="en-US" i="1" dirty="0" err="1"/>
              <a:t>natan</a:t>
            </a:r>
            <a:r>
              <a:rPr lang="en-US" i="1" dirty="0"/>
              <a:t> </a:t>
            </a:r>
            <a:r>
              <a:rPr lang="en-US" i="1" dirty="0" err="1"/>
              <a:t>lanu</a:t>
            </a:r>
            <a:r>
              <a:rPr lang="en-US" i="1" dirty="0"/>
              <a:t> et </a:t>
            </a:r>
            <a:r>
              <a:rPr lang="en-US" i="1" dirty="0" err="1"/>
              <a:t>hatorah</a:t>
            </a:r>
            <a:r>
              <a:rPr lang="en-US" i="1" dirty="0"/>
              <a:t>, </a:t>
            </a:r>
            <a:r>
              <a:rPr lang="en-US" i="1" dirty="0" err="1"/>
              <a:t>natan</a:t>
            </a:r>
            <a:r>
              <a:rPr lang="en-US" i="1" dirty="0"/>
              <a:t> </a:t>
            </a:r>
            <a:r>
              <a:rPr lang="en-US" i="1" dirty="0" err="1"/>
              <a:t>lanu</a:t>
            </a:r>
            <a:r>
              <a:rPr lang="en-US" i="1" dirty="0"/>
              <a:t> et </a:t>
            </a:r>
            <a:r>
              <a:rPr lang="en-US" i="1" dirty="0" err="1"/>
              <a:t>hatorah</a:t>
            </a:r>
            <a:r>
              <a:rPr lang="en-US" i="1" dirty="0"/>
              <a:t>, </a:t>
            </a:r>
            <a:r>
              <a:rPr lang="en-US" i="1" dirty="0" err="1"/>
              <a:t>dayenu</a:t>
            </a:r>
            <a:r>
              <a:rPr lang="en-US" i="1" dirty="0"/>
              <a:t>.</a:t>
            </a:r>
          </a:p>
          <a:p>
            <a:pPr marL="0" indent="0">
              <a:buNone/>
            </a:pPr>
            <a:r>
              <a:rPr lang="en-US" i="1" dirty="0"/>
              <a:t>Day- </a:t>
            </a:r>
            <a:r>
              <a:rPr lang="en-US" i="1" dirty="0" err="1"/>
              <a:t>dayenu</a:t>
            </a:r>
            <a:r>
              <a:rPr lang="en-US" i="1" dirty="0"/>
              <a:t>, day- </a:t>
            </a:r>
            <a:r>
              <a:rPr lang="en-US" i="1" dirty="0" err="1"/>
              <a:t>dayenu</a:t>
            </a:r>
            <a:r>
              <a:rPr lang="en-US" i="1" dirty="0"/>
              <a:t>, day- </a:t>
            </a:r>
            <a:r>
              <a:rPr lang="en-US" i="1" dirty="0" err="1"/>
              <a:t>dayenu</a:t>
            </a:r>
            <a:r>
              <a:rPr lang="en-US" i="1" dirty="0"/>
              <a:t>, </a:t>
            </a:r>
            <a:r>
              <a:rPr lang="en-US" i="1" dirty="0" err="1"/>
              <a:t>dayenu</a:t>
            </a:r>
            <a:r>
              <a:rPr lang="en-US" i="1" dirty="0"/>
              <a:t> </a:t>
            </a:r>
            <a:r>
              <a:rPr lang="en-US" i="1" dirty="0" err="1"/>
              <a:t>dayenu</a:t>
            </a:r>
            <a:r>
              <a:rPr lang="en-US" i="1" dirty="0"/>
              <a:t> </a:t>
            </a:r>
            <a:r>
              <a:rPr lang="en-US" i="1" dirty="0" err="1"/>
              <a:t>dayenu</a:t>
            </a:r>
            <a:r>
              <a:rPr lang="en-US" i="1" dirty="0"/>
              <a:t> (x2)</a:t>
            </a:r>
          </a:p>
          <a:p>
            <a:pPr marL="0" indent="0">
              <a:buNone/>
            </a:pPr>
            <a:endParaRPr lang="en-US" i="1" dirty="0"/>
          </a:p>
        </p:txBody>
      </p:sp>
      <p:sp>
        <p:nvSpPr>
          <p:cNvPr id="6" name="TextBox 5">
            <a:extLst>
              <a:ext uri="{FF2B5EF4-FFF2-40B4-BE49-F238E27FC236}">
                <a16:creationId xmlns:a16="http://schemas.microsoft.com/office/drawing/2014/main" id="{A41A89E9-762D-40F3-A861-4B710D3B31AE}"/>
              </a:ext>
            </a:extLst>
          </p:cNvPr>
          <p:cNvSpPr txBox="1"/>
          <p:nvPr/>
        </p:nvSpPr>
        <p:spPr>
          <a:xfrm>
            <a:off x="7145081" y="350614"/>
            <a:ext cx="4716907" cy="1446550"/>
          </a:xfrm>
          <a:prstGeom prst="rect">
            <a:avLst/>
          </a:prstGeom>
          <a:noFill/>
        </p:spPr>
        <p:txBody>
          <a:bodyPr wrap="square" rtlCol="0">
            <a:spAutoFit/>
          </a:bodyPr>
          <a:lstStyle/>
          <a:p>
            <a:pPr algn="r"/>
            <a:r>
              <a:rPr lang="he-IL" sz="2200" dirty="0"/>
              <a:t>אִלּוּ הוֹצִיאָנוּ מִמִצְרַיִם, דַּיֵּנוּ. </a:t>
            </a:r>
            <a:endParaRPr lang="en-US" sz="2200" dirty="0"/>
          </a:p>
          <a:p>
            <a:pPr algn="r"/>
            <a:r>
              <a:rPr lang="he-IL" sz="2200" dirty="0"/>
              <a:t>אִלּוּ נָתַן לָנוּ אֶת-הַשַׁבָּת, דַּיֵּנוּ. </a:t>
            </a:r>
          </a:p>
          <a:p>
            <a:pPr algn="r"/>
            <a:r>
              <a:rPr lang="he-IL" sz="2200" dirty="0"/>
              <a:t>אִלּוּ נַתַן לָנוּ אֶת-הַתּוֹרָה, דַּיֵּנוּ. </a:t>
            </a:r>
          </a:p>
          <a:p>
            <a:pPr algn="r"/>
            <a:endParaRPr lang="he-IL" sz="2200" dirty="0"/>
          </a:p>
        </p:txBody>
      </p:sp>
      <p:pic>
        <p:nvPicPr>
          <p:cNvPr id="4" name="Picture 3" descr="A group of people sitting at a table eating food&#10;&#10;Description automatically generated">
            <a:extLst>
              <a:ext uri="{FF2B5EF4-FFF2-40B4-BE49-F238E27FC236}">
                <a16:creationId xmlns:a16="http://schemas.microsoft.com/office/drawing/2014/main" id="{48A99DDC-BAA0-463F-A0B8-EA5A610B62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18569" y="1477927"/>
            <a:ext cx="7173432" cy="5380074"/>
          </a:xfrm>
          <a:prstGeom prst="rect">
            <a:avLst/>
          </a:prstGeom>
        </p:spPr>
      </p:pic>
    </p:spTree>
    <p:extLst>
      <p:ext uri="{BB962C8B-B14F-4D97-AF65-F5344CB8AC3E}">
        <p14:creationId xmlns:p14="http://schemas.microsoft.com/office/powerpoint/2010/main" val="22404153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839972" y="-10633"/>
            <a:ext cx="10512056" cy="1371600"/>
          </a:xfrm>
        </p:spPr>
        <p:txBody>
          <a:bodyPr>
            <a:normAutofit/>
          </a:bodyPr>
          <a:lstStyle/>
          <a:p>
            <a:r>
              <a:rPr lang="en-US" dirty="0" err="1"/>
              <a:t>Dayenu</a:t>
            </a:r>
            <a:r>
              <a:rPr lang="en-US" dirty="0"/>
              <a:t>! - Enough!</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227231" y="1127052"/>
            <a:ext cx="6652034" cy="5220585"/>
          </a:xfrm>
        </p:spPr>
        <p:txBody>
          <a:bodyPr>
            <a:noAutofit/>
          </a:bodyPr>
          <a:lstStyle/>
          <a:p>
            <a:pPr marL="0" indent="0">
              <a:buNone/>
            </a:pPr>
            <a:r>
              <a:rPr lang="en-US" dirty="0"/>
              <a:t>How many degrees of good did the Place [of all] bestow upon us! If He had taken us out of Egypt and not made judgements on them; [it would have been] enough for us. If He had made judgments on them and had not made [them] on their gods; [it would have been] enough for us. If He had made [them] on their gods and had not killed their firstborn; [it would have been] enough for us. If He had killed their firstborn and had not given us their money; [it would have been] enough for us. If He had given us their money and had not split the Sea for us; [it would have been] enough for us. If He had split the Sea for us and had not taken us through it on dry land; [it would have been] enough for us. If He had taken us through it on dry land and had not pushed down our enemies in [the Sea]; [it would have been] enough for us. If He had pushed down our enemies in [the Sea] and had not supplied our needs in the wilderness for forty years; [it would have been] enough for us. If He had supplied our needs in the wilderness for forty years and had not fed us the manna; [it would have been] enough for us. </a:t>
            </a: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7123816" y="166568"/>
            <a:ext cx="4716907" cy="6524863"/>
          </a:xfrm>
          <a:prstGeom prst="rect">
            <a:avLst/>
          </a:prstGeom>
          <a:noFill/>
        </p:spPr>
        <p:txBody>
          <a:bodyPr wrap="square" rtlCol="0">
            <a:spAutoFit/>
          </a:bodyPr>
          <a:lstStyle/>
          <a:p>
            <a:pPr algn="r"/>
            <a:r>
              <a:rPr lang="he-IL" sz="2200" dirty="0"/>
              <a:t>כַּמָה מַעֲלוֹת טוֹבוֹת לַמָּקוֹם עָלֵינוּ!</a:t>
            </a:r>
          </a:p>
          <a:p>
            <a:pPr algn="r"/>
            <a:r>
              <a:rPr lang="he-IL" sz="2200" dirty="0"/>
              <a:t>אִלּוּ הוֹצִיאָנוּ מִמִצְרַיִם וְלֹא עָשָׂה בָהֶם שְׁפָטִים, דַּיֵּנוּ. </a:t>
            </a:r>
          </a:p>
          <a:p>
            <a:pPr algn="r"/>
            <a:r>
              <a:rPr lang="he-IL" sz="2200" dirty="0"/>
              <a:t>אִלּוּ עָשָׂה בָהֶם שְׁפָטִים, וְלֹא עָשָׂה בֵאלֹהֵיהֶם, דַּיֵּנוּ. </a:t>
            </a:r>
          </a:p>
          <a:p>
            <a:pPr algn="r"/>
            <a:r>
              <a:rPr lang="he-IL" sz="2200" dirty="0"/>
              <a:t>אִלּוּ עָשָׂה בֵאלֹהֵיהֶם, וְלֹא הָרַג אֶת-בְּכוֹרֵיהֶם, דַּיֵּנוּ. </a:t>
            </a:r>
          </a:p>
          <a:p>
            <a:pPr algn="r"/>
            <a:r>
              <a:rPr lang="he-IL" sz="2200" dirty="0"/>
              <a:t>אִלּוּ הָרַג אֶת-בְּכוֹרֵיהֶם וְלֹא נָתַן לָנוּ אֶת-מָמוֹנָם, דַּיֵּנוּ. </a:t>
            </a:r>
          </a:p>
          <a:p>
            <a:pPr algn="r"/>
            <a:r>
              <a:rPr lang="he-IL" sz="2200" dirty="0"/>
              <a:t>אִלּוּ נָתַן לָנוּ אֶת-מָמוֹנָם וְלֹא קָרַע לָנוּ אֶת-הַיָּם, דַּיֵּנוּ. </a:t>
            </a:r>
          </a:p>
          <a:p>
            <a:pPr algn="r"/>
            <a:r>
              <a:rPr lang="he-IL" sz="2200" dirty="0"/>
              <a:t>אִלּוּ קָרַע לָנוּ אֶת-הַיָּם וְלֹא הֶעֱבִירָנוּ בְּתוֹכוֹ בֶּחָרָבָה, דַּיֵּנוּ. </a:t>
            </a:r>
          </a:p>
          <a:p>
            <a:pPr algn="r"/>
            <a:r>
              <a:rPr lang="he-IL" sz="2200" dirty="0"/>
              <a:t>אִלּוּ הֶעֱבִירָנוּ בְּתוֹכוֹ בֶּחָרָבָה וְלֹא שִׁקַּע צָרֵנוּ בְּתוֹכוֹ דַּיֵּנוּ. </a:t>
            </a:r>
          </a:p>
          <a:p>
            <a:pPr algn="r"/>
            <a:r>
              <a:rPr lang="he-IL" sz="2200" dirty="0"/>
              <a:t>אִלּוּ שִׁקַּע צָרֵנוּ בְּתוֹכוֹ וְלֹא סִפֵּק צָרְכֵּנוּ בַּמִדְבָּר אַרְבָּעִים שָׁנָה דַּיֵּנוּ. </a:t>
            </a:r>
          </a:p>
          <a:p>
            <a:pPr algn="r"/>
            <a:r>
              <a:rPr lang="he-IL" sz="2200" dirty="0"/>
              <a:t>אִלּוּ סִפֵּק צָרְכֵּנוּ בְּמִדְבָּר אַרְבָּעִים שָׁנָה וְלֹא הֶאֱכִילָנוּ אֶת-הַמָּן דַּיֵּנוּ. </a:t>
            </a:r>
          </a:p>
        </p:txBody>
      </p:sp>
    </p:spTree>
    <p:extLst>
      <p:ext uri="{BB962C8B-B14F-4D97-AF65-F5344CB8AC3E}">
        <p14:creationId xmlns:p14="http://schemas.microsoft.com/office/powerpoint/2010/main" val="2541501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p:txBody>
          <a:bodyPr/>
          <a:lstStyle/>
          <a:p>
            <a:r>
              <a:rPr lang="en-US" dirty="0"/>
              <a:t>Welcome</a:t>
            </a:r>
          </a:p>
        </p:txBody>
      </p:sp>
      <p:sp>
        <p:nvSpPr>
          <p:cNvPr id="3" name="Content Placeholder 2">
            <a:extLst>
              <a:ext uri="{FF2B5EF4-FFF2-40B4-BE49-F238E27FC236}">
                <a16:creationId xmlns:a16="http://schemas.microsoft.com/office/drawing/2014/main" id="{2A53E01A-CD2C-45F4-8CCD-4770351DC3B8}"/>
              </a:ext>
            </a:extLst>
          </p:cNvPr>
          <p:cNvSpPr>
            <a:spLocks noGrp="1"/>
          </p:cNvSpPr>
          <p:nvPr>
            <p:ph idx="1"/>
          </p:nvPr>
        </p:nvSpPr>
        <p:spPr>
          <a:xfrm>
            <a:off x="1066800" y="2103120"/>
            <a:ext cx="5029200" cy="3931920"/>
          </a:xfrm>
        </p:spPr>
        <p:txBody>
          <a:bodyPr>
            <a:normAutofit/>
          </a:bodyPr>
          <a:lstStyle/>
          <a:p>
            <a:r>
              <a:rPr lang="en-US" sz="2400" dirty="0"/>
              <a:t>Introductions: Leader calls on each guest individually:</a:t>
            </a:r>
          </a:p>
          <a:p>
            <a:pPr lvl="1"/>
            <a:r>
              <a:rPr lang="en-US" sz="2400" dirty="0"/>
              <a:t>Name</a:t>
            </a:r>
          </a:p>
          <a:p>
            <a:pPr lvl="1"/>
            <a:r>
              <a:rPr lang="en-US" sz="2400" dirty="0"/>
              <a:t>Location</a:t>
            </a:r>
          </a:p>
          <a:p>
            <a:pPr lvl="1"/>
            <a:r>
              <a:rPr lang="en-US" sz="2400" dirty="0"/>
              <a:t>Coronavirus check-in</a:t>
            </a:r>
          </a:p>
          <a:p>
            <a:pPr lvl="1"/>
            <a:r>
              <a:rPr lang="en-US" sz="2400" dirty="0"/>
              <a:t>One thought about how the Exodus story relates to the current situation</a:t>
            </a:r>
          </a:p>
        </p:txBody>
      </p:sp>
      <p:pic>
        <p:nvPicPr>
          <p:cNvPr id="5" name="Picture 4" descr="A group of people sitting in front of a building&#10;&#10;Description automatically generated">
            <a:extLst>
              <a:ext uri="{FF2B5EF4-FFF2-40B4-BE49-F238E27FC236}">
                <a16:creationId xmlns:a16="http://schemas.microsoft.com/office/drawing/2014/main" id="{8D6E74CB-1312-4C63-9986-D8B8D2883D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87955" y="0"/>
            <a:ext cx="5104045" cy="6858000"/>
          </a:xfrm>
          <a:prstGeom prst="rect">
            <a:avLst/>
          </a:prstGeom>
        </p:spPr>
      </p:pic>
    </p:spTree>
    <p:extLst>
      <p:ext uri="{BB962C8B-B14F-4D97-AF65-F5344CB8AC3E}">
        <p14:creationId xmlns:p14="http://schemas.microsoft.com/office/powerpoint/2010/main" val="23027351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839972" y="-10633"/>
            <a:ext cx="10512056" cy="1371600"/>
          </a:xfrm>
        </p:spPr>
        <p:txBody>
          <a:bodyPr>
            <a:normAutofit/>
          </a:bodyPr>
          <a:lstStyle/>
          <a:p>
            <a:r>
              <a:rPr lang="en-US" dirty="0" err="1"/>
              <a:t>Dayenu</a:t>
            </a:r>
            <a:r>
              <a:rPr lang="en-US" dirty="0"/>
              <a:t>! - Enough!</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227231" y="1031359"/>
            <a:ext cx="7049388" cy="5220585"/>
          </a:xfrm>
        </p:spPr>
        <p:txBody>
          <a:bodyPr>
            <a:noAutofit/>
          </a:bodyPr>
          <a:lstStyle/>
          <a:p>
            <a:pPr marL="0" indent="0">
              <a:buNone/>
            </a:pPr>
            <a:r>
              <a:rPr lang="en-US" dirty="0"/>
              <a:t>If He had fed us the manna and had not given us the Shabbat; [it would have been] enough for us. If He had given us the Shabbat and had not brought us close to Mount Sinai; [it would have been] enough for us. If He had brought us close to Mount Sinai and had not given us the Torah; [it would have been] enough for us. If He had given us the Torah and had not brought us into the land of Israel; [it would have been] enough for us. If He had brought us into the land of Israel and had not built us the 'Chosen House' [the Temple; it would have been] enough for us. How much more so is the good that is doubled and quadrupled that the Place [of all bestowed] upon us [enough for us]; since he took us out of Egypt, and made judgments with them, and made [them] with their gods, and killed their firstborn, and gave us their money, and split the Sea for us, and brought us through it on dry land, and pushed down our enemies in [the Sea], and supplied our needs in the wilderness for forty years, and fed us the manna, and gave us the Shabbat, and brought us close to Mount Sinai, and gave us the Torah, and brought us into the land of Israel and built us the 'Chosen House' [the Temple] to atone upon all of our sins.</a:t>
            </a: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7123816" y="102773"/>
            <a:ext cx="4840953" cy="6863417"/>
          </a:xfrm>
          <a:prstGeom prst="rect">
            <a:avLst/>
          </a:prstGeom>
          <a:noFill/>
        </p:spPr>
        <p:txBody>
          <a:bodyPr wrap="square" rtlCol="0">
            <a:spAutoFit/>
          </a:bodyPr>
          <a:lstStyle/>
          <a:p>
            <a:pPr algn="r"/>
            <a:r>
              <a:rPr lang="he-IL" sz="2200" dirty="0"/>
              <a:t>אִלּוּ הֶאֱכִילָנוּ אֶת-הַמָּן וְלֹא נָתַן לָנוּ אֶת-הַשַׁבָּת, דַּיֵּנוּ. </a:t>
            </a:r>
          </a:p>
          <a:p>
            <a:pPr algn="r"/>
            <a:r>
              <a:rPr lang="he-IL" sz="2200" dirty="0"/>
              <a:t>אִלּוּ נָתַן לָנוּ אֶת-הַשַׁבָּת, וְלֹא קֵרְבָנוּ לִפְנֵי הַר סִינַי, דַּיֵּנוּ. </a:t>
            </a:r>
          </a:p>
          <a:p>
            <a:pPr algn="r"/>
            <a:r>
              <a:rPr lang="he-IL" sz="2200" dirty="0"/>
              <a:t>אִלּוּ קֵרְבָנוּ לִפְנֵי הַר סִינַי, וְלא נַתַן לָנוּ אֶת-הַתּוֹרָה. דַּיֵּנוּ. </a:t>
            </a:r>
          </a:p>
          <a:p>
            <a:pPr algn="r"/>
            <a:r>
              <a:rPr lang="he-IL" sz="2200" dirty="0"/>
              <a:t>אִלּוּ נַתַן לָנוּ אֶת-הַתּוֹרָה וְלֹא הִכְנִיסָנוּ לְאֶרֶץ יִשְׂרָאֵל, דַּיֵּנוּ. </a:t>
            </a:r>
          </a:p>
          <a:p>
            <a:pPr algn="r"/>
            <a:r>
              <a:rPr lang="he-IL" sz="2200" dirty="0"/>
              <a:t>אִלּוּ הִכְנִיסָנוּ לְאֶרֶץ יִשְׂרָאֵל וְלֹא בָנָה לָנוּ אֶת-בֵּית הַבְּחִירָה דַּיֵּנוּ. </a:t>
            </a:r>
          </a:p>
          <a:p>
            <a:pPr algn="r"/>
            <a:r>
              <a:rPr lang="he-IL" sz="2200" dirty="0"/>
              <a:t>עַל אַחַת, כַּמָה וְכַּמָה, טוֹבָה כְפוּלָה וּמְכֻפֶּלֶת לַמָּקוֹם עָלֵינוּ: שֶׁהוֹצִיאָנוּ מִמִּצְרַיִם, וְעָשָׂה בָהֶם שְׁפָטִים, וְעָשָׂה בֵאלֹהֵיהֶם, וְהָרַג אֶת-בְּכוֹרֵיהֶם, וְנָתַן לָנוּ אֶת-מָמוֹנָם, וְקָרַע לָנוּ אֶת-הַיָּם, וְהֶעֱבִירָנוּ בְּתוֹכוֹ בֶּחָרָבָה, וְשִׁקַּע צָרֵנוּ בְּתוֹכוֹ, וְסִפֵּק צָרְכֵּנוּ בַּמִדְבָּר אַרְבָּעִים שָׁנָה, וְהֶאֱכִילָנוּ אֶת-הַמָּן, וְנָתַן לָנוּ אֶת-הַשַּׁבָּת, וְקֵרְבָנוּ לִפְנֵי הַר סִינַי, וְנַתָן לָנוּ אֶת-הַתּוֹרָה, וְהִכְנִיסָנוּ לְאֶרֶץ יִשְׂרָאֵל, וּבָנָה לָנוּ אֶת-בֵּית הַבְּחִירָה לְכַפֵּר עַל-כָּל-עֲוֹנוֹתֵינוּ.</a:t>
            </a:r>
          </a:p>
        </p:txBody>
      </p:sp>
    </p:spTree>
    <p:extLst>
      <p:ext uri="{BB962C8B-B14F-4D97-AF65-F5344CB8AC3E}">
        <p14:creationId xmlns:p14="http://schemas.microsoft.com/office/powerpoint/2010/main" val="17136488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err="1"/>
              <a:t>Dayenu</a:t>
            </a:r>
            <a:r>
              <a:rPr lang="en-US" dirty="0"/>
              <a:t>! - Enough!</a:t>
            </a:r>
          </a:p>
        </p:txBody>
      </p:sp>
      <p:pic>
        <p:nvPicPr>
          <p:cNvPr id="7" name="Online Media 6" title="The Maccabeats - Dayenu - Passover">
            <a:hlinkClick r:id="" action="ppaction://media"/>
            <a:extLst>
              <a:ext uri="{FF2B5EF4-FFF2-40B4-BE49-F238E27FC236}">
                <a16:creationId xmlns:a16="http://schemas.microsoft.com/office/drawing/2014/main" id="{2F6AE130-1CAC-4621-A089-DA8CCAAE0D98}"/>
              </a:ext>
            </a:extLst>
          </p:cNvPr>
          <p:cNvPicPr>
            <a:picLocks noRot="1" noChangeAspect="1"/>
          </p:cNvPicPr>
          <p:nvPr>
            <a:videoFile r:link="rId1"/>
          </p:nvPr>
        </p:nvPicPr>
        <p:blipFill>
          <a:blip r:embed="rId3"/>
          <a:stretch>
            <a:fillRect/>
          </a:stretch>
        </p:blipFill>
        <p:spPr>
          <a:xfrm>
            <a:off x="2020186" y="1544379"/>
            <a:ext cx="8208335" cy="4617188"/>
          </a:xfrm>
          <a:prstGeom prst="rect">
            <a:avLst/>
          </a:prstGeom>
        </p:spPr>
      </p:pic>
    </p:spTree>
    <p:extLst>
      <p:ext uri="{BB962C8B-B14F-4D97-AF65-F5344CB8AC3E}">
        <p14:creationId xmlns:p14="http://schemas.microsoft.com/office/powerpoint/2010/main" val="147050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err="1"/>
              <a:t>Rabban</a:t>
            </a:r>
            <a:r>
              <a:rPr lang="en-US" dirty="0"/>
              <a:t> Gamliel’s Three Things</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51277" y="1371601"/>
            <a:ext cx="5145755" cy="5220585"/>
          </a:xfrm>
        </p:spPr>
        <p:txBody>
          <a:bodyPr>
            <a:noAutofit/>
          </a:bodyPr>
          <a:lstStyle/>
          <a:p>
            <a:pPr marL="0" indent="0">
              <a:buNone/>
            </a:pPr>
            <a:r>
              <a:rPr lang="en-US" dirty="0" err="1"/>
              <a:t>Rabban</a:t>
            </a:r>
            <a:r>
              <a:rPr lang="en-US" dirty="0"/>
              <a:t> Gamliel was accustomed to saying, Anyone who has not said these three things on Pesach has not fulfilled his obligation, and here they are: the Pesach sacrifice, matzah and </a:t>
            </a:r>
            <a:r>
              <a:rPr lang="en-US" dirty="0" err="1"/>
              <a:t>maror</a:t>
            </a:r>
            <a:r>
              <a:rPr lang="en-US" dirty="0"/>
              <a:t>.</a:t>
            </a:r>
          </a:p>
          <a:p>
            <a:pPr marL="0" indent="0">
              <a:buNone/>
            </a:pPr>
            <a:r>
              <a:rPr lang="en-US" dirty="0"/>
              <a:t>The Pesach [Passover] sacrifice that our ancestors were accustomed to eating when the Temple existed, for the sake of what [was it]? For the sake [to commemorate] that the Holy One, blessed be He, passed over the homes of our ancestors in Egypt, as it is stated (Exodus 12:27); "And you shall say: 'It is the Passover sacrifice to the Lord, for that He passed over the homes of the Children of Israel in Egypt, when He smote the Egyptians, and our homes he saved.’ And the people bowed the head and prostrated themselves."</a:t>
            </a:r>
          </a:p>
          <a:p>
            <a:pPr marL="0" indent="0">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5497033" y="1371601"/>
            <a:ext cx="6343690" cy="2800767"/>
          </a:xfrm>
          <a:prstGeom prst="rect">
            <a:avLst/>
          </a:prstGeom>
          <a:noFill/>
        </p:spPr>
        <p:txBody>
          <a:bodyPr wrap="square" rtlCol="0">
            <a:spAutoFit/>
          </a:bodyPr>
          <a:lstStyle/>
          <a:p>
            <a:pPr algn="r"/>
            <a:r>
              <a:rPr lang="he-IL" sz="2200" dirty="0"/>
              <a:t>רַבָּן גַּמְלִיאֵל הָיָה אוֹמֵר: כָּל שֶׁלֹּא אָמַר שְׁלשָׁה דְּבָרִים אֵלּוּ בַּפֶּסַח, לא יָצָא יְדֵי חוֹבָתוֹ, וְאֵלּוּ הֵן: פֶּסַח, מַצָּה, וּמָרוֹר. </a:t>
            </a:r>
          </a:p>
          <a:p>
            <a:pPr algn="r"/>
            <a:r>
              <a:rPr lang="he-IL" sz="2200" dirty="0"/>
              <a:t>פֶּסַח שֶׁהָיוּ אֲבוֹתֵינוּ אוֹכְלִים בִּזְמַן שֶׁבֵּית הַמִּקְדָּשׁ הָיָה קַיָּם, עַל שׁוּם מָה? עַל שׁוּם שֶׁפָּסַח הַקָּדוֹשׁ בָּרוּךְ הוּא עַל בָּתֵּי אֲבוֹתֵינוּ בְּמִצְרַיִם, שֶׁנֶּאֱמַר: וַאֲמַרְתֶּם זֶבַח פֶּסַח הוּא לַה', אֲשֶׁר פָּסַח עַל בָּתֵּי בְנֵי יִשְׂרָאֵל בְּמִצְרַיִם בְּנָגְפּוֹ אֶת-מִצְרַיִם, וְאֶת-בָּתֵּינוּ הִצִּיל? וַיִּקֹּד הָעָם וַיִּשְׁתַּחווּ. </a:t>
            </a:r>
          </a:p>
          <a:p>
            <a:pPr algn="r"/>
            <a:endParaRPr lang="he-IL" sz="2200" dirty="0"/>
          </a:p>
        </p:txBody>
      </p:sp>
      <p:pic>
        <p:nvPicPr>
          <p:cNvPr id="21506" name="Picture 2" descr="Mezuzah and Time | Torah and Science">
            <a:extLst>
              <a:ext uri="{FF2B5EF4-FFF2-40B4-BE49-F238E27FC236}">
                <a16:creationId xmlns:a16="http://schemas.microsoft.com/office/drawing/2014/main" id="{DCC860DD-446C-440D-ACDC-3C23F6B721E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51157" y="3794642"/>
            <a:ext cx="3666461" cy="3055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8128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err="1"/>
              <a:t>Rabban</a:t>
            </a:r>
            <a:r>
              <a:rPr lang="en-US" dirty="0"/>
              <a:t> Gamliel’s Three Things</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51277" y="1371601"/>
            <a:ext cx="4805514" cy="5220585"/>
          </a:xfrm>
        </p:spPr>
        <p:txBody>
          <a:bodyPr>
            <a:noAutofit/>
          </a:bodyPr>
          <a:lstStyle/>
          <a:p>
            <a:pPr marL="0" indent="0">
              <a:buNone/>
            </a:pPr>
            <a:r>
              <a:rPr lang="en-US" sz="2000" i="1" dirty="0"/>
              <a:t>Point to the matzah.</a:t>
            </a:r>
          </a:p>
          <a:p>
            <a:pPr marL="0" indent="0">
              <a:buNone/>
            </a:pPr>
            <a:r>
              <a:rPr lang="en-US" sz="2000" dirty="0"/>
              <a:t>This matzah that we are eating, for the sake of what [is it]? For the sake [to commemorate] that our ancestors' dough was not yet able to rise, before the King of the kings of kings, the Holy One, blessed be He, revealed [Himself] to them and redeemed them, as it is stated (Exodus 12:39): "And they baked the dough which they brought out of Egypt into matzah cakes, since it did not rise; because they were expelled from Egypt, and could not tarry, neither had they made for themselves provisions."</a:t>
            </a:r>
          </a:p>
          <a:p>
            <a:pPr marL="0" indent="0">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5273749" y="1371601"/>
            <a:ext cx="6566974" cy="1785104"/>
          </a:xfrm>
          <a:prstGeom prst="rect">
            <a:avLst/>
          </a:prstGeom>
          <a:noFill/>
        </p:spPr>
        <p:txBody>
          <a:bodyPr wrap="square" rtlCol="0">
            <a:spAutoFit/>
          </a:bodyPr>
          <a:lstStyle/>
          <a:p>
            <a:pPr algn="r"/>
            <a:r>
              <a:rPr lang="he-IL" sz="2200" dirty="0"/>
              <a:t>מַצָּה זוֹ שֶׁאָנוֹ אוֹכְלִים, עַל שׁוּם מַה? עַל שׁוּם שֶׁלֹּא הִסְפִּיק בְּצֵקָם שֶׁל אֲבוֹתֵינוּ לְהַחֲמִיץ עַד שֶׁנִּגְלָה עֲלֵיהֶם מֶלֶךְ מַלְכֵי הַמְּלָכִים, הַקָּדוֹשׁ בָּרוּךְ הוּא, וּגְאָלָם, שֶׁנֶּאֱמַר: וַיֹּאפוּ אֶת-הַבָּצֵק אֲשֶׁר הוֹצִיאוּ מִמִּצְרַיִם עֻגֹת מַצּוֹּת, כִּי לֹא חָמֵץ, כִּי גֹרְשׁוּ מִמִּצְרַיִם וְלֹא יָכְלוּ לְהִתְמַהְמֵהַּ, וְגַם צֵדָה לֹא עָשׂוּ לָהֶם. </a:t>
            </a:r>
          </a:p>
        </p:txBody>
      </p:sp>
      <p:pic>
        <p:nvPicPr>
          <p:cNvPr id="27650" name="Picture 2" descr="What Is Matzo? – The Forward">
            <a:extLst>
              <a:ext uri="{FF2B5EF4-FFF2-40B4-BE49-F238E27FC236}">
                <a16:creationId xmlns:a16="http://schemas.microsoft.com/office/drawing/2014/main" id="{94586657-8770-404E-BA9E-1AE5AF4A881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35211" y="3156705"/>
            <a:ext cx="4935060" cy="370129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A3A767A-449A-4120-BCED-74F9CEDDB144}"/>
              </a:ext>
            </a:extLst>
          </p:cNvPr>
          <p:cNvSpPr txBox="1"/>
          <p:nvPr/>
        </p:nvSpPr>
        <p:spPr>
          <a:xfrm>
            <a:off x="5550195" y="6038188"/>
            <a:ext cx="1485016" cy="553998"/>
          </a:xfrm>
          <a:prstGeom prst="rect">
            <a:avLst/>
          </a:prstGeom>
          <a:noFill/>
        </p:spPr>
        <p:txBody>
          <a:bodyPr wrap="square" rtlCol="0">
            <a:spAutoFit/>
          </a:bodyPr>
          <a:lstStyle/>
          <a:p>
            <a:r>
              <a:rPr lang="en-US" sz="1500" dirty="0"/>
              <a:t>Garlic pun: </a:t>
            </a:r>
          </a:p>
          <a:p>
            <a:r>
              <a:rPr lang="en-US" sz="1500" i="1" dirty="0"/>
              <a:t>al </a:t>
            </a:r>
            <a:r>
              <a:rPr lang="en-US" sz="1500" i="1" dirty="0" err="1"/>
              <a:t>shum</a:t>
            </a:r>
            <a:r>
              <a:rPr lang="en-US" sz="1500" dirty="0"/>
              <a:t>- </a:t>
            </a:r>
            <a:r>
              <a:rPr lang="en-US" sz="1500" i="1" dirty="0"/>
              <a:t>ma</a:t>
            </a:r>
            <a:r>
              <a:rPr lang="en-US" sz="1500" dirty="0"/>
              <a:t>?</a:t>
            </a:r>
          </a:p>
        </p:txBody>
      </p:sp>
    </p:spTree>
    <p:extLst>
      <p:ext uri="{BB962C8B-B14F-4D97-AF65-F5344CB8AC3E}">
        <p14:creationId xmlns:p14="http://schemas.microsoft.com/office/powerpoint/2010/main" val="5453129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err="1"/>
              <a:t>Rabban</a:t>
            </a:r>
            <a:r>
              <a:rPr lang="en-US" dirty="0"/>
              <a:t> Gamliel’s Three Things</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51277" y="1371601"/>
            <a:ext cx="4805514" cy="5220585"/>
          </a:xfrm>
        </p:spPr>
        <p:txBody>
          <a:bodyPr>
            <a:noAutofit/>
          </a:bodyPr>
          <a:lstStyle/>
          <a:p>
            <a:pPr marL="0" indent="0">
              <a:buNone/>
            </a:pPr>
            <a:r>
              <a:rPr lang="en-US" sz="2000" i="1" dirty="0"/>
              <a:t>Point to the </a:t>
            </a:r>
            <a:r>
              <a:rPr lang="en-US" sz="2000" i="1" dirty="0" err="1"/>
              <a:t>maror</a:t>
            </a:r>
            <a:r>
              <a:rPr lang="en-US" sz="2000" i="1" dirty="0"/>
              <a:t>.</a:t>
            </a:r>
          </a:p>
          <a:p>
            <a:pPr marL="0" indent="0">
              <a:buNone/>
            </a:pPr>
            <a:r>
              <a:rPr lang="en-US" sz="2000" dirty="0"/>
              <a:t>This </a:t>
            </a:r>
            <a:r>
              <a:rPr lang="en-US" sz="2000" dirty="0" err="1"/>
              <a:t>maror</a:t>
            </a:r>
            <a:r>
              <a:rPr lang="en-US" sz="2000" dirty="0"/>
              <a:t> [bitter herbs] that we are eating, for the sake of what [is it]? For the sake [to commemorate] that the Egyptians embittered the lives of our ancestors in Egypt, as it is stated (Exodus 1:14); "And they made their lives bitter with hard service, in mortar and in brick, and in all manner of service in the field; in all their service, wherein they made them serve with rigor." </a:t>
            </a:r>
          </a:p>
          <a:p>
            <a:pPr marL="0" indent="0">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5273749" y="1371601"/>
            <a:ext cx="6566974" cy="1446550"/>
          </a:xfrm>
          <a:prstGeom prst="rect">
            <a:avLst/>
          </a:prstGeom>
          <a:noFill/>
        </p:spPr>
        <p:txBody>
          <a:bodyPr wrap="square" rtlCol="0">
            <a:spAutoFit/>
          </a:bodyPr>
          <a:lstStyle/>
          <a:p>
            <a:pPr algn="r"/>
            <a:r>
              <a:rPr lang="he-IL" sz="2200" dirty="0"/>
              <a:t>מָרוֹר זֶה שֶׁאָנוּ אוֹכְלִים, עַל שׁוּם מַה? עַל שׁוּם שֶׁמֵּרְרוּ הַמִּצְרִים אֶת-חַיֵּי אֲבוֹתֵינוּ בְּמִצְרַיִם, שֶׁנֶּאֱמַר: וַיְמָרְרוּ אֶת חַיֵּיהֶם בַּעֲבֹדָה קָשָה, בְּחֹמֶר וּבִלְבֵנִים וּבְכָל-עֲבֹדָה בַּשָּׂדֶה אֶת כָּל עֲבֹדָתָם אֲשֶׁר עָבְדוּ בָהֶם בְּפָרֶךְ. </a:t>
            </a:r>
          </a:p>
        </p:txBody>
      </p:sp>
      <p:pic>
        <p:nvPicPr>
          <p:cNvPr id="28674" name="Picture 2" descr="Horseradish: Nutrition, Benefits, Uses, and Side Effects">
            <a:extLst>
              <a:ext uri="{FF2B5EF4-FFF2-40B4-BE49-F238E27FC236}">
                <a16:creationId xmlns:a16="http://schemas.microsoft.com/office/drawing/2014/main" id="{92628968-D2C2-4551-9B9E-55B644A5B3F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13880" y="3043570"/>
            <a:ext cx="6325079" cy="3548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6883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err="1"/>
              <a:t>Rabban</a:t>
            </a:r>
            <a:r>
              <a:rPr lang="en-US" dirty="0"/>
              <a:t> Gamliel’s Three Things</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51277" y="1371601"/>
            <a:ext cx="4266794" cy="5220585"/>
          </a:xfrm>
        </p:spPr>
        <p:txBody>
          <a:bodyPr>
            <a:noAutofit/>
          </a:bodyPr>
          <a:lstStyle/>
          <a:p>
            <a:pPr marL="0" indent="0">
              <a:buNone/>
            </a:pPr>
            <a:r>
              <a:rPr lang="en-US" sz="2000" dirty="0"/>
              <a:t>In each and every generation, a person is obligated to see himself as if he left Egypt, as it is stated (Exodus 13:8); "For the sake of this, did the Lord do [this] for me in my going out of Egypt." Not only our ancestors did the Holy One, blessed be He, redeem, but rather also us [together] with them did he redeem, as it is stated (Deuteronomy 6:23); "And He took us out from there, in order to bring us in, to give us the land which He swore unto our fathers."</a:t>
            </a:r>
          </a:p>
        </p:txBody>
      </p:sp>
      <p:sp>
        <p:nvSpPr>
          <p:cNvPr id="6" name="TextBox 5">
            <a:extLst>
              <a:ext uri="{FF2B5EF4-FFF2-40B4-BE49-F238E27FC236}">
                <a16:creationId xmlns:a16="http://schemas.microsoft.com/office/drawing/2014/main" id="{A41A89E9-762D-40F3-A861-4B710D3B31AE}"/>
              </a:ext>
            </a:extLst>
          </p:cNvPr>
          <p:cNvSpPr txBox="1"/>
          <p:nvPr/>
        </p:nvSpPr>
        <p:spPr>
          <a:xfrm>
            <a:off x="8218967" y="1371601"/>
            <a:ext cx="3621755" cy="3816429"/>
          </a:xfrm>
          <a:prstGeom prst="rect">
            <a:avLst/>
          </a:prstGeom>
          <a:noFill/>
        </p:spPr>
        <p:txBody>
          <a:bodyPr wrap="square" rtlCol="0">
            <a:spAutoFit/>
          </a:bodyPr>
          <a:lstStyle/>
          <a:p>
            <a:pPr algn="r"/>
            <a:r>
              <a:rPr lang="he-IL" sz="2200" dirty="0"/>
              <a:t>בְּכָל-דּוֹר וָדוֹר חַיָּב אָדָם לִרְאוֹת אֶת-עַצְמוֹ כְּאִלּוּ הוּא יָצָא מִמִּצְרַיִם, שֶׁנֶּאֱמַר: וְהִגַּדְתָּ לְבִנְךָ בַּיּוֹם הַהוּא לֵאמֹר, בַּעֲבוּר זֶה עָשָׂה ה' לִי בְּצֵאתִי מִמִּצְרַיִם. לֹא אֶת-אֲבוֹתֵינוּ בִּלְבָד גָּאַל הַקָּדוֹשׁ בָּרוּךְ הוּא, אֶלָּא אַף אוֹתָנוּ גָּאַל עִמָּהֶם, שֶׁנֶּאֱמַר: וְאוֹתָנוּ הוֹצִיא מִשָּׁם, לְמַעַן הָבִיא אוֹתָנוּ, לָתֶת לָנוּ אֶת-הָאָרֶץ אֲשֶׁר נִשָׁבַּע לַאֲבֹתֵינוּ. </a:t>
            </a:r>
          </a:p>
        </p:txBody>
      </p:sp>
      <p:pic>
        <p:nvPicPr>
          <p:cNvPr id="30722" name="Picture 2" descr="BIBL36 &amp; BIBL39 - Shepherds - Biblical Costume Rentals - Alicia's ...">
            <a:extLst>
              <a:ext uri="{FF2B5EF4-FFF2-40B4-BE49-F238E27FC236}">
                <a16:creationId xmlns:a16="http://schemas.microsoft.com/office/drawing/2014/main" id="{37A93D44-F6D3-48A2-A7D0-37CCE304F5E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56296" y="1765595"/>
            <a:ext cx="3324446" cy="4432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2780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Hallel - </a:t>
            </a:r>
            <a:r>
              <a:rPr lang="he-IL" dirty="0"/>
              <a:t>הלל</a:t>
            </a:r>
            <a:r>
              <a:rPr lang="en-US" dirty="0"/>
              <a:t> - first part</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51278" y="1531090"/>
            <a:ext cx="4954370" cy="5220585"/>
          </a:xfrm>
        </p:spPr>
        <p:txBody>
          <a:bodyPr>
            <a:noAutofit/>
          </a:bodyPr>
          <a:lstStyle/>
          <a:p>
            <a:pPr marL="0" indent="0">
              <a:buNone/>
            </a:pPr>
            <a:r>
              <a:rPr lang="en-US" sz="2000" dirty="0"/>
              <a:t>In Israel's going out from Egypt, the house of </a:t>
            </a:r>
            <a:r>
              <a:rPr lang="en-US" sz="2000" dirty="0" err="1"/>
              <a:t>Ya'akov</a:t>
            </a:r>
            <a:r>
              <a:rPr lang="en-US" sz="2000" dirty="0"/>
              <a:t> from a people of foreign speech, the Sea saw and fled, the Jordan turned to the rear. The mountains danced like rams, the hills like young sheep. What is happening to you, O Sea, that you are fleeing, O Jordan that you turn to the rear; O mountains that you dance like rams, O hills like young sheep? From before the Master, tremble O earth, from before the Lord of </a:t>
            </a:r>
            <a:r>
              <a:rPr lang="en-US" sz="2000" dirty="0" err="1"/>
              <a:t>Ya'akov</a:t>
            </a:r>
            <a:r>
              <a:rPr lang="en-US" sz="2000" dirty="0"/>
              <a:t>. He who turns the boulder into a pond of water, the flint into a spring of water. (Psalms 114)</a:t>
            </a:r>
          </a:p>
        </p:txBody>
      </p:sp>
      <p:sp>
        <p:nvSpPr>
          <p:cNvPr id="6" name="TextBox 5">
            <a:extLst>
              <a:ext uri="{FF2B5EF4-FFF2-40B4-BE49-F238E27FC236}">
                <a16:creationId xmlns:a16="http://schemas.microsoft.com/office/drawing/2014/main" id="{A41A89E9-762D-40F3-A861-4B710D3B31AE}"/>
              </a:ext>
            </a:extLst>
          </p:cNvPr>
          <p:cNvSpPr txBox="1"/>
          <p:nvPr/>
        </p:nvSpPr>
        <p:spPr>
          <a:xfrm>
            <a:off x="5911702" y="1531090"/>
            <a:ext cx="5929020" cy="4308872"/>
          </a:xfrm>
          <a:prstGeom prst="rect">
            <a:avLst/>
          </a:prstGeom>
          <a:noFill/>
        </p:spPr>
        <p:txBody>
          <a:bodyPr wrap="square" rtlCol="0">
            <a:spAutoFit/>
          </a:bodyPr>
          <a:lstStyle/>
          <a:p>
            <a:pPr algn="r"/>
            <a:r>
              <a:rPr lang="he-IL" sz="2200" dirty="0"/>
              <a:t>בְּצֵאת יִשְׂרָאֵל מִמִצְרַיִם, בֵּית יַעֲקֹב מֵעַם לֹעֵז, הָיְתָה יְהוּדָה לְקָדְשׁוֹ, יִשְׂרָאֵל מַמְשְׁלוֹתָיו. הַיָּם רָאָה וַיַּנֹס, הַיַּרְדֵּן יִסֹּב לְאָחוֹר. הֶהָרִים רָקְדוּ כְאֵילִים, גְּבַעוֹת כִּבְנֵי צֹאן. מַה לְּךָ הַיָּם כִּי תָנוּס, הַיַּרְדֵּן - תִּסֹּב לְאָחוֹר, הֶהָרִים - תִּרְקְדוּ כְאֵילִים, גְּבַעוֹת כִּבְנֵי-צֹאן. מִלְּפְנֵי אָדוֹן חוּלִי אָרֶץ, מִלְּפְנֵי אֱלוֹהַ יַעֲקֹב. הַהֹפְכִי הַצּוּר אֲגַם-מָיִם, חַלָּמִיש לְמַעְיְנוֹ-מָיִם.</a:t>
            </a:r>
            <a:endParaRPr lang="en-US" sz="2200" dirty="0"/>
          </a:p>
          <a:p>
            <a:pPr algn="r"/>
            <a:endParaRPr lang="en-US" sz="2400" i="1" dirty="0"/>
          </a:p>
          <a:p>
            <a:r>
              <a:rPr lang="en-US" sz="2400" i="1" dirty="0" err="1"/>
              <a:t>B'tset</a:t>
            </a:r>
            <a:r>
              <a:rPr lang="en-US" sz="2400" i="1" dirty="0"/>
              <a:t> </a:t>
            </a:r>
            <a:r>
              <a:rPr lang="en-US" sz="2400" i="1" dirty="0" err="1"/>
              <a:t>yisrael</a:t>
            </a:r>
            <a:r>
              <a:rPr lang="en-US" sz="2400" i="1" dirty="0"/>
              <a:t> </a:t>
            </a:r>
            <a:r>
              <a:rPr lang="en-US" sz="2400" i="1" dirty="0" err="1"/>
              <a:t>mimitzrayim</a:t>
            </a:r>
            <a:r>
              <a:rPr lang="en-US" sz="2400" i="1" dirty="0"/>
              <a:t>, bet </a:t>
            </a:r>
            <a:r>
              <a:rPr lang="en-US" sz="2400" i="1" dirty="0" err="1"/>
              <a:t>yaakov</a:t>
            </a:r>
            <a:r>
              <a:rPr lang="en-US" sz="2400" i="1" dirty="0"/>
              <a:t> </a:t>
            </a:r>
            <a:r>
              <a:rPr lang="en-US" sz="2400" i="1" dirty="0" err="1"/>
              <a:t>me'am</a:t>
            </a:r>
            <a:r>
              <a:rPr lang="en-US" sz="2400" i="1" dirty="0"/>
              <a:t> </a:t>
            </a:r>
            <a:r>
              <a:rPr lang="en-US" sz="2400" i="1" dirty="0" err="1"/>
              <a:t>loez</a:t>
            </a:r>
            <a:r>
              <a:rPr lang="en-US" sz="2400" i="1" dirty="0"/>
              <a:t>, </a:t>
            </a:r>
            <a:r>
              <a:rPr lang="en-US" sz="2400" i="1" dirty="0" err="1"/>
              <a:t>hayta</a:t>
            </a:r>
            <a:r>
              <a:rPr lang="en-US" sz="2400" i="1" dirty="0"/>
              <a:t> </a:t>
            </a:r>
            <a:r>
              <a:rPr lang="en-US" sz="2400" i="1" dirty="0" err="1"/>
              <a:t>yehuda</a:t>
            </a:r>
            <a:r>
              <a:rPr lang="en-US" sz="2400" i="1" dirty="0"/>
              <a:t> </a:t>
            </a:r>
            <a:r>
              <a:rPr lang="en-US" sz="2400" i="1" dirty="0" err="1"/>
              <a:t>l'kodsho</a:t>
            </a:r>
            <a:r>
              <a:rPr lang="en-US" sz="2400" i="1" dirty="0"/>
              <a:t>, </a:t>
            </a:r>
            <a:r>
              <a:rPr lang="en-US" sz="2400" i="1" dirty="0" err="1"/>
              <a:t>yisrael</a:t>
            </a:r>
            <a:r>
              <a:rPr lang="en-US" sz="2400" i="1" dirty="0"/>
              <a:t> </a:t>
            </a:r>
            <a:r>
              <a:rPr lang="en-US" sz="2400" i="1" dirty="0" err="1"/>
              <a:t>mamshelotav</a:t>
            </a:r>
            <a:r>
              <a:rPr lang="en-US" sz="2400" i="1" dirty="0"/>
              <a:t>.</a:t>
            </a:r>
          </a:p>
          <a:p>
            <a:endParaRPr lang="he-IL" sz="2400" dirty="0"/>
          </a:p>
        </p:txBody>
      </p:sp>
    </p:spTree>
    <p:extLst>
      <p:ext uri="{BB962C8B-B14F-4D97-AF65-F5344CB8AC3E}">
        <p14:creationId xmlns:p14="http://schemas.microsoft.com/office/powerpoint/2010/main" val="11321422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Second cup</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13144" y="1637414"/>
            <a:ext cx="4954370" cy="2647505"/>
          </a:xfrm>
        </p:spPr>
        <p:txBody>
          <a:bodyPr>
            <a:noAutofit/>
          </a:bodyPr>
          <a:lstStyle/>
          <a:p>
            <a:pPr marL="0" indent="0">
              <a:buNone/>
            </a:pPr>
            <a:r>
              <a:rPr lang="en-US" sz="2000" i="1" dirty="0"/>
              <a:t>We say the blessing and drink while reclining to the left:</a:t>
            </a:r>
          </a:p>
          <a:p>
            <a:pPr marL="0" indent="0">
              <a:buNone/>
            </a:pPr>
            <a:r>
              <a:rPr lang="en-US" sz="2000" i="1" dirty="0"/>
              <a:t>Baruch </a:t>
            </a:r>
            <a:r>
              <a:rPr lang="en-US" sz="2000" i="1" dirty="0" err="1"/>
              <a:t>ata</a:t>
            </a:r>
            <a:r>
              <a:rPr lang="en-US" sz="2000" i="1" dirty="0"/>
              <a:t> </a:t>
            </a:r>
            <a:r>
              <a:rPr lang="en-US" sz="2000" i="1" dirty="0" err="1"/>
              <a:t>adonai</a:t>
            </a:r>
            <a:r>
              <a:rPr lang="en-US" sz="2000" i="1" dirty="0"/>
              <a:t> </a:t>
            </a:r>
            <a:r>
              <a:rPr lang="en-US" sz="2000" i="1" dirty="0" err="1"/>
              <a:t>elohenu</a:t>
            </a:r>
            <a:r>
              <a:rPr lang="en-US" sz="2000" i="1" dirty="0"/>
              <a:t> </a:t>
            </a:r>
            <a:r>
              <a:rPr lang="en-US" sz="2000" i="1" dirty="0" err="1"/>
              <a:t>melech</a:t>
            </a:r>
            <a:r>
              <a:rPr lang="en-US" sz="2000" i="1" dirty="0"/>
              <a:t> </a:t>
            </a:r>
            <a:r>
              <a:rPr lang="en-US" sz="2000" i="1" dirty="0" err="1"/>
              <a:t>haolam</a:t>
            </a:r>
            <a:r>
              <a:rPr lang="en-US" sz="2000" i="1" dirty="0"/>
              <a:t> </a:t>
            </a:r>
            <a:r>
              <a:rPr lang="en-US" sz="2000" i="1" dirty="0" err="1"/>
              <a:t>borey</a:t>
            </a:r>
            <a:r>
              <a:rPr lang="en-US" sz="2000" i="1" dirty="0"/>
              <a:t> </a:t>
            </a:r>
            <a:r>
              <a:rPr lang="en-US" sz="2000" i="1" dirty="0" err="1"/>
              <a:t>pri</a:t>
            </a:r>
            <a:r>
              <a:rPr lang="en-US" sz="2000" i="1" dirty="0"/>
              <a:t> </a:t>
            </a:r>
            <a:r>
              <a:rPr lang="en-US" sz="2000" i="1" dirty="0" err="1"/>
              <a:t>hagafen</a:t>
            </a:r>
            <a:r>
              <a:rPr lang="en-US" sz="2000" i="1" dirty="0"/>
              <a:t>.</a:t>
            </a:r>
          </a:p>
          <a:p>
            <a:pPr marL="0" indent="0">
              <a:buNone/>
            </a:pPr>
            <a:r>
              <a:rPr lang="en-US" sz="2000" dirty="0"/>
              <a:t>Blessed are You, Lord our God, who creates the fruit of the vine.</a:t>
            </a:r>
          </a:p>
        </p:txBody>
      </p:sp>
      <p:sp>
        <p:nvSpPr>
          <p:cNvPr id="6" name="TextBox 5">
            <a:extLst>
              <a:ext uri="{FF2B5EF4-FFF2-40B4-BE49-F238E27FC236}">
                <a16:creationId xmlns:a16="http://schemas.microsoft.com/office/drawing/2014/main" id="{A41A89E9-762D-40F3-A861-4B710D3B31AE}"/>
              </a:ext>
            </a:extLst>
          </p:cNvPr>
          <p:cNvSpPr txBox="1"/>
          <p:nvPr/>
        </p:nvSpPr>
        <p:spPr>
          <a:xfrm>
            <a:off x="5624622" y="1626783"/>
            <a:ext cx="5832529" cy="800219"/>
          </a:xfrm>
          <a:prstGeom prst="rect">
            <a:avLst/>
          </a:prstGeom>
          <a:noFill/>
        </p:spPr>
        <p:txBody>
          <a:bodyPr wrap="square" rtlCol="0">
            <a:spAutoFit/>
          </a:bodyPr>
          <a:lstStyle/>
          <a:p>
            <a:pPr algn="r"/>
            <a:r>
              <a:rPr lang="he-IL" sz="2200" dirty="0"/>
              <a:t>בָּרוּךְ אַתָּה ה', אֱלֹהֵינוּ מֶלֶךְ הָעוֹלָם בּוֹרֵא פְּרִי הַגָּפֶן. </a:t>
            </a:r>
            <a:endParaRPr lang="en-US" sz="2400" i="1" dirty="0"/>
          </a:p>
          <a:p>
            <a:endParaRPr lang="he-IL" sz="2400" dirty="0"/>
          </a:p>
        </p:txBody>
      </p:sp>
      <p:pic>
        <p:nvPicPr>
          <p:cNvPr id="7" name="Picture 2" descr="Amazon.com | Kovot Giant Wine Glass Holds a Whole Bottle of Wine ...">
            <a:extLst>
              <a:ext uri="{FF2B5EF4-FFF2-40B4-BE49-F238E27FC236}">
                <a16:creationId xmlns:a16="http://schemas.microsoft.com/office/drawing/2014/main" id="{EC000177-25E7-4006-94D2-31FDFF44A0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38022" y="4092445"/>
            <a:ext cx="1019130" cy="23434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mazon.com | Kovot Giant Wine Glass Holds a Whole Bottle of Wine ...">
            <a:extLst>
              <a:ext uri="{FF2B5EF4-FFF2-40B4-BE49-F238E27FC236}">
                <a16:creationId xmlns:a16="http://schemas.microsoft.com/office/drawing/2014/main" id="{E15F98E1-567B-4B8A-9CC5-9B4894A8D1F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50719" y="4085064"/>
            <a:ext cx="1019130" cy="2343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1611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Rochtzah - </a:t>
            </a:r>
            <a:r>
              <a:rPr lang="he-IL" dirty="0"/>
              <a:t>רָחְצָה</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70252" y="1626783"/>
            <a:ext cx="4954370" cy="3508744"/>
          </a:xfrm>
        </p:spPr>
        <p:txBody>
          <a:bodyPr>
            <a:noAutofit/>
          </a:bodyPr>
          <a:lstStyle/>
          <a:p>
            <a:pPr marL="0" indent="0">
              <a:buNone/>
            </a:pPr>
            <a:r>
              <a:rPr lang="en-US" sz="2000" i="1" dirty="0"/>
              <a:t>We wash our hands and say the blessing.</a:t>
            </a:r>
          </a:p>
          <a:p>
            <a:pPr marL="0" indent="0">
              <a:buNone/>
            </a:pPr>
            <a:r>
              <a:rPr lang="en-US" sz="2000" i="1" dirty="0"/>
              <a:t>Baruch </a:t>
            </a:r>
            <a:r>
              <a:rPr lang="en-US" sz="2000" i="1" dirty="0" err="1"/>
              <a:t>ata</a:t>
            </a:r>
            <a:r>
              <a:rPr lang="en-US" sz="2000" i="1" dirty="0"/>
              <a:t> </a:t>
            </a:r>
            <a:r>
              <a:rPr lang="en-US" sz="2000" i="1" dirty="0" err="1"/>
              <a:t>adonay</a:t>
            </a:r>
            <a:r>
              <a:rPr lang="en-US" sz="2000" i="1" dirty="0"/>
              <a:t> </a:t>
            </a:r>
            <a:r>
              <a:rPr lang="en-US" sz="2000" i="1" dirty="0" err="1"/>
              <a:t>elohenu</a:t>
            </a:r>
            <a:r>
              <a:rPr lang="en-US" sz="2000" i="1" dirty="0"/>
              <a:t> </a:t>
            </a:r>
            <a:r>
              <a:rPr lang="en-US" sz="2000" i="1" dirty="0" err="1"/>
              <a:t>melech</a:t>
            </a:r>
            <a:r>
              <a:rPr lang="en-US" sz="2000" i="1" dirty="0"/>
              <a:t> </a:t>
            </a:r>
            <a:r>
              <a:rPr lang="en-US" sz="2000" i="1" dirty="0" err="1"/>
              <a:t>haolam</a:t>
            </a:r>
            <a:r>
              <a:rPr lang="en-US" sz="2000" i="1" dirty="0"/>
              <a:t> </a:t>
            </a:r>
            <a:r>
              <a:rPr lang="en-US" sz="2000" i="1" dirty="0" err="1"/>
              <a:t>asher</a:t>
            </a:r>
            <a:r>
              <a:rPr lang="en-US" sz="2000" i="1" dirty="0"/>
              <a:t> </a:t>
            </a:r>
            <a:r>
              <a:rPr lang="en-US" sz="2000" i="1" dirty="0" err="1"/>
              <a:t>kidshanu</a:t>
            </a:r>
            <a:r>
              <a:rPr lang="en-US" sz="2000" i="1" dirty="0"/>
              <a:t> </a:t>
            </a:r>
            <a:r>
              <a:rPr lang="en-US" sz="2000" i="1" dirty="0" err="1"/>
              <a:t>b’mitzvotav</a:t>
            </a:r>
            <a:r>
              <a:rPr lang="en-US" sz="2000" i="1" dirty="0"/>
              <a:t> </a:t>
            </a:r>
            <a:r>
              <a:rPr lang="en-US" sz="2000" i="1" dirty="0" err="1"/>
              <a:t>v’tzivanu</a:t>
            </a:r>
            <a:r>
              <a:rPr lang="en-US" sz="2000" i="1" dirty="0"/>
              <a:t> al </a:t>
            </a:r>
            <a:r>
              <a:rPr lang="en-US" sz="2000" i="1" dirty="0" err="1"/>
              <a:t>nitilat</a:t>
            </a:r>
            <a:r>
              <a:rPr lang="en-US" sz="2000" i="1" dirty="0"/>
              <a:t> </a:t>
            </a:r>
            <a:r>
              <a:rPr lang="en-US" sz="2000" i="1" dirty="0" err="1"/>
              <a:t>yadayim</a:t>
            </a:r>
            <a:r>
              <a:rPr lang="en-US" sz="2000" i="1" dirty="0"/>
              <a:t>.</a:t>
            </a:r>
          </a:p>
          <a:p>
            <a:pPr marL="0" indent="0">
              <a:buNone/>
            </a:pPr>
            <a:r>
              <a:rPr lang="en-US" sz="2000" dirty="0"/>
              <a:t>Blessed are You, Lord our God, King of the Universe, who has sanctified us with His commandments and has commanded us on the washing of the hands.</a:t>
            </a:r>
          </a:p>
        </p:txBody>
      </p:sp>
      <p:sp>
        <p:nvSpPr>
          <p:cNvPr id="6" name="TextBox 5">
            <a:extLst>
              <a:ext uri="{FF2B5EF4-FFF2-40B4-BE49-F238E27FC236}">
                <a16:creationId xmlns:a16="http://schemas.microsoft.com/office/drawing/2014/main" id="{A41A89E9-762D-40F3-A861-4B710D3B31AE}"/>
              </a:ext>
            </a:extLst>
          </p:cNvPr>
          <p:cNvSpPr txBox="1"/>
          <p:nvPr/>
        </p:nvSpPr>
        <p:spPr>
          <a:xfrm>
            <a:off x="5624622" y="1626783"/>
            <a:ext cx="5832529" cy="769441"/>
          </a:xfrm>
          <a:prstGeom prst="rect">
            <a:avLst/>
          </a:prstGeom>
          <a:noFill/>
        </p:spPr>
        <p:txBody>
          <a:bodyPr wrap="square" rtlCol="0">
            <a:spAutoFit/>
          </a:bodyPr>
          <a:lstStyle/>
          <a:p>
            <a:pPr algn="r"/>
            <a:r>
              <a:rPr lang="he-IL" sz="2200" dirty="0"/>
              <a:t>בָּרוּךְ אַתָּה ה', אֱלֹהֵינוּ מֶלֶךְ הָעוֹלָם, אֲשֶׁר קִדְּשָׁנוּ בְּמִצְוֹתָיו וְצִוָּנוּ עַל נְטִילַת יָדַיִם. </a:t>
            </a:r>
            <a:endParaRPr lang="he-IL" sz="2400" dirty="0"/>
          </a:p>
        </p:txBody>
      </p:sp>
      <p:pic>
        <p:nvPicPr>
          <p:cNvPr id="44034" name="Picture 2" descr="Cleansing the Spiritual Worlds - Kabbalah explains that the ...">
            <a:extLst>
              <a:ext uri="{FF2B5EF4-FFF2-40B4-BE49-F238E27FC236}">
                <a16:creationId xmlns:a16="http://schemas.microsoft.com/office/drawing/2014/main" id="{C0BD54DB-D856-4D74-ADB4-B469BB4394B9}"/>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907619" y="3136606"/>
            <a:ext cx="4447663" cy="3080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0884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Motzi Matzah - </a:t>
            </a:r>
            <a:r>
              <a:rPr lang="he-IL" dirty="0"/>
              <a:t>מוֹצִיא מַצָּה</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70252" y="1626783"/>
            <a:ext cx="4954370" cy="3508744"/>
          </a:xfrm>
        </p:spPr>
        <p:txBody>
          <a:bodyPr>
            <a:noAutofit/>
          </a:bodyPr>
          <a:lstStyle/>
          <a:p>
            <a:pPr marL="0" indent="0">
              <a:buNone/>
            </a:pPr>
            <a:r>
              <a:rPr lang="en-US" sz="2000" i="1" dirty="0"/>
              <a:t>Baruch </a:t>
            </a:r>
            <a:r>
              <a:rPr lang="en-US" sz="2000" i="1" dirty="0" err="1"/>
              <a:t>ata</a:t>
            </a:r>
            <a:r>
              <a:rPr lang="en-US" sz="2000" i="1" dirty="0"/>
              <a:t> </a:t>
            </a:r>
            <a:r>
              <a:rPr lang="en-US" sz="2000" i="1" dirty="0" err="1"/>
              <a:t>adonai</a:t>
            </a:r>
            <a:r>
              <a:rPr lang="en-US" sz="2000" i="1" dirty="0"/>
              <a:t> </a:t>
            </a:r>
            <a:r>
              <a:rPr lang="en-US" sz="2000" i="1" dirty="0" err="1"/>
              <a:t>elohenu</a:t>
            </a:r>
            <a:r>
              <a:rPr lang="en-US" sz="2000" i="1" dirty="0"/>
              <a:t> </a:t>
            </a:r>
            <a:r>
              <a:rPr lang="en-US" sz="2000" i="1" dirty="0" err="1"/>
              <a:t>melech</a:t>
            </a:r>
            <a:r>
              <a:rPr lang="en-US" sz="2000" i="1" dirty="0"/>
              <a:t> </a:t>
            </a:r>
            <a:r>
              <a:rPr lang="en-US" sz="2000" i="1" dirty="0" err="1"/>
              <a:t>haolam</a:t>
            </a:r>
            <a:r>
              <a:rPr lang="en-US" sz="2000" i="1" dirty="0"/>
              <a:t> </a:t>
            </a:r>
            <a:r>
              <a:rPr lang="en-US" sz="2000" i="1" dirty="0" err="1"/>
              <a:t>hamotsi</a:t>
            </a:r>
            <a:r>
              <a:rPr lang="en-US" sz="2000" i="1" dirty="0"/>
              <a:t> </a:t>
            </a:r>
            <a:r>
              <a:rPr lang="en-US" sz="2000" i="1" dirty="0" err="1"/>
              <a:t>lechem</a:t>
            </a:r>
            <a:r>
              <a:rPr lang="en-US" sz="2000" i="1" dirty="0"/>
              <a:t> min </a:t>
            </a:r>
            <a:r>
              <a:rPr lang="en-US" sz="2000" i="1" dirty="0" err="1"/>
              <a:t>haaretz</a:t>
            </a:r>
            <a:r>
              <a:rPr lang="en-US" sz="2000" i="1" dirty="0"/>
              <a:t>.</a:t>
            </a:r>
          </a:p>
          <a:p>
            <a:pPr marL="0" indent="0">
              <a:buNone/>
            </a:pPr>
            <a:r>
              <a:rPr lang="en-US" sz="2000" dirty="0"/>
              <a:t>Blessed are You, Lord our God, King of the Universe, who brings forth bread from the earth.</a:t>
            </a:r>
          </a:p>
          <a:p>
            <a:pPr marL="0" indent="0">
              <a:buNone/>
            </a:pPr>
            <a:r>
              <a:rPr lang="en-US" sz="2000" i="1" dirty="0"/>
              <a:t>Baruch </a:t>
            </a:r>
            <a:r>
              <a:rPr lang="en-US" sz="2000" i="1" dirty="0" err="1"/>
              <a:t>ata</a:t>
            </a:r>
            <a:r>
              <a:rPr lang="en-US" sz="2000" i="1" dirty="0"/>
              <a:t> </a:t>
            </a:r>
            <a:r>
              <a:rPr lang="en-US" sz="2000" i="1" dirty="0" err="1"/>
              <a:t>adonai</a:t>
            </a:r>
            <a:r>
              <a:rPr lang="en-US" sz="2000" i="1" dirty="0"/>
              <a:t> </a:t>
            </a:r>
            <a:r>
              <a:rPr lang="en-US" sz="2000" i="1" dirty="0" err="1"/>
              <a:t>elohenu</a:t>
            </a:r>
            <a:r>
              <a:rPr lang="en-US" sz="2000" i="1" dirty="0"/>
              <a:t> </a:t>
            </a:r>
            <a:r>
              <a:rPr lang="en-US" sz="2000" i="1" dirty="0" err="1"/>
              <a:t>melech</a:t>
            </a:r>
            <a:r>
              <a:rPr lang="en-US" sz="2000" i="1" dirty="0"/>
              <a:t> </a:t>
            </a:r>
            <a:r>
              <a:rPr lang="en-US" sz="2000" i="1" dirty="0" err="1"/>
              <a:t>haolam</a:t>
            </a:r>
            <a:r>
              <a:rPr lang="en-US" sz="2000" i="1" dirty="0"/>
              <a:t> </a:t>
            </a:r>
            <a:r>
              <a:rPr lang="en-US" sz="2000" i="1" dirty="0" err="1"/>
              <a:t>asher</a:t>
            </a:r>
            <a:r>
              <a:rPr lang="en-US" sz="2000" i="1" dirty="0"/>
              <a:t> </a:t>
            </a:r>
            <a:r>
              <a:rPr lang="en-US" sz="2000" i="1" dirty="0" err="1"/>
              <a:t>kidishanu</a:t>
            </a:r>
            <a:r>
              <a:rPr lang="en-US" sz="2000" i="1" dirty="0"/>
              <a:t> </a:t>
            </a:r>
            <a:r>
              <a:rPr lang="en-US" sz="2000" i="1" dirty="0" err="1"/>
              <a:t>b'mitzvotav</a:t>
            </a:r>
            <a:r>
              <a:rPr lang="en-US" sz="2000" i="1" dirty="0"/>
              <a:t> </a:t>
            </a:r>
            <a:r>
              <a:rPr lang="en-US" sz="2000" i="1" dirty="0" err="1"/>
              <a:t>v'tzivanu</a:t>
            </a:r>
            <a:r>
              <a:rPr lang="en-US" sz="2000" i="1" dirty="0"/>
              <a:t> al </a:t>
            </a:r>
            <a:r>
              <a:rPr lang="en-US" sz="2000" i="1" dirty="0" err="1"/>
              <a:t>achilat</a:t>
            </a:r>
            <a:r>
              <a:rPr lang="en-US" sz="2000" i="1" dirty="0"/>
              <a:t> matzah.</a:t>
            </a:r>
          </a:p>
          <a:p>
            <a:pPr marL="0" indent="0">
              <a:buNone/>
            </a:pPr>
            <a:r>
              <a:rPr lang="en-US" sz="2000" dirty="0"/>
              <a:t>Blessed are You, Lord our God, King of the Universe, who has sanctified us with His commandments and has commanded us on the eating of matzah.</a:t>
            </a:r>
          </a:p>
          <a:p>
            <a:pPr marL="0" indent="0">
              <a:buNone/>
            </a:pPr>
            <a:r>
              <a:rPr lang="en-US" sz="2000" i="1" dirty="0"/>
              <a:t>We eat some matzah.</a:t>
            </a:r>
          </a:p>
        </p:txBody>
      </p:sp>
      <p:sp>
        <p:nvSpPr>
          <p:cNvPr id="6" name="TextBox 5">
            <a:extLst>
              <a:ext uri="{FF2B5EF4-FFF2-40B4-BE49-F238E27FC236}">
                <a16:creationId xmlns:a16="http://schemas.microsoft.com/office/drawing/2014/main" id="{A41A89E9-762D-40F3-A861-4B710D3B31AE}"/>
              </a:ext>
            </a:extLst>
          </p:cNvPr>
          <p:cNvSpPr txBox="1"/>
          <p:nvPr/>
        </p:nvSpPr>
        <p:spPr>
          <a:xfrm>
            <a:off x="5624622" y="1626783"/>
            <a:ext cx="5832529" cy="1446550"/>
          </a:xfrm>
          <a:prstGeom prst="rect">
            <a:avLst/>
          </a:prstGeom>
          <a:noFill/>
        </p:spPr>
        <p:txBody>
          <a:bodyPr wrap="square" rtlCol="0">
            <a:spAutoFit/>
          </a:bodyPr>
          <a:lstStyle/>
          <a:p>
            <a:pPr algn="r"/>
            <a:r>
              <a:rPr lang="he-IL" sz="2200" dirty="0"/>
              <a:t>בָּרוּךְ אַתָּה ה', אֱלֹהֵינוּ מֶלֶךְ הָעוֹלָם הַמּוֹצִיא לֶחֶם מִן הָאָרֶץ.</a:t>
            </a:r>
          </a:p>
          <a:p>
            <a:pPr algn="r"/>
            <a:r>
              <a:rPr lang="he-IL" sz="2200" dirty="0"/>
              <a:t>בָּרוּךְ אַתָּה ה', אֱלֹהֵינוּ מֶלֶךְ הָעוֹלָם, אֲשֶׁר קִדְּשָׁנוּ בְּמִצְוֹתָיו וְצִוָּנוּ עַל אֲכִילַת מַצָּה.</a:t>
            </a:r>
          </a:p>
        </p:txBody>
      </p:sp>
      <p:pic>
        <p:nvPicPr>
          <p:cNvPr id="45058" name="Picture 2" descr="Matzah- unleavened bread in the form of large crackers">
            <a:extLst>
              <a:ext uri="{FF2B5EF4-FFF2-40B4-BE49-F238E27FC236}">
                <a16:creationId xmlns:a16="http://schemas.microsoft.com/office/drawing/2014/main" id="{E953DDA2-E535-48A2-994E-4A6E59B4B95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0" y="3202061"/>
            <a:ext cx="5244759" cy="3508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146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p:txBody>
          <a:bodyPr/>
          <a:lstStyle/>
          <a:p>
            <a:r>
              <a:rPr lang="en-US" dirty="0"/>
              <a:t>Welcome</a:t>
            </a:r>
          </a:p>
        </p:txBody>
      </p:sp>
      <p:sp>
        <p:nvSpPr>
          <p:cNvPr id="3" name="Content Placeholder 2">
            <a:extLst>
              <a:ext uri="{FF2B5EF4-FFF2-40B4-BE49-F238E27FC236}">
                <a16:creationId xmlns:a16="http://schemas.microsoft.com/office/drawing/2014/main" id="{2A53E01A-CD2C-45F4-8CCD-4770351DC3B8}"/>
              </a:ext>
            </a:extLst>
          </p:cNvPr>
          <p:cNvSpPr>
            <a:spLocks noGrp="1"/>
          </p:cNvSpPr>
          <p:nvPr>
            <p:ph idx="1"/>
          </p:nvPr>
        </p:nvSpPr>
        <p:spPr>
          <a:xfrm>
            <a:off x="1066800" y="2103120"/>
            <a:ext cx="4334540" cy="3931920"/>
          </a:xfrm>
        </p:spPr>
        <p:txBody>
          <a:bodyPr>
            <a:normAutofit/>
          </a:bodyPr>
          <a:lstStyle/>
          <a:p>
            <a:r>
              <a:rPr lang="en-US" sz="2400" dirty="0"/>
              <a:t>Why is this an international </a:t>
            </a:r>
            <a:r>
              <a:rPr lang="en-US" sz="2400" dirty="0" err="1"/>
              <a:t>seder</a:t>
            </a:r>
            <a:r>
              <a:rPr lang="en-US" sz="2400" dirty="0"/>
              <a:t>?</a:t>
            </a:r>
          </a:p>
          <a:p>
            <a:pPr lvl="1"/>
            <a:r>
              <a:rPr lang="en-US" sz="2400" dirty="0"/>
              <a:t>As we are stuck in the “narrow place” of our homes, we can connect symbolically with Jewish communities around the world</a:t>
            </a:r>
          </a:p>
          <a:p>
            <a:pPr marL="0" indent="0">
              <a:buNone/>
            </a:pPr>
            <a:endParaRPr lang="en-US" sz="2800" dirty="0"/>
          </a:p>
        </p:txBody>
      </p:sp>
      <p:pic>
        <p:nvPicPr>
          <p:cNvPr id="5" name="Picture 4" descr="A group of people sitting at a table&#10;&#10;Description automatically generated">
            <a:extLst>
              <a:ext uri="{FF2B5EF4-FFF2-40B4-BE49-F238E27FC236}">
                <a16:creationId xmlns:a16="http://schemas.microsoft.com/office/drawing/2014/main" id="{846E8E92-901B-416C-B6E2-49EFCE503B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39448" y="0"/>
            <a:ext cx="5152552" cy="6858000"/>
          </a:xfrm>
          <a:prstGeom prst="rect">
            <a:avLst/>
          </a:prstGeom>
        </p:spPr>
      </p:pic>
    </p:spTree>
    <p:extLst>
      <p:ext uri="{BB962C8B-B14F-4D97-AF65-F5344CB8AC3E}">
        <p14:creationId xmlns:p14="http://schemas.microsoft.com/office/powerpoint/2010/main" val="9227931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Maror - </a:t>
            </a:r>
            <a:r>
              <a:rPr lang="he-IL" dirty="0"/>
              <a:t>מרור</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70252" y="1626783"/>
            <a:ext cx="4954370" cy="3508744"/>
          </a:xfrm>
        </p:spPr>
        <p:txBody>
          <a:bodyPr>
            <a:noAutofit/>
          </a:bodyPr>
          <a:lstStyle/>
          <a:p>
            <a:pPr marL="0" indent="0">
              <a:buNone/>
            </a:pPr>
            <a:r>
              <a:rPr lang="en-US" sz="2000" i="1" dirty="0"/>
              <a:t>Baruch </a:t>
            </a:r>
            <a:r>
              <a:rPr lang="en-US" sz="2000" i="1" dirty="0" err="1"/>
              <a:t>ata</a:t>
            </a:r>
            <a:r>
              <a:rPr lang="en-US" sz="2000" i="1" dirty="0"/>
              <a:t> </a:t>
            </a:r>
            <a:r>
              <a:rPr lang="en-US" sz="2000" i="1" dirty="0" err="1"/>
              <a:t>adonai</a:t>
            </a:r>
            <a:r>
              <a:rPr lang="en-US" sz="2000" i="1" dirty="0"/>
              <a:t> </a:t>
            </a:r>
            <a:r>
              <a:rPr lang="en-US" sz="2000" i="1" dirty="0" err="1"/>
              <a:t>elohenu</a:t>
            </a:r>
            <a:r>
              <a:rPr lang="en-US" sz="2000" i="1" dirty="0"/>
              <a:t> </a:t>
            </a:r>
            <a:r>
              <a:rPr lang="en-US" sz="2000" i="1" dirty="0" err="1"/>
              <a:t>melech</a:t>
            </a:r>
            <a:r>
              <a:rPr lang="en-US" sz="2000" i="1" dirty="0"/>
              <a:t> </a:t>
            </a:r>
            <a:r>
              <a:rPr lang="en-US" sz="2000" i="1" dirty="0" err="1"/>
              <a:t>haolam</a:t>
            </a:r>
            <a:r>
              <a:rPr lang="en-US" sz="2000" i="1" dirty="0"/>
              <a:t> </a:t>
            </a:r>
            <a:r>
              <a:rPr lang="en-US" sz="2000" i="1" dirty="0" err="1"/>
              <a:t>asher</a:t>
            </a:r>
            <a:r>
              <a:rPr lang="en-US" sz="2000" i="1" dirty="0"/>
              <a:t> </a:t>
            </a:r>
            <a:r>
              <a:rPr lang="en-US" sz="2000" i="1" dirty="0" err="1"/>
              <a:t>kidishanu</a:t>
            </a:r>
            <a:r>
              <a:rPr lang="en-US" sz="2000" i="1" dirty="0"/>
              <a:t> </a:t>
            </a:r>
            <a:r>
              <a:rPr lang="en-US" sz="2000" i="1" dirty="0" err="1"/>
              <a:t>b'mitzvotav</a:t>
            </a:r>
            <a:r>
              <a:rPr lang="en-US" sz="2000" i="1" dirty="0"/>
              <a:t> </a:t>
            </a:r>
            <a:r>
              <a:rPr lang="en-US" sz="2000" i="1" dirty="0" err="1"/>
              <a:t>v'tzivanu</a:t>
            </a:r>
            <a:r>
              <a:rPr lang="en-US" sz="2000" i="1" dirty="0"/>
              <a:t> al </a:t>
            </a:r>
            <a:r>
              <a:rPr lang="en-US" sz="2000" i="1" dirty="0" err="1"/>
              <a:t>achilat</a:t>
            </a:r>
            <a:r>
              <a:rPr lang="en-US" sz="2000" i="1" dirty="0"/>
              <a:t> </a:t>
            </a:r>
            <a:r>
              <a:rPr lang="en-US" sz="2000" i="1" dirty="0" err="1"/>
              <a:t>maror</a:t>
            </a:r>
            <a:r>
              <a:rPr lang="en-US" sz="2000" i="1" dirty="0"/>
              <a:t>.</a:t>
            </a:r>
          </a:p>
          <a:p>
            <a:pPr marL="0" indent="0">
              <a:buNone/>
            </a:pPr>
            <a:r>
              <a:rPr lang="en-US" sz="2000" dirty="0"/>
              <a:t>Blessed are You, Lord our God, King of the Universe, who has sanctified us with His commandments and has commanded us on the eating of </a:t>
            </a:r>
            <a:r>
              <a:rPr lang="en-US" sz="2000" dirty="0" err="1"/>
              <a:t>maror</a:t>
            </a:r>
            <a:r>
              <a:rPr lang="en-US" sz="2000" dirty="0"/>
              <a:t>.</a:t>
            </a:r>
          </a:p>
          <a:p>
            <a:pPr marL="0" indent="0">
              <a:buNone/>
            </a:pPr>
            <a:r>
              <a:rPr lang="en-US" sz="2000" i="1" dirty="0"/>
              <a:t>We eat some bitter herb.</a:t>
            </a:r>
          </a:p>
        </p:txBody>
      </p:sp>
      <p:sp>
        <p:nvSpPr>
          <p:cNvPr id="6" name="TextBox 5">
            <a:extLst>
              <a:ext uri="{FF2B5EF4-FFF2-40B4-BE49-F238E27FC236}">
                <a16:creationId xmlns:a16="http://schemas.microsoft.com/office/drawing/2014/main" id="{A41A89E9-762D-40F3-A861-4B710D3B31AE}"/>
              </a:ext>
            </a:extLst>
          </p:cNvPr>
          <p:cNvSpPr txBox="1"/>
          <p:nvPr/>
        </p:nvSpPr>
        <p:spPr>
          <a:xfrm>
            <a:off x="5624622" y="1626783"/>
            <a:ext cx="5832529" cy="769441"/>
          </a:xfrm>
          <a:prstGeom prst="rect">
            <a:avLst/>
          </a:prstGeom>
          <a:noFill/>
        </p:spPr>
        <p:txBody>
          <a:bodyPr wrap="square" rtlCol="0">
            <a:spAutoFit/>
          </a:bodyPr>
          <a:lstStyle/>
          <a:p>
            <a:pPr algn="r"/>
            <a:r>
              <a:rPr lang="he-IL" sz="2200" dirty="0"/>
              <a:t>בָּרוּךְ אַתָּה ה', אֱלֹהֵינוּ מֶלֶךְ הָעוֹלָם, אֲשֶׁר קִדְּשָנוּ בְּמִצְוֹתָיו וְצִוָּנוּ עַל אֲכִילַת מָרוֹר.</a:t>
            </a:r>
          </a:p>
        </p:txBody>
      </p:sp>
      <p:pic>
        <p:nvPicPr>
          <p:cNvPr id="46082" name="Picture 2" descr="Fresh Horseradish Sauce with Beets I Panning The Globe">
            <a:extLst>
              <a:ext uri="{FF2B5EF4-FFF2-40B4-BE49-F238E27FC236}">
                <a16:creationId xmlns:a16="http://schemas.microsoft.com/office/drawing/2014/main" id="{A0FFB22D-1FF6-43E1-AC26-20F0FE99D87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62577" y="2785129"/>
            <a:ext cx="5194574" cy="3460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8559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Korech - </a:t>
            </a:r>
            <a:r>
              <a:rPr lang="he-IL" dirty="0"/>
              <a:t>כורך</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70252" y="1626783"/>
            <a:ext cx="4954370" cy="3508744"/>
          </a:xfrm>
        </p:spPr>
        <p:txBody>
          <a:bodyPr>
            <a:noAutofit/>
          </a:bodyPr>
          <a:lstStyle/>
          <a:p>
            <a:pPr marL="0" indent="0">
              <a:buNone/>
            </a:pPr>
            <a:r>
              <a:rPr lang="en-US" sz="2000" i="1" dirty="0"/>
              <a:t>Maror/</a:t>
            </a:r>
            <a:r>
              <a:rPr lang="en-US" sz="2000" i="1" dirty="0" err="1"/>
              <a:t>charoset</a:t>
            </a:r>
            <a:r>
              <a:rPr lang="en-US" sz="2000" i="1" dirty="0"/>
              <a:t> sandwich with matzah:</a:t>
            </a:r>
          </a:p>
          <a:p>
            <a:pPr marL="0" indent="0">
              <a:buNone/>
            </a:pPr>
            <a:r>
              <a:rPr lang="en-US" sz="2000" dirty="0"/>
              <a:t>In memory of the Temple according to Hillel. This is what Hillel would do when the Temple existed:</a:t>
            </a:r>
          </a:p>
          <a:p>
            <a:pPr marL="0" indent="0">
              <a:buNone/>
            </a:pPr>
            <a:r>
              <a:rPr lang="en-US" sz="2000" dirty="0"/>
              <a:t>He would wrap the matzah and </a:t>
            </a:r>
            <a:r>
              <a:rPr lang="en-US" sz="2000" dirty="0" err="1"/>
              <a:t>maror</a:t>
            </a:r>
            <a:r>
              <a:rPr lang="en-US" sz="2000" dirty="0"/>
              <a:t> and eat them together, in order to fulfill what is stated, (Exodus 12:15): "You should eat it upon </a:t>
            </a:r>
            <a:r>
              <a:rPr lang="en-US" sz="2000" dirty="0" err="1"/>
              <a:t>matzot</a:t>
            </a:r>
            <a:r>
              <a:rPr lang="en-US" sz="2000" dirty="0"/>
              <a:t> and </a:t>
            </a:r>
            <a:r>
              <a:rPr lang="en-US" sz="2000" dirty="0" err="1"/>
              <a:t>merorim</a:t>
            </a:r>
            <a:r>
              <a:rPr lang="en-US" sz="2000" dirty="0"/>
              <a:t>."</a:t>
            </a:r>
          </a:p>
          <a:p>
            <a:pPr marL="0" indent="0">
              <a:buNone/>
            </a:pPr>
            <a:endParaRPr lang="en-US" sz="2000" i="1" dirty="0"/>
          </a:p>
        </p:txBody>
      </p:sp>
      <p:sp>
        <p:nvSpPr>
          <p:cNvPr id="6" name="TextBox 5">
            <a:extLst>
              <a:ext uri="{FF2B5EF4-FFF2-40B4-BE49-F238E27FC236}">
                <a16:creationId xmlns:a16="http://schemas.microsoft.com/office/drawing/2014/main" id="{A41A89E9-762D-40F3-A861-4B710D3B31AE}"/>
              </a:ext>
            </a:extLst>
          </p:cNvPr>
          <p:cNvSpPr txBox="1"/>
          <p:nvPr/>
        </p:nvSpPr>
        <p:spPr>
          <a:xfrm>
            <a:off x="5624622" y="1626783"/>
            <a:ext cx="5832529" cy="1446550"/>
          </a:xfrm>
          <a:prstGeom prst="rect">
            <a:avLst/>
          </a:prstGeom>
          <a:noFill/>
        </p:spPr>
        <p:txBody>
          <a:bodyPr wrap="square" rtlCol="0">
            <a:spAutoFit/>
          </a:bodyPr>
          <a:lstStyle/>
          <a:p>
            <a:pPr algn="r"/>
            <a:r>
              <a:rPr lang="he-IL" sz="2200" dirty="0"/>
              <a:t>זֵכֶר לְמִקְדָּשׁ כְּהִלֵּל. כֵּן עָשָׂה הִלֵּל בִּזְמַן שֶׁבֵּית הַמִּקְדָּשׁ הָיָה קַיָּם:</a:t>
            </a:r>
          </a:p>
          <a:p>
            <a:pPr algn="r"/>
            <a:r>
              <a:rPr lang="he-IL" sz="2200" dirty="0"/>
              <a:t>הָיָה כּוֹרֵךְ מַצָּה וּמָרוֹר וְאוֹכֵל בְּיַחַד, לְקַיֵּם מַה שֶּׁנֶּאֱמַר: עַל מַצּוֹת וּמְרוֹרִים יֹאכְלֻהוּ.</a:t>
            </a:r>
          </a:p>
        </p:txBody>
      </p:sp>
      <p:pic>
        <p:nvPicPr>
          <p:cNvPr id="47106" name="Picture 2" descr="What We Can Learn from the &quot;Hillel Sandwich&quot; | ReformJudaism.org">
            <a:extLst>
              <a:ext uri="{FF2B5EF4-FFF2-40B4-BE49-F238E27FC236}">
                <a16:creationId xmlns:a16="http://schemas.microsoft.com/office/drawing/2014/main" id="{157AA864-E78E-42D1-89E6-8AB9E1DE19BA}"/>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007795" y="3327993"/>
            <a:ext cx="5507263" cy="290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3536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C2C484-69E7-40BE-B86F-B939DFE5DB7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124893" y="117897"/>
            <a:ext cx="6900529" cy="4985731"/>
          </a:xfrm>
          <a:prstGeom prst="rect">
            <a:avLst/>
          </a:prstGeom>
        </p:spPr>
      </p:pic>
      <p:pic>
        <p:nvPicPr>
          <p:cNvPr id="9" name="Picture 8">
            <a:extLst>
              <a:ext uri="{FF2B5EF4-FFF2-40B4-BE49-F238E27FC236}">
                <a16:creationId xmlns:a16="http://schemas.microsoft.com/office/drawing/2014/main" id="{CFF4D123-089C-4B47-BE70-D9E62309A6E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24892" y="5103628"/>
            <a:ext cx="6900529" cy="1407752"/>
          </a:xfrm>
          <a:prstGeom prst="rect">
            <a:avLst/>
          </a:prstGeom>
        </p:spPr>
      </p:pic>
      <p:pic>
        <p:nvPicPr>
          <p:cNvPr id="10" name="Picture 9">
            <a:extLst>
              <a:ext uri="{FF2B5EF4-FFF2-40B4-BE49-F238E27FC236}">
                <a16:creationId xmlns:a16="http://schemas.microsoft.com/office/drawing/2014/main" id="{45F05EAA-6937-4B33-AA55-1C8E6A149CB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93134" y="188779"/>
            <a:ext cx="3508745" cy="3240221"/>
          </a:xfrm>
          <a:prstGeom prst="rect">
            <a:avLst/>
          </a:prstGeom>
        </p:spPr>
      </p:pic>
      <p:pic>
        <p:nvPicPr>
          <p:cNvPr id="11" name="Picture 10">
            <a:extLst>
              <a:ext uri="{FF2B5EF4-FFF2-40B4-BE49-F238E27FC236}">
                <a16:creationId xmlns:a16="http://schemas.microsoft.com/office/drawing/2014/main" id="{65B77B0F-FFB9-4A98-A6AC-E1DE07195BE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93133" y="3392818"/>
            <a:ext cx="3508746" cy="3276403"/>
          </a:xfrm>
          <a:prstGeom prst="rect">
            <a:avLst/>
          </a:prstGeom>
        </p:spPr>
      </p:pic>
    </p:spTree>
    <p:extLst>
      <p:ext uri="{BB962C8B-B14F-4D97-AF65-F5344CB8AC3E}">
        <p14:creationId xmlns:p14="http://schemas.microsoft.com/office/powerpoint/2010/main" val="7312465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Shulchan </a:t>
            </a:r>
            <a:r>
              <a:rPr lang="en-US" dirty="0" err="1"/>
              <a:t>orech</a:t>
            </a:r>
            <a:r>
              <a:rPr lang="en-US" dirty="0"/>
              <a:t> - </a:t>
            </a:r>
            <a:r>
              <a:rPr lang="he-IL" dirty="0"/>
              <a:t>שֻׁלְחָן עוֹרֵךְ</a:t>
            </a:r>
            <a:endParaRPr lang="en-US" dirty="0"/>
          </a:p>
        </p:txBody>
      </p:sp>
      <p:sp>
        <p:nvSpPr>
          <p:cNvPr id="10" name="TextBox 9">
            <a:extLst>
              <a:ext uri="{FF2B5EF4-FFF2-40B4-BE49-F238E27FC236}">
                <a16:creationId xmlns:a16="http://schemas.microsoft.com/office/drawing/2014/main" id="{F8F310E4-0FEE-4B82-B091-50B0DDD45D31}"/>
              </a:ext>
            </a:extLst>
          </p:cNvPr>
          <p:cNvSpPr txBox="1"/>
          <p:nvPr/>
        </p:nvSpPr>
        <p:spPr>
          <a:xfrm>
            <a:off x="803090" y="1492746"/>
            <a:ext cx="10190975" cy="830997"/>
          </a:xfrm>
          <a:prstGeom prst="rect">
            <a:avLst/>
          </a:prstGeom>
          <a:noFill/>
        </p:spPr>
        <p:txBody>
          <a:bodyPr wrap="square" rtlCol="0">
            <a:spAutoFit/>
          </a:bodyPr>
          <a:lstStyle/>
          <a:p>
            <a:r>
              <a:rPr lang="en-US" sz="2400" dirty="0"/>
              <a:t>Some images of foods and Passover tables from around the world to entertain you while you eat</a:t>
            </a:r>
          </a:p>
        </p:txBody>
      </p:sp>
    </p:spTree>
    <p:extLst>
      <p:ext uri="{BB962C8B-B14F-4D97-AF65-F5344CB8AC3E}">
        <p14:creationId xmlns:p14="http://schemas.microsoft.com/office/powerpoint/2010/main" val="30723554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EF8BBC-3FE8-4673-8796-13F43DEE97A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5814" b="11628"/>
          <a:stretch/>
        </p:blipFill>
        <p:spPr>
          <a:xfrm>
            <a:off x="3524250" y="1084521"/>
            <a:ext cx="5143500" cy="4976038"/>
          </a:xfrm>
          <a:prstGeom prst="rect">
            <a:avLst/>
          </a:prstGeom>
        </p:spPr>
      </p:pic>
      <p:sp>
        <p:nvSpPr>
          <p:cNvPr id="7" name="TextBox 6">
            <a:extLst>
              <a:ext uri="{FF2B5EF4-FFF2-40B4-BE49-F238E27FC236}">
                <a16:creationId xmlns:a16="http://schemas.microsoft.com/office/drawing/2014/main" id="{2AFF318E-979C-494E-B06F-6918E869346F}"/>
              </a:ext>
            </a:extLst>
          </p:cNvPr>
          <p:cNvSpPr txBox="1"/>
          <p:nvPr/>
        </p:nvSpPr>
        <p:spPr>
          <a:xfrm>
            <a:off x="8759177" y="1631245"/>
            <a:ext cx="3051544" cy="923330"/>
          </a:xfrm>
          <a:prstGeom prst="rect">
            <a:avLst/>
          </a:prstGeom>
          <a:noFill/>
        </p:spPr>
        <p:txBody>
          <a:bodyPr wrap="square" rtlCol="0">
            <a:spAutoFit/>
          </a:bodyPr>
          <a:lstStyle/>
          <a:p>
            <a:r>
              <a:rPr lang="en-US" b="1" dirty="0"/>
              <a:t>Romania (Yiddish)</a:t>
            </a:r>
            <a:r>
              <a:rPr lang="en-US" dirty="0"/>
              <a:t>: </a:t>
            </a:r>
            <a:r>
              <a:rPr lang="en-US" i="1" dirty="0" err="1"/>
              <a:t>Kharoyses</a:t>
            </a:r>
            <a:r>
              <a:rPr lang="en-US" dirty="0"/>
              <a:t> – apple walnut </a:t>
            </a:r>
            <a:r>
              <a:rPr lang="en-US" dirty="0" err="1"/>
              <a:t>charoset</a:t>
            </a:r>
            <a:endParaRPr lang="en-US" dirty="0"/>
          </a:p>
        </p:txBody>
      </p:sp>
      <p:sp>
        <p:nvSpPr>
          <p:cNvPr id="8" name="TextBox 7">
            <a:extLst>
              <a:ext uri="{FF2B5EF4-FFF2-40B4-BE49-F238E27FC236}">
                <a16:creationId xmlns:a16="http://schemas.microsoft.com/office/drawing/2014/main" id="{55C3A807-3BD6-46D7-9BFB-0D08075B2CF3}"/>
              </a:ext>
            </a:extLst>
          </p:cNvPr>
          <p:cNvSpPr txBox="1"/>
          <p:nvPr/>
        </p:nvSpPr>
        <p:spPr>
          <a:xfrm>
            <a:off x="5212333" y="161191"/>
            <a:ext cx="3624373" cy="923330"/>
          </a:xfrm>
          <a:prstGeom prst="rect">
            <a:avLst/>
          </a:prstGeom>
          <a:noFill/>
        </p:spPr>
        <p:txBody>
          <a:bodyPr wrap="square" rtlCol="0">
            <a:spAutoFit/>
          </a:bodyPr>
          <a:lstStyle/>
          <a:p>
            <a:r>
              <a:rPr lang="en-US" b="1" dirty="0"/>
              <a:t>Morocco (</a:t>
            </a:r>
            <a:r>
              <a:rPr lang="en-US" b="1" dirty="0" err="1"/>
              <a:t>Haketía</a:t>
            </a:r>
            <a:r>
              <a:rPr lang="en-US" b="1" dirty="0"/>
              <a:t>/Judeo-Arabic/Judeo-Berber)</a:t>
            </a:r>
            <a:r>
              <a:rPr lang="en-US" dirty="0"/>
              <a:t>: </a:t>
            </a:r>
            <a:r>
              <a:rPr lang="en-US" i="1" dirty="0" err="1"/>
              <a:t>Laḥliq</a:t>
            </a:r>
            <a:r>
              <a:rPr lang="en-US" dirty="0"/>
              <a:t> – date-walnut ginger </a:t>
            </a:r>
            <a:r>
              <a:rPr lang="en-US" dirty="0" err="1"/>
              <a:t>charoset</a:t>
            </a:r>
            <a:endParaRPr lang="en-US" dirty="0"/>
          </a:p>
        </p:txBody>
      </p:sp>
      <p:sp>
        <p:nvSpPr>
          <p:cNvPr id="9" name="TextBox 8">
            <a:extLst>
              <a:ext uri="{FF2B5EF4-FFF2-40B4-BE49-F238E27FC236}">
                <a16:creationId xmlns:a16="http://schemas.microsoft.com/office/drawing/2014/main" id="{8AFB99EC-AB76-4A5F-8026-B33C68F891A1}"/>
              </a:ext>
            </a:extLst>
          </p:cNvPr>
          <p:cNvSpPr txBox="1"/>
          <p:nvPr/>
        </p:nvSpPr>
        <p:spPr>
          <a:xfrm>
            <a:off x="803091" y="1492746"/>
            <a:ext cx="3051544" cy="1200329"/>
          </a:xfrm>
          <a:prstGeom prst="rect">
            <a:avLst/>
          </a:prstGeom>
          <a:noFill/>
        </p:spPr>
        <p:txBody>
          <a:bodyPr wrap="square" rtlCol="0">
            <a:spAutoFit/>
          </a:bodyPr>
          <a:lstStyle/>
          <a:p>
            <a:r>
              <a:rPr lang="en-US" b="1" dirty="0"/>
              <a:t>Azerbaijan (Judeo-Tat/</a:t>
            </a:r>
            <a:r>
              <a:rPr lang="en-US" b="1" dirty="0" err="1"/>
              <a:t>Juhuri</a:t>
            </a:r>
            <a:r>
              <a:rPr lang="en-US" b="1" dirty="0"/>
              <a:t>)</a:t>
            </a:r>
            <a:r>
              <a:rPr lang="en-US" dirty="0"/>
              <a:t>: </a:t>
            </a:r>
            <a:r>
              <a:rPr lang="en-US" i="1" dirty="0" err="1"/>
              <a:t>Bodimjon</a:t>
            </a:r>
            <a:r>
              <a:rPr lang="en-US" i="1" dirty="0"/>
              <a:t> </a:t>
            </a:r>
            <a:r>
              <a:rPr lang="en-US" i="1" dirty="0" err="1"/>
              <a:t>Khoyagusht</a:t>
            </a:r>
            <a:r>
              <a:rPr lang="en-US" dirty="0"/>
              <a:t> – eggplant onion frittata</a:t>
            </a:r>
          </a:p>
        </p:txBody>
      </p:sp>
      <p:sp>
        <p:nvSpPr>
          <p:cNvPr id="10" name="TextBox 9">
            <a:extLst>
              <a:ext uri="{FF2B5EF4-FFF2-40B4-BE49-F238E27FC236}">
                <a16:creationId xmlns:a16="http://schemas.microsoft.com/office/drawing/2014/main" id="{51CA1288-52B9-48D9-A1E0-7D69E578754D}"/>
              </a:ext>
            </a:extLst>
          </p:cNvPr>
          <p:cNvSpPr txBox="1"/>
          <p:nvPr/>
        </p:nvSpPr>
        <p:spPr>
          <a:xfrm>
            <a:off x="803091" y="3429000"/>
            <a:ext cx="2806330" cy="1200329"/>
          </a:xfrm>
          <a:prstGeom prst="rect">
            <a:avLst/>
          </a:prstGeom>
          <a:noFill/>
        </p:spPr>
        <p:txBody>
          <a:bodyPr wrap="square" rtlCol="0">
            <a:spAutoFit/>
          </a:bodyPr>
          <a:lstStyle/>
          <a:p>
            <a:r>
              <a:rPr lang="en-US" b="1" dirty="0"/>
              <a:t>Iran (Judeo-Persian/Median)</a:t>
            </a:r>
            <a:r>
              <a:rPr lang="en-US" dirty="0"/>
              <a:t>: </a:t>
            </a:r>
            <a:r>
              <a:rPr lang="en-US" i="1" dirty="0"/>
              <a:t>Kuku Sabzi</a:t>
            </a:r>
            <a:r>
              <a:rPr lang="en-US" dirty="0"/>
              <a:t> – baked herb </a:t>
            </a:r>
            <a:r>
              <a:rPr lang="en-US" dirty="0" err="1"/>
              <a:t>omelette</a:t>
            </a:r>
            <a:endParaRPr lang="en-US" dirty="0"/>
          </a:p>
        </p:txBody>
      </p:sp>
      <p:sp>
        <p:nvSpPr>
          <p:cNvPr id="11" name="TextBox 10">
            <a:extLst>
              <a:ext uri="{FF2B5EF4-FFF2-40B4-BE49-F238E27FC236}">
                <a16:creationId xmlns:a16="http://schemas.microsoft.com/office/drawing/2014/main" id="{C1E5483B-1978-43C0-8932-EA73EFA2CC88}"/>
              </a:ext>
            </a:extLst>
          </p:cNvPr>
          <p:cNvSpPr txBox="1"/>
          <p:nvPr/>
        </p:nvSpPr>
        <p:spPr>
          <a:xfrm>
            <a:off x="4271463" y="5977202"/>
            <a:ext cx="4487714" cy="923330"/>
          </a:xfrm>
          <a:prstGeom prst="rect">
            <a:avLst/>
          </a:prstGeom>
          <a:noFill/>
        </p:spPr>
        <p:txBody>
          <a:bodyPr wrap="square" rtlCol="0">
            <a:spAutoFit/>
          </a:bodyPr>
          <a:lstStyle/>
          <a:p>
            <a:r>
              <a:rPr lang="en-US" b="1" dirty="0"/>
              <a:t>Georgia (Judeo-Georgian)</a:t>
            </a:r>
            <a:r>
              <a:rPr lang="en-US" dirty="0"/>
              <a:t>: </a:t>
            </a:r>
            <a:r>
              <a:rPr lang="en-US" i="1" dirty="0" err="1"/>
              <a:t>Espanakhi</a:t>
            </a:r>
            <a:r>
              <a:rPr lang="en-US" i="1" dirty="0"/>
              <a:t> </a:t>
            </a:r>
            <a:r>
              <a:rPr lang="en-US" i="1" dirty="0" err="1"/>
              <a:t>Pkhali</a:t>
            </a:r>
            <a:r>
              <a:rPr lang="en-US" dirty="0"/>
              <a:t> – ground walnut spread with spinach, garlic, coriander, and onion</a:t>
            </a:r>
          </a:p>
        </p:txBody>
      </p:sp>
      <p:sp>
        <p:nvSpPr>
          <p:cNvPr id="12" name="TextBox 11">
            <a:extLst>
              <a:ext uri="{FF2B5EF4-FFF2-40B4-BE49-F238E27FC236}">
                <a16:creationId xmlns:a16="http://schemas.microsoft.com/office/drawing/2014/main" id="{135F7B10-DB5D-4980-B273-35E7BE6D2E75}"/>
              </a:ext>
            </a:extLst>
          </p:cNvPr>
          <p:cNvSpPr txBox="1"/>
          <p:nvPr/>
        </p:nvSpPr>
        <p:spPr>
          <a:xfrm>
            <a:off x="8667750" y="3200586"/>
            <a:ext cx="3051544" cy="1200329"/>
          </a:xfrm>
          <a:prstGeom prst="rect">
            <a:avLst/>
          </a:prstGeom>
          <a:noFill/>
        </p:spPr>
        <p:txBody>
          <a:bodyPr wrap="square" rtlCol="0">
            <a:spAutoFit/>
          </a:bodyPr>
          <a:lstStyle/>
          <a:p>
            <a:r>
              <a:rPr lang="en-US" b="1" dirty="0"/>
              <a:t>Iraq (Judeo-Arabic)</a:t>
            </a:r>
            <a:r>
              <a:rPr lang="en-US" dirty="0"/>
              <a:t>: </a:t>
            </a:r>
            <a:r>
              <a:rPr lang="en-US" i="1" dirty="0"/>
              <a:t>Hajji </a:t>
            </a:r>
            <a:r>
              <a:rPr lang="en-US" i="1" dirty="0" err="1"/>
              <a:t>Badam</a:t>
            </a:r>
            <a:r>
              <a:rPr lang="en-US" dirty="0"/>
              <a:t> – flourless almond cookies with rosewater and cardamom</a:t>
            </a:r>
          </a:p>
        </p:txBody>
      </p:sp>
      <p:sp>
        <p:nvSpPr>
          <p:cNvPr id="15" name="TextBox 14">
            <a:extLst>
              <a:ext uri="{FF2B5EF4-FFF2-40B4-BE49-F238E27FC236}">
                <a16:creationId xmlns:a16="http://schemas.microsoft.com/office/drawing/2014/main" id="{ACCBC5C7-5716-410C-AB14-156922BBE728}"/>
              </a:ext>
            </a:extLst>
          </p:cNvPr>
          <p:cNvSpPr txBox="1"/>
          <p:nvPr/>
        </p:nvSpPr>
        <p:spPr>
          <a:xfrm>
            <a:off x="232477" y="161191"/>
            <a:ext cx="4201300" cy="1200329"/>
          </a:xfrm>
          <a:prstGeom prst="rect">
            <a:avLst/>
          </a:prstGeom>
          <a:noFill/>
        </p:spPr>
        <p:txBody>
          <a:bodyPr wrap="square" rtlCol="0">
            <a:spAutoFit/>
          </a:bodyPr>
          <a:lstStyle/>
          <a:p>
            <a:r>
              <a:rPr lang="en-US" b="1" dirty="0"/>
              <a:t>Some international Passover foods</a:t>
            </a:r>
          </a:p>
          <a:p>
            <a:r>
              <a:rPr lang="en-US" dirty="0"/>
              <a:t>See more at </a:t>
            </a:r>
            <a:r>
              <a:rPr lang="en-US" dirty="0">
                <a:hlinkClick r:id="rId3"/>
              </a:rPr>
              <a:t>www.jewishlanguages.org/passover-recipes</a:t>
            </a:r>
            <a:r>
              <a:rPr lang="en-US" dirty="0"/>
              <a:t> </a:t>
            </a:r>
          </a:p>
        </p:txBody>
      </p:sp>
    </p:spTree>
    <p:extLst>
      <p:ext uri="{BB962C8B-B14F-4D97-AF65-F5344CB8AC3E}">
        <p14:creationId xmlns:p14="http://schemas.microsoft.com/office/powerpoint/2010/main" val="13771409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Shulchan </a:t>
            </a:r>
            <a:r>
              <a:rPr lang="en-US" dirty="0" err="1"/>
              <a:t>orech</a:t>
            </a:r>
            <a:r>
              <a:rPr lang="en-US" dirty="0"/>
              <a:t> - </a:t>
            </a:r>
            <a:r>
              <a:rPr lang="he-IL" dirty="0"/>
              <a:t>שֻׁלְחָן עוֹרֵךְ</a:t>
            </a:r>
            <a:endParaRPr lang="en-US" dirty="0"/>
          </a:p>
        </p:txBody>
      </p:sp>
      <p:pic>
        <p:nvPicPr>
          <p:cNvPr id="6" name="Picture 5" descr="A picture containing rug, fabric&#10;&#10;Description automatically generated">
            <a:extLst>
              <a:ext uri="{FF2B5EF4-FFF2-40B4-BE49-F238E27FC236}">
                <a16:creationId xmlns:a16="http://schemas.microsoft.com/office/drawing/2014/main" id="{3EBF1A25-385D-4218-9AE9-44868B03A2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17344" y="1307806"/>
            <a:ext cx="3440123" cy="5326912"/>
          </a:xfrm>
          <a:prstGeom prst="rect">
            <a:avLst/>
          </a:prstGeom>
        </p:spPr>
      </p:pic>
      <p:pic>
        <p:nvPicPr>
          <p:cNvPr id="8" name="Picture 7" descr="A picture containing text, book&#10;&#10;Description automatically generated">
            <a:extLst>
              <a:ext uri="{FF2B5EF4-FFF2-40B4-BE49-F238E27FC236}">
                <a16:creationId xmlns:a16="http://schemas.microsoft.com/office/drawing/2014/main" id="{DA17CE33-4992-44B7-86C1-3EBC39AAB8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7562" y="1307806"/>
            <a:ext cx="6132307" cy="5326912"/>
          </a:xfrm>
          <a:prstGeom prst="rect">
            <a:avLst/>
          </a:prstGeom>
        </p:spPr>
      </p:pic>
    </p:spTree>
    <p:extLst>
      <p:ext uri="{BB962C8B-B14F-4D97-AF65-F5344CB8AC3E}">
        <p14:creationId xmlns:p14="http://schemas.microsoft.com/office/powerpoint/2010/main" val="26301904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Shulchan </a:t>
            </a:r>
            <a:r>
              <a:rPr lang="en-US" dirty="0" err="1"/>
              <a:t>orech</a:t>
            </a:r>
            <a:r>
              <a:rPr lang="en-US" dirty="0"/>
              <a:t> - </a:t>
            </a:r>
            <a:r>
              <a:rPr lang="he-IL" dirty="0"/>
              <a:t>שֻׁלְחָן עוֹרֵךְ</a:t>
            </a:r>
            <a:endParaRPr lang="en-US" dirty="0"/>
          </a:p>
        </p:txBody>
      </p:sp>
      <p:pic>
        <p:nvPicPr>
          <p:cNvPr id="4" name="Picture 3" descr="A close up of a box&#10;&#10;Description automatically generated">
            <a:extLst>
              <a:ext uri="{FF2B5EF4-FFF2-40B4-BE49-F238E27FC236}">
                <a16:creationId xmlns:a16="http://schemas.microsoft.com/office/drawing/2014/main" id="{68FB50A0-99C0-4834-9F5A-D85DA12726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16395" y="1473186"/>
            <a:ext cx="8390860" cy="5235963"/>
          </a:xfrm>
          <a:prstGeom prst="rect">
            <a:avLst/>
          </a:prstGeom>
        </p:spPr>
      </p:pic>
    </p:spTree>
    <p:extLst>
      <p:ext uri="{BB962C8B-B14F-4D97-AF65-F5344CB8AC3E}">
        <p14:creationId xmlns:p14="http://schemas.microsoft.com/office/powerpoint/2010/main" val="20137781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Shulchan </a:t>
            </a:r>
            <a:r>
              <a:rPr lang="en-US" dirty="0" err="1"/>
              <a:t>orech</a:t>
            </a:r>
            <a:r>
              <a:rPr lang="en-US" dirty="0"/>
              <a:t> - </a:t>
            </a:r>
            <a:r>
              <a:rPr lang="he-IL" dirty="0"/>
              <a:t>שֻׁלְחָן עוֹרֵךְ</a:t>
            </a:r>
            <a:endParaRPr lang="en-US" dirty="0"/>
          </a:p>
        </p:txBody>
      </p:sp>
      <p:pic>
        <p:nvPicPr>
          <p:cNvPr id="13" name="Picture 12" descr="A vintage photo of a group of people posing for the camera&#10;&#10;Description automatically generated">
            <a:extLst>
              <a:ext uri="{FF2B5EF4-FFF2-40B4-BE49-F238E27FC236}">
                <a16:creationId xmlns:a16="http://schemas.microsoft.com/office/drawing/2014/main" id="{BA23FFC0-58D4-42F4-AA40-507662AE30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5181" y="1552353"/>
            <a:ext cx="10274404" cy="5039833"/>
          </a:xfrm>
          <a:prstGeom prst="rect">
            <a:avLst/>
          </a:prstGeom>
        </p:spPr>
      </p:pic>
    </p:spTree>
    <p:extLst>
      <p:ext uri="{BB962C8B-B14F-4D97-AF65-F5344CB8AC3E}">
        <p14:creationId xmlns:p14="http://schemas.microsoft.com/office/powerpoint/2010/main" val="14427926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Shulchan </a:t>
            </a:r>
            <a:r>
              <a:rPr lang="en-US" dirty="0" err="1"/>
              <a:t>orech</a:t>
            </a:r>
            <a:r>
              <a:rPr lang="en-US" dirty="0"/>
              <a:t> - </a:t>
            </a:r>
            <a:r>
              <a:rPr lang="he-IL" dirty="0"/>
              <a:t>שֻׁלְחָן עוֹרֵךְ</a:t>
            </a:r>
            <a:endParaRPr lang="en-US" dirty="0"/>
          </a:p>
        </p:txBody>
      </p:sp>
      <p:pic>
        <p:nvPicPr>
          <p:cNvPr id="7" name="Picture 6" descr="A group of people posing for a photo&#10;&#10;Description automatically generated">
            <a:extLst>
              <a:ext uri="{FF2B5EF4-FFF2-40B4-BE49-F238E27FC236}">
                <a16:creationId xmlns:a16="http://schemas.microsoft.com/office/drawing/2014/main" id="{81242DDD-0F48-4EAB-87A3-4F311AF36B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51544" y="2977116"/>
            <a:ext cx="5805651" cy="3636335"/>
          </a:xfrm>
          <a:prstGeom prst="rect">
            <a:avLst/>
          </a:prstGeom>
        </p:spPr>
      </p:pic>
      <p:pic>
        <p:nvPicPr>
          <p:cNvPr id="11" name="Picture 10" descr="A group of people posing for a photo&#10;&#10;Description automatically generated">
            <a:extLst>
              <a:ext uri="{FF2B5EF4-FFF2-40B4-BE49-F238E27FC236}">
                <a16:creationId xmlns:a16="http://schemas.microsoft.com/office/drawing/2014/main" id="{F6144069-669B-4DAF-A8E6-9E152B9D67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045" y="1233377"/>
            <a:ext cx="5941499" cy="3978682"/>
          </a:xfrm>
          <a:prstGeom prst="rect">
            <a:avLst/>
          </a:prstGeom>
        </p:spPr>
      </p:pic>
    </p:spTree>
    <p:extLst>
      <p:ext uri="{BB962C8B-B14F-4D97-AF65-F5344CB8AC3E}">
        <p14:creationId xmlns:p14="http://schemas.microsoft.com/office/powerpoint/2010/main" val="42313953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Shulchan </a:t>
            </a:r>
            <a:r>
              <a:rPr lang="en-US" dirty="0" err="1"/>
              <a:t>orech</a:t>
            </a:r>
            <a:endParaRPr lang="en-US" dirty="0"/>
          </a:p>
        </p:txBody>
      </p:sp>
      <p:pic>
        <p:nvPicPr>
          <p:cNvPr id="5" name="Picture 4" descr="A group of people sitting at a table with a cake&#10;&#10;Description automatically generated">
            <a:extLst>
              <a:ext uri="{FF2B5EF4-FFF2-40B4-BE49-F238E27FC236}">
                <a16:creationId xmlns:a16="http://schemas.microsoft.com/office/drawing/2014/main" id="{76A5179F-8258-496D-9DA4-9DD11689E09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48186"/>
            <a:ext cx="6783572" cy="4914629"/>
          </a:xfrm>
          <a:prstGeom prst="rect">
            <a:avLst/>
          </a:prstGeom>
        </p:spPr>
      </p:pic>
      <p:pic>
        <p:nvPicPr>
          <p:cNvPr id="8" name="Picture 7" descr="A black and white photo of a person&#10;&#10;Description automatically generated">
            <a:extLst>
              <a:ext uri="{FF2B5EF4-FFF2-40B4-BE49-F238E27FC236}">
                <a16:creationId xmlns:a16="http://schemas.microsoft.com/office/drawing/2014/main" id="{D2DEF3EB-731A-4AEC-A586-C2CCCCB81B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74510" y="265814"/>
            <a:ext cx="5880846" cy="5986130"/>
          </a:xfrm>
          <a:prstGeom prst="rect">
            <a:avLst/>
          </a:prstGeom>
        </p:spPr>
      </p:pic>
    </p:spTree>
    <p:extLst>
      <p:ext uri="{BB962C8B-B14F-4D97-AF65-F5344CB8AC3E}">
        <p14:creationId xmlns:p14="http://schemas.microsoft.com/office/powerpoint/2010/main" val="1301135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p:txBody>
          <a:bodyPr/>
          <a:lstStyle/>
          <a:p>
            <a:r>
              <a:rPr lang="en-US" dirty="0"/>
              <a:t>Welcome</a:t>
            </a:r>
          </a:p>
        </p:txBody>
      </p:sp>
      <p:sp>
        <p:nvSpPr>
          <p:cNvPr id="3" name="Content Placeholder 2">
            <a:extLst>
              <a:ext uri="{FF2B5EF4-FFF2-40B4-BE49-F238E27FC236}">
                <a16:creationId xmlns:a16="http://schemas.microsoft.com/office/drawing/2014/main" id="{2A53E01A-CD2C-45F4-8CCD-4770351DC3B8}"/>
              </a:ext>
            </a:extLst>
          </p:cNvPr>
          <p:cNvSpPr>
            <a:spLocks noGrp="1"/>
          </p:cNvSpPr>
          <p:nvPr>
            <p:ph idx="1"/>
          </p:nvPr>
        </p:nvSpPr>
        <p:spPr>
          <a:xfrm>
            <a:off x="1066800" y="2103120"/>
            <a:ext cx="4706679" cy="3931920"/>
          </a:xfrm>
        </p:spPr>
        <p:txBody>
          <a:bodyPr>
            <a:normAutofit/>
          </a:bodyPr>
          <a:lstStyle/>
          <a:p>
            <a:r>
              <a:rPr lang="en-US" sz="2400" dirty="0"/>
              <a:t>How is this an international </a:t>
            </a:r>
            <a:r>
              <a:rPr lang="en-US" sz="2400" dirty="0" err="1"/>
              <a:t>seder</a:t>
            </a:r>
            <a:r>
              <a:rPr lang="en-US" sz="2400" dirty="0"/>
              <a:t>?</a:t>
            </a:r>
          </a:p>
          <a:p>
            <a:pPr lvl="1"/>
            <a:r>
              <a:rPr lang="en-US" sz="2400" dirty="0"/>
              <a:t>Songs</a:t>
            </a:r>
          </a:p>
          <a:p>
            <a:pPr lvl="1"/>
            <a:r>
              <a:rPr lang="en-US" sz="2400" dirty="0"/>
              <a:t>Images</a:t>
            </a:r>
          </a:p>
          <a:p>
            <a:pPr lvl="1"/>
            <a:r>
              <a:rPr lang="en-US" sz="2400" dirty="0"/>
              <a:t>Phrases</a:t>
            </a:r>
          </a:p>
          <a:p>
            <a:pPr lvl="1"/>
            <a:r>
              <a:rPr lang="en-US" sz="2400" dirty="0"/>
              <a:t>Traditions</a:t>
            </a:r>
          </a:p>
          <a:p>
            <a:pPr lvl="1"/>
            <a:r>
              <a:rPr lang="en-US" sz="2400" dirty="0"/>
              <a:t>Foods</a:t>
            </a:r>
            <a:endParaRPr lang="en-US" sz="2800" dirty="0"/>
          </a:p>
        </p:txBody>
      </p:sp>
      <p:pic>
        <p:nvPicPr>
          <p:cNvPr id="5" name="Picture 4" descr="A group of people posing for the camera&#10;&#10;Description automatically generated">
            <a:extLst>
              <a:ext uri="{FF2B5EF4-FFF2-40B4-BE49-F238E27FC236}">
                <a16:creationId xmlns:a16="http://schemas.microsoft.com/office/drawing/2014/main" id="{2560C3E5-0530-4F7D-BFA8-9348E60F47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68473" y="0"/>
            <a:ext cx="5323527" cy="6858000"/>
          </a:xfrm>
          <a:prstGeom prst="rect">
            <a:avLst/>
          </a:prstGeom>
        </p:spPr>
      </p:pic>
    </p:spTree>
    <p:extLst>
      <p:ext uri="{BB962C8B-B14F-4D97-AF65-F5344CB8AC3E}">
        <p14:creationId xmlns:p14="http://schemas.microsoft.com/office/powerpoint/2010/main" val="33206306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Shulchan </a:t>
            </a:r>
            <a:r>
              <a:rPr lang="en-US" dirty="0" err="1"/>
              <a:t>orech</a:t>
            </a:r>
            <a:r>
              <a:rPr lang="en-US" dirty="0"/>
              <a:t> - </a:t>
            </a:r>
            <a:r>
              <a:rPr lang="he-IL" dirty="0"/>
              <a:t>שֻׁלְחָן עוֹרֵךְ</a:t>
            </a:r>
            <a:endParaRPr lang="en-US" dirty="0"/>
          </a:p>
        </p:txBody>
      </p:sp>
      <p:pic>
        <p:nvPicPr>
          <p:cNvPr id="4" name="Picture 3" descr="A person preparing food in a box&#10;&#10;Description automatically generated">
            <a:extLst>
              <a:ext uri="{FF2B5EF4-FFF2-40B4-BE49-F238E27FC236}">
                <a16:creationId xmlns:a16="http://schemas.microsoft.com/office/drawing/2014/main" id="{18E202E0-F08E-4EA8-9493-72343436EFD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25769" y="3211033"/>
            <a:ext cx="5850797" cy="3381153"/>
          </a:xfrm>
          <a:prstGeom prst="rect">
            <a:avLst/>
          </a:prstGeom>
        </p:spPr>
      </p:pic>
      <p:pic>
        <p:nvPicPr>
          <p:cNvPr id="6" name="Picture 5" descr="A group of people sitting at a table&#10;&#10;Description automatically generated">
            <a:extLst>
              <a:ext uri="{FF2B5EF4-FFF2-40B4-BE49-F238E27FC236}">
                <a16:creationId xmlns:a16="http://schemas.microsoft.com/office/drawing/2014/main" id="{25F44ABC-DA45-4C28-8651-409CD6AD8FC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1006" y="1332533"/>
            <a:ext cx="6177516" cy="3756999"/>
          </a:xfrm>
          <a:prstGeom prst="rect">
            <a:avLst/>
          </a:prstGeom>
        </p:spPr>
      </p:pic>
    </p:spTree>
    <p:extLst>
      <p:ext uri="{BB962C8B-B14F-4D97-AF65-F5344CB8AC3E}">
        <p14:creationId xmlns:p14="http://schemas.microsoft.com/office/powerpoint/2010/main" val="22101149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Shulchan </a:t>
            </a:r>
            <a:r>
              <a:rPr lang="en-US" dirty="0" err="1"/>
              <a:t>orech</a:t>
            </a:r>
            <a:r>
              <a:rPr lang="en-US" dirty="0"/>
              <a:t> - </a:t>
            </a:r>
            <a:r>
              <a:rPr lang="he-IL" dirty="0"/>
              <a:t>שֻׁלְחָן עוֹרֵךְ</a:t>
            </a:r>
            <a:endParaRPr lang="en-US" dirty="0"/>
          </a:p>
        </p:txBody>
      </p:sp>
      <p:pic>
        <p:nvPicPr>
          <p:cNvPr id="5" name="Picture 4" descr="A person standing next to a vase of flowers on a table&#10;&#10;Description automatically generated">
            <a:extLst>
              <a:ext uri="{FF2B5EF4-FFF2-40B4-BE49-F238E27FC236}">
                <a16:creationId xmlns:a16="http://schemas.microsoft.com/office/drawing/2014/main" id="{3BBB963E-C094-45F9-9E06-CD78196CB0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6835" y="2737891"/>
            <a:ext cx="6239658" cy="3864928"/>
          </a:xfrm>
          <a:prstGeom prst="rect">
            <a:avLst/>
          </a:prstGeom>
        </p:spPr>
      </p:pic>
      <p:pic>
        <p:nvPicPr>
          <p:cNvPr id="8" name="Picture 7" descr="A group of people sitting at a table&#10;&#10;Description automatically generated">
            <a:extLst>
              <a:ext uri="{FF2B5EF4-FFF2-40B4-BE49-F238E27FC236}">
                <a16:creationId xmlns:a16="http://schemas.microsoft.com/office/drawing/2014/main" id="{19CFA712-9B87-4E85-BAAC-BBC28FB815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20959" y="1398187"/>
            <a:ext cx="6514206" cy="4885655"/>
          </a:xfrm>
          <a:prstGeom prst="rect">
            <a:avLst/>
          </a:prstGeom>
        </p:spPr>
      </p:pic>
    </p:spTree>
    <p:extLst>
      <p:ext uri="{BB962C8B-B14F-4D97-AF65-F5344CB8AC3E}">
        <p14:creationId xmlns:p14="http://schemas.microsoft.com/office/powerpoint/2010/main" val="35695509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Shulchan </a:t>
            </a:r>
            <a:r>
              <a:rPr lang="en-US" dirty="0" err="1"/>
              <a:t>orech</a:t>
            </a:r>
            <a:r>
              <a:rPr lang="en-US" dirty="0"/>
              <a:t> - </a:t>
            </a:r>
            <a:r>
              <a:rPr lang="he-IL" dirty="0"/>
              <a:t>שֻׁלְחָן עוֹרֵךְ</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70252" y="1626783"/>
            <a:ext cx="10834176" cy="3508744"/>
          </a:xfrm>
        </p:spPr>
        <p:txBody>
          <a:bodyPr>
            <a:noAutofit/>
          </a:bodyPr>
          <a:lstStyle/>
          <a:p>
            <a:pPr marL="0" indent="0">
              <a:buNone/>
            </a:pPr>
            <a:r>
              <a:rPr lang="en-US" sz="2000" b="1" dirty="0"/>
              <a:t>Proverbs:</a:t>
            </a:r>
          </a:p>
          <a:p>
            <a:pPr marL="0" indent="0">
              <a:buNone/>
            </a:pPr>
            <a:r>
              <a:rPr lang="en-US" sz="2000" dirty="0"/>
              <a:t>Jewish Neo-Aramaic in </a:t>
            </a:r>
            <a:r>
              <a:rPr lang="en-US" sz="2000" dirty="0" err="1"/>
              <a:t>Zakho</a:t>
            </a:r>
            <a:r>
              <a:rPr lang="en-US" sz="2000" dirty="0"/>
              <a:t>, Iraq: </a:t>
            </a:r>
            <a:r>
              <a:rPr lang="en-US" sz="2000" i="1" dirty="0"/>
              <a:t>‘</a:t>
            </a:r>
            <a:r>
              <a:rPr lang="en-US" sz="2000" i="1" dirty="0" err="1"/>
              <a:t>ez</a:t>
            </a:r>
            <a:r>
              <a:rPr lang="en-US" sz="2000" i="1" dirty="0"/>
              <a:t> </a:t>
            </a:r>
            <a:r>
              <a:rPr lang="en-US" sz="2000" i="1" dirty="0" err="1"/>
              <a:t>moshe</a:t>
            </a:r>
            <a:r>
              <a:rPr lang="en-US" sz="2000" i="1" dirty="0"/>
              <a:t>, </a:t>
            </a:r>
            <a:r>
              <a:rPr lang="en-US" sz="2000" i="1" dirty="0" err="1"/>
              <a:t>qazele</a:t>
            </a:r>
            <a:r>
              <a:rPr lang="en-US" sz="2000" i="1" dirty="0"/>
              <a:t> </a:t>
            </a:r>
            <a:r>
              <a:rPr lang="en-US" sz="2000" i="1" dirty="0" err="1"/>
              <a:t>mnoshe</a:t>
            </a:r>
            <a:r>
              <a:rPr lang="en-US" sz="2000" i="1" dirty="0"/>
              <a:t> </a:t>
            </a:r>
            <a:r>
              <a:rPr lang="en-US" sz="2000" dirty="0"/>
              <a:t>(Holiday of Moses, He provides Himself [God helps needy people celebrate Passover])</a:t>
            </a:r>
          </a:p>
          <a:p>
            <a:pPr marL="0" indent="0">
              <a:buNone/>
            </a:pPr>
            <a:r>
              <a:rPr lang="en-US" sz="2000" dirty="0"/>
              <a:t>Yiddish in Vilna, Lithuania: </a:t>
            </a:r>
            <a:r>
              <a:rPr lang="en-US" sz="2000" i="1" dirty="0" err="1"/>
              <a:t>Matses</a:t>
            </a:r>
            <a:r>
              <a:rPr lang="en-US" sz="2000" i="1" dirty="0"/>
              <a:t> un </a:t>
            </a:r>
            <a:r>
              <a:rPr lang="en-US" sz="2000" i="1" dirty="0" err="1"/>
              <a:t>vayn</a:t>
            </a:r>
            <a:r>
              <a:rPr lang="en-US" sz="2000" i="1" dirty="0"/>
              <a:t> </a:t>
            </a:r>
            <a:r>
              <a:rPr lang="en-US" sz="2000" i="1" dirty="0" err="1"/>
              <a:t>muz</a:t>
            </a:r>
            <a:r>
              <a:rPr lang="en-US" sz="2000" i="1" dirty="0"/>
              <a:t> </a:t>
            </a:r>
            <a:r>
              <a:rPr lang="en-US" sz="2000" i="1" dirty="0" err="1"/>
              <a:t>zayn</a:t>
            </a:r>
            <a:r>
              <a:rPr lang="en-US" sz="2000" i="1" dirty="0"/>
              <a:t>, </a:t>
            </a:r>
            <a:r>
              <a:rPr lang="en-US" sz="2000" i="1" dirty="0" err="1"/>
              <a:t>shmalts</a:t>
            </a:r>
            <a:r>
              <a:rPr lang="en-US" sz="2000" i="1" dirty="0"/>
              <a:t> un </a:t>
            </a:r>
            <a:r>
              <a:rPr lang="en-US" sz="2000" i="1" dirty="0" err="1"/>
              <a:t>eyer</a:t>
            </a:r>
            <a:r>
              <a:rPr lang="en-US" sz="2000" i="1" dirty="0"/>
              <a:t> – nit </a:t>
            </a:r>
            <a:r>
              <a:rPr lang="en-US" sz="2000" i="1" dirty="0" err="1"/>
              <a:t>zeyer</a:t>
            </a:r>
            <a:r>
              <a:rPr lang="en-US" sz="2000" i="1" dirty="0"/>
              <a:t> </a:t>
            </a:r>
            <a:r>
              <a:rPr lang="en-US" sz="2000" dirty="0"/>
              <a:t>(matzah and wine are a must, chicken fat and eggs – not so much)</a:t>
            </a:r>
          </a:p>
          <a:p>
            <a:pPr marL="0" indent="0">
              <a:buNone/>
            </a:pPr>
            <a:endParaRPr lang="en-US" sz="2000" dirty="0"/>
          </a:p>
          <a:p>
            <a:pPr marL="0" indent="0">
              <a:buNone/>
            </a:pPr>
            <a:r>
              <a:rPr lang="en-US" sz="2000" b="1" dirty="0"/>
              <a:t>Fun fact:</a:t>
            </a:r>
          </a:p>
          <a:p>
            <a:pPr marL="0" indent="0">
              <a:buNone/>
            </a:pPr>
            <a:r>
              <a:rPr lang="en-US" sz="2000" dirty="0"/>
              <a:t>Some Jews in Arabic-speaking lands avoid eating chickpeas on Passover, even though they eat other </a:t>
            </a:r>
            <a:r>
              <a:rPr lang="en-US" sz="2000" dirty="0" err="1"/>
              <a:t>kitniyot</a:t>
            </a:r>
            <a:r>
              <a:rPr lang="en-US" sz="2000" dirty="0"/>
              <a:t>. One explanation is that </a:t>
            </a:r>
            <a:r>
              <a:rPr lang="en-US" sz="2000" i="1" dirty="0"/>
              <a:t>hummus</a:t>
            </a:r>
            <a:r>
              <a:rPr lang="en-US" sz="2000" dirty="0"/>
              <a:t> (chickpea) and </a:t>
            </a:r>
            <a:r>
              <a:rPr lang="en-US" sz="2000" i="1" dirty="0"/>
              <a:t>hametz</a:t>
            </a:r>
            <a:r>
              <a:rPr lang="en-US" sz="2000" dirty="0"/>
              <a:t> (leavened products forbidden on Passover) sound very similar in Arabic.</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36910716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Shulchan </a:t>
            </a:r>
            <a:r>
              <a:rPr lang="en-US" dirty="0" err="1"/>
              <a:t>orech</a:t>
            </a:r>
            <a:r>
              <a:rPr lang="en-US" dirty="0"/>
              <a:t> - </a:t>
            </a:r>
            <a:r>
              <a:rPr lang="he-IL" dirty="0"/>
              <a:t>שֻׁלְחָן עוֹרֵךְ</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70253" y="1626783"/>
            <a:ext cx="5953832" cy="3508744"/>
          </a:xfrm>
        </p:spPr>
        <p:txBody>
          <a:bodyPr>
            <a:noAutofit/>
          </a:bodyPr>
          <a:lstStyle/>
          <a:p>
            <a:pPr marL="0" indent="0">
              <a:buNone/>
            </a:pPr>
            <a:r>
              <a:rPr lang="en-US" sz="2000" b="1" dirty="0"/>
              <a:t>Kosher-for-Passover food and utensils:</a:t>
            </a:r>
          </a:p>
          <a:p>
            <a:pPr marL="0" indent="0">
              <a:buNone/>
            </a:pPr>
            <a:r>
              <a:rPr lang="en-US" sz="2000" dirty="0"/>
              <a:t>Western Yiddish in </a:t>
            </a:r>
            <a:r>
              <a:rPr lang="en-US" sz="2000" dirty="0" err="1"/>
              <a:t>Amrichshausen</a:t>
            </a:r>
            <a:r>
              <a:rPr lang="en-US" sz="2000" dirty="0"/>
              <a:t>, Germany: </a:t>
            </a:r>
            <a:r>
              <a:rPr lang="en-US" sz="2000" i="1" dirty="0" err="1"/>
              <a:t>yontefdig</a:t>
            </a:r>
            <a:endParaRPr lang="en-US" sz="2000" i="1" dirty="0"/>
          </a:p>
          <a:p>
            <a:pPr marL="0" indent="0">
              <a:buNone/>
            </a:pPr>
            <a:r>
              <a:rPr lang="en-US" sz="2000" dirty="0"/>
              <a:t>Yiddish in Warsaw, Poland: </a:t>
            </a:r>
            <a:r>
              <a:rPr lang="en-US" sz="2000" i="1" dirty="0" err="1"/>
              <a:t>paysechdik</a:t>
            </a:r>
            <a:endParaRPr lang="en-US" sz="2000" i="1" dirty="0"/>
          </a:p>
          <a:p>
            <a:pPr marL="0" indent="0">
              <a:buNone/>
            </a:pPr>
            <a:r>
              <a:rPr lang="en-US" sz="2000" dirty="0"/>
              <a:t>Judeo-Georgian in Tbilisi, Georgia: </a:t>
            </a:r>
            <a:r>
              <a:rPr lang="en-US" sz="2000" i="1" dirty="0" err="1"/>
              <a:t>kasheria</a:t>
            </a:r>
            <a:r>
              <a:rPr lang="en-US" sz="2000" i="1" dirty="0"/>
              <a:t> </a:t>
            </a:r>
            <a:r>
              <a:rPr lang="en-US" sz="2000" i="1" dirty="0" err="1"/>
              <a:t>pesaxistvin</a:t>
            </a:r>
            <a:endParaRPr lang="en-US" sz="2000" i="1" dirty="0"/>
          </a:p>
          <a:p>
            <a:pPr marL="0" indent="0">
              <a:buNone/>
            </a:pPr>
            <a:r>
              <a:rPr lang="en-US" sz="2000" dirty="0"/>
              <a:t>Jewish Malayalam in </a:t>
            </a:r>
            <a:r>
              <a:rPr lang="en-US" sz="2000" dirty="0" err="1"/>
              <a:t>Chennamangalam</a:t>
            </a:r>
            <a:r>
              <a:rPr lang="en-US" sz="2000" dirty="0"/>
              <a:t>, India: </a:t>
            </a:r>
            <a:r>
              <a:rPr lang="en-US" sz="2000" i="1" dirty="0" err="1"/>
              <a:t>pesaholle</a:t>
            </a:r>
            <a:r>
              <a:rPr lang="en-US" sz="2000" i="1" dirty="0"/>
              <a:t> </a:t>
            </a:r>
            <a:r>
              <a:rPr lang="en-US" sz="2000" i="1" dirty="0" err="1"/>
              <a:t>sadhangle</a:t>
            </a:r>
            <a:endParaRPr lang="en-US" sz="2000" i="1" dirty="0"/>
          </a:p>
          <a:p>
            <a:pPr marL="0" indent="0">
              <a:buNone/>
            </a:pPr>
            <a:r>
              <a:rPr lang="en-US" sz="2000" dirty="0"/>
              <a:t>Judeo-Arabic in Sana‘a, Yemen: </a:t>
            </a:r>
            <a:r>
              <a:rPr lang="en-US" sz="2000" i="1" dirty="0" err="1"/>
              <a:t>altavaqa</a:t>
            </a:r>
            <a:r>
              <a:rPr lang="en-US" sz="2000" i="1" dirty="0"/>
              <a:t> </a:t>
            </a:r>
            <a:r>
              <a:rPr lang="en-US" sz="2000" i="1" dirty="0" err="1"/>
              <a:t>almufatra</a:t>
            </a:r>
            <a:r>
              <a:rPr lang="en-US" sz="2000" i="1" dirty="0"/>
              <a:t> </a:t>
            </a:r>
            <a:r>
              <a:rPr lang="en-US" sz="2000" dirty="0"/>
              <a:t>(</a:t>
            </a:r>
            <a:r>
              <a:rPr lang="en-US" sz="2000" dirty="0" err="1"/>
              <a:t>kashered</a:t>
            </a:r>
            <a:r>
              <a:rPr lang="en-US" sz="2000" dirty="0"/>
              <a:t> room for preparing/storing Passover grains)</a:t>
            </a:r>
          </a:p>
        </p:txBody>
      </p:sp>
      <p:pic>
        <p:nvPicPr>
          <p:cNvPr id="4" name="Picture 3" descr="A picture containing table, food, plate, bowl&#10;&#10;Description automatically generated">
            <a:extLst>
              <a:ext uri="{FF2B5EF4-FFF2-40B4-BE49-F238E27FC236}">
                <a16:creationId xmlns:a16="http://schemas.microsoft.com/office/drawing/2014/main" id="{FB750AD5-AC1E-4B54-8541-C90FABC75E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63872" y="1711842"/>
            <a:ext cx="5602095" cy="3902149"/>
          </a:xfrm>
          <a:prstGeom prst="rect">
            <a:avLst/>
          </a:prstGeom>
        </p:spPr>
      </p:pic>
    </p:spTree>
    <p:extLst>
      <p:ext uri="{BB962C8B-B14F-4D97-AF65-F5344CB8AC3E}">
        <p14:creationId xmlns:p14="http://schemas.microsoft.com/office/powerpoint/2010/main" val="12504816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Shulchan </a:t>
            </a:r>
            <a:r>
              <a:rPr lang="en-US" dirty="0" err="1"/>
              <a:t>orech</a:t>
            </a:r>
            <a:r>
              <a:rPr lang="en-US" dirty="0"/>
              <a:t> - </a:t>
            </a:r>
            <a:r>
              <a:rPr lang="he-IL" dirty="0"/>
              <a:t>שֻׁלְחָן עוֹרֵךְ</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70252" y="1626783"/>
            <a:ext cx="7251004" cy="3508744"/>
          </a:xfrm>
        </p:spPr>
        <p:txBody>
          <a:bodyPr>
            <a:noAutofit/>
          </a:bodyPr>
          <a:lstStyle/>
          <a:p>
            <a:pPr marL="0" indent="0">
              <a:buNone/>
            </a:pPr>
            <a:r>
              <a:rPr lang="en-US" sz="2000" b="1" dirty="0"/>
              <a:t>Matzah:</a:t>
            </a:r>
          </a:p>
          <a:p>
            <a:pPr marL="0" indent="0">
              <a:buNone/>
            </a:pPr>
            <a:r>
              <a:rPr lang="en-US" sz="2000" dirty="0"/>
              <a:t>Jews in most communities use variants of</a:t>
            </a:r>
            <a:r>
              <a:rPr lang="he-IL" sz="2000" dirty="0"/>
              <a:t>מצה </a:t>
            </a:r>
            <a:r>
              <a:rPr lang="en-US" sz="2000" dirty="0"/>
              <a:t>, but here are some additional names for Passover unleavened bread:</a:t>
            </a:r>
          </a:p>
          <a:p>
            <a:pPr marL="0" indent="0">
              <a:buNone/>
            </a:pPr>
            <a:r>
              <a:rPr lang="en-US" sz="2000" dirty="0"/>
              <a:t>Judeo-Tat/</a:t>
            </a:r>
            <a:r>
              <a:rPr lang="en-US" sz="2000" dirty="0" err="1"/>
              <a:t>Juhuri</a:t>
            </a:r>
            <a:r>
              <a:rPr lang="en-US" sz="2000" dirty="0"/>
              <a:t> in </a:t>
            </a:r>
            <a:r>
              <a:rPr lang="en-US" sz="2000" dirty="0" err="1"/>
              <a:t>Derbent</a:t>
            </a:r>
            <a:r>
              <a:rPr lang="en-US" sz="2000" dirty="0"/>
              <a:t>, Dagestan: </a:t>
            </a:r>
            <a:r>
              <a:rPr lang="en-US" sz="2000" i="1" dirty="0" err="1"/>
              <a:t>qoqol</a:t>
            </a:r>
            <a:endParaRPr lang="en-US" sz="2000" i="1" dirty="0"/>
          </a:p>
          <a:p>
            <a:pPr marL="0" indent="0">
              <a:buNone/>
            </a:pPr>
            <a:r>
              <a:rPr lang="en-US" sz="2000" dirty="0"/>
              <a:t>Judeo-Provençal in </a:t>
            </a:r>
            <a:r>
              <a:rPr lang="en-US" sz="2000" dirty="0" err="1"/>
              <a:t>Comtat</a:t>
            </a:r>
            <a:r>
              <a:rPr lang="en-US" sz="2000" dirty="0"/>
              <a:t> </a:t>
            </a:r>
            <a:r>
              <a:rPr lang="en-US" sz="2000" dirty="0" err="1"/>
              <a:t>Venaissin</a:t>
            </a:r>
            <a:r>
              <a:rPr lang="en-US" sz="2000" dirty="0"/>
              <a:t>, France: </a:t>
            </a:r>
            <a:r>
              <a:rPr lang="en-US" sz="2000" i="1" dirty="0" err="1"/>
              <a:t>coudolo</a:t>
            </a:r>
            <a:endParaRPr lang="en-US" sz="2000" i="1" dirty="0"/>
          </a:p>
          <a:p>
            <a:pPr marL="0" indent="0">
              <a:buNone/>
            </a:pPr>
            <a:r>
              <a:rPr lang="en-US" sz="2000" dirty="0"/>
              <a:t>Ladino in Salonika, Greece: </a:t>
            </a:r>
            <a:r>
              <a:rPr lang="en-US" sz="2000" i="1" dirty="0" err="1"/>
              <a:t>sensenya</a:t>
            </a:r>
            <a:endParaRPr lang="en-US" sz="2000" i="1" dirty="0"/>
          </a:p>
          <a:p>
            <a:pPr marL="0" indent="0">
              <a:buNone/>
            </a:pPr>
            <a:r>
              <a:rPr lang="en-US" sz="2000" dirty="0"/>
              <a:t>Judeo-Arabic in Baghdad, Iraq: </a:t>
            </a:r>
            <a:r>
              <a:rPr lang="en-US" sz="2000" i="1" dirty="0" err="1"/>
              <a:t>jərduqayi</a:t>
            </a:r>
            <a:endParaRPr lang="en-US" sz="2000" i="1" dirty="0"/>
          </a:p>
          <a:p>
            <a:pPr marL="0" indent="0">
              <a:buNone/>
            </a:pPr>
            <a:r>
              <a:rPr lang="en-US" sz="2000" dirty="0"/>
              <a:t>Judeo-Arabic in Cairo, Egypt: </a:t>
            </a:r>
            <a:r>
              <a:rPr lang="en-US" sz="2000" i="1" dirty="0" err="1"/>
              <a:t>faṭīr</a:t>
            </a:r>
            <a:endParaRPr lang="en-US" sz="2000" i="1" dirty="0"/>
          </a:p>
          <a:p>
            <a:pPr marL="0" indent="0">
              <a:buNone/>
            </a:pPr>
            <a:r>
              <a:rPr lang="en-US" sz="2000" dirty="0"/>
              <a:t>Judeo-Arabic in </a:t>
            </a:r>
            <a:r>
              <a:rPr lang="en-US" sz="2000" dirty="0" err="1"/>
              <a:t>Ḥugariyyah</a:t>
            </a:r>
            <a:r>
              <a:rPr lang="en-US" sz="2000" dirty="0"/>
              <a:t>, Yemen: </a:t>
            </a:r>
            <a:r>
              <a:rPr lang="en-US" sz="2000" i="1" dirty="0" err="1"/>
              <a:t>mašummōr</a:t>
            </a:r>
            <a:endParaRPr lang="en-US" sz="2000" i="1" dirty="0"/>
          </a:p>
          <a:p>
            <a:pPr marL="0" indent="0">
              <a:buNone/>
            </a:pPr>
            <a:endParaRPr lang="en-US" sz="2000" dirty="0"/>
          </a:p>
          <a:p>
            <a:pPr marL="0" indent="0">
              <a:buNone/>
            </a:pPr>
            <a:endParaRPr lang="en-US" sz="2000" dirty="0"/>
          </a:p>
          <a:p>
            <a:pPr marL="0" indent="0">
              <a:buNone/>
            </a:pPr>
            <a:endParaRPr lang="en-US" sz="2000" dirty="0"/>
          </a:p>
        </p:txBody>
      </p:sp>
      <p:pic>
        <p:nvPicPr>
          <p:cNvPr id="69634" name="Picture 2" descr="The Story Behind Soft Matzah for Passover | The Nosher">
            <a:extLst>
              <a:ext uri="{FF2B5EF4-FFF2-40B4-BE49-F238E27FC236}">
                <a16:creationId xmlns:a16="http://schemas.microsoft.com/office/drawing/2014/main" id="{DA879DD2-58C9-45E9-AB82-9429F4275FD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64551" y="1722475"/>
            <a:ext cx="4082902" cy="2296632"/>
          </a:xfrm>
          <a:prstGeom prst="rect">
            <a:avLst/>
          </a:prstGeom>
          <a:noFill/>
          <a:extLst>
            <a:ext uri="{909E8E84-426E-40DD-AFC4-6F175D3DCCD1}">
              <a14:hiddenFill xmlns:a14="http://schemas.microsoft.com/office/drawing/2010/main">
                <a:solidFill>
                  <a:srgbClr val="FFFFFF"/>
                </a:solidFill>
              </a14:hiddenFill>
            </a:ext>
          </a:extLst>
        </p:spPr>
      </p:pic>
      <p:pic>
        <p:nvPicPr>
          <p:cNvPr id="69636" name="Picture 4" descr="In the Soviet Union, baking matzah became an underground activity">
            <a:extLst>
              <a:ext uri="{FF2B5EF4-FFF2-40B4-BE49-F238E27FC236}">
                <a16:creationId xmlns:a16="http://schemas.microsoft.com/office/drawing/2014/main" id="{8CBC0C85-5299-4CE8-96BB-914EBD75A5A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64551" y="4263662"/>
            <a:ext cx="4192770" cy="2363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7283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Shulchan </a:t>
            </a:r>
            <a:r>
              <a:rPr lang="en-US" dirty="0" err="1"/>
              <a:t>orech</a:t>
            </a:r>
            <a:r>
              <a:rPr lang="en-US" dirty="0"/>
              <a:t> - </a:t>
            </a:r>
            <a:r>
              <a:rPr lang="he-IL" dirty="0"/>
              <a:t>שֻׁלְחָן עוֹרֵךְ</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13144" y="1446029"/>
            <a:ext cx="11305954" cy="3508744"/>
          </a:xfrm>
        </p:spPr>
        <p:txBody>
          <a:bodyPr>
            <a:noAutofit/>
          </a:bodyPr>
          <a:lstStyle/>
          <a:p>
            <a:pPr marL="0" indent="0">
              <a:buNone/>
            </a:pPr>
            <a:r>
              <a:rPr lang="en-US" b="1" dirty="0"/>
              <a:t>Passover </a:t>
            </a:r>
            <a:r>
              <a:rPr lang="en-US" b="1" dirty="0" err="1"/>
              <a:t>seder</a:t>
            </a:r>
            <a:r>
              <a:rPr lang="en-US" b="1" dirty="0"/>
              <a:t>:</a:t>
            </a:r>
          </a:p>
          <a:p>
            <a:pPr marL="0" indent="0">
              <a:buNone/>
            </a:pPr>
            <a:r>
              <a:rPr lang="en-US" dirty="0"/>
              <a:t>Judeo-Greek in Ioannina, Greece: </a:t>
            </a:r>
            <a:r>
              <a:rPr lang="en-US" i="1" dirty="0" err="1"/>
              <a:t>chova</a:t>
            </a:r>
            <a:r>
              <a:rPr lang="en-US" dirty="0"/>
              <a:t> (duty)</a:t>
            </a:r>
          </a:p>
          <a:p>
            <a:pPr marL="0" indent="0">
              <a:buNone/>
            </a:pPr>
            <a:r>
              <a:rPr lang="en-US" dirty="0"/>
              <a:t>Judeo-Arabic in </a:t>
            </a:r>
            <a:r>
              <a:rPr lang="en-US" dirty="0" err="1"/>
              <a:t>Mossul</a:t>
            </a:r>
            <a:r>
              <a:rPr lang="en-US" dirty="0"/>
              <a:t>, Iraq: </a:t>
            </a:r>
            <a:r>
              <a:rPr lang="en-US" i="1" dirty="0" err="1"/>
              <a:t>fassaḥ</a:t>
            </a:r>
            <a:r>
              <a:rPr lang="en-US" dirty="0"/>
              <a:t> (verb- conduct the </a:t>
            </a:r>
            <a:r>
              <a:rPr lang="en-US" dirty="0" err="1"/>
              <a:t>seder</a:t>
            </a:r>
            <a:r>
              <a:rPr lang="en-US" dirty="0"/>
              <a:t>)</a:t>
            </a:r>
          </a:p>
          <a:p>
            <a:pPr marL="0" indent="0">
              <a:buNone/>
            </a:pPr>
            <a:r>
              <a:rPr lang="en-US" dirty="0"/>
              <a:t>Yiddish in Lvov/</a:t>
            </a:r>
            <a:r>
              <a:rPr lang="en-US" dirty="0" err="1"/>
              <a:t>Lemburg</a:t>
            </a:r>
            <a:r>
              <a:rPr lang="en-US" dirty="0"/>
              <a:t>, Ukraine: </a:t>
            </a:r>
            <a:r>
              <a:rPr lang="en-US" i="1" dirty="0" err="1"/>
              <a:t>praven</a:t>
            </a:r>
            <a:r>
              <a:rPr lang="en-US" i="1" dirty="0"/>
              <a:t>/</a:t>
            </a:r>
            <a:r>
              <a:rPr lang="en-US" i="1" dirty="0" err="1"/>
              <a:t>uprichtn</a:t>
            </a:r>
            <a:r>
              <a:rPr lang="en-US" i="1" dirty="0"/>
              <a:t> dem </a:t>
            </a:r>
            <a:r>
              <a:rPr lang="en-US" i="1" dirty="0" err="1"/>
              <a:t>sayder</a:t>
            </a:r>
            <a:r>
              <a:rPr lang="en-US" dirty="0"/>
              <a:t>, </a:t>
            </a:r>
            <a:r>
              <a:rPr lang="en-US" i="1" dirty="0" err="1"/>
              <a:t>saydern</a:t>
            </a:r>
            <a:r>
              <a:rPr lang="en-US" dirty="0"/>
              <a:t> (verb- conduct the </a:t>
            </a:r>
            <a:r>
              <a:rPr lang="en-US" dirty="0" err="1"/>
              <a:t>seder</a:t>
            </a:r>
            <a:r>
              <a:rPr lang="en-US" dirty="0"/>
              <a:t>)</a:t>
            </a:r>
          </a:p>
          <a:p>
            <a:pPr marL="0" indent="0">
              <a:spcBef>
                <a:spcPts val="0"/>
              </a:spcBef>
              <a:buNone/>
            </a:pPr>
            <a:endParaRPr lang="en-US" dirty="0"/>
          </a:p>
          <a:p>
            <a:pPr marL="0" indent="0">
              <a:buNone/>
            </a:pPr>
            <a:r>
              <a:rPr lang="en-US" b="1" dirty="0"/>
              <a:t>(The evening of) searching for and getting rid of chametz:</a:t>
            </a:r>
          </a:p>
          <a:p>
            <a:pPr marL="0" indent="0">
              <a:buNone/>
            </a:pPr>
            <a:r>
              <a:rPr lang="en-US" dirty="0"/>
              <a:t>Yiddish in Bialystok, Poland: </a:t>
            </a:r>
            <a:r>
              <a:rPr lang="en-US" i="1" dirty="0"/>
              <a:t>di </a:t>
            </a:r>
            <a:r>
              <a:rPr lang="en-US" i="1" dirty="0" err="1"/>
              <a:t>nacht</a:t>
            </a:r>
            <a:r>
              <a:rPr lang="en-US" i="1" dirty="0"/>
              <a:t> </a:t>
            </a:r>
            <a:r>
              <a:rPr lang="en-US" i="1" dirty="0" err="1"/>
              <a:t>tsi</a:t>
            </a:r>
            <a:r>
              <a:rPr lang="en-US" i="1" dirty="0"/>
              <a:t> </a:t>
            </a:r>
            <a:r>
              <a:rPr lang="en-US" i="1" dirty="0" err="1"/>
              <a:t>chumets</a:t>
            </a:r>
            <a:r>
              <a:rPr lang="en-US" i="1" dirty="0"/>
              <a:t> </a:t>
            </a:r>
            <a:r>
              <a:rPr lang="en-US" i="1" dirty="0" err="1"/>
              <a:t>batlen</a:t>
            </a:r>
            <a:r>
              <a:rPr lang="en-US" i="1" dirty="0"/>
              <a:t> </a:t>
            </a:r>
            <a:r>
              <a:rPr lang="en-US" dirty="0"/>
              <a:t>(the night to void chametz); </a:t>
            </a:r>
            <a:r>
              <a:rPr lang="en-US" i="1" dirty="0" err="1"/>
              <a:t>boydek</a:t>
            </a:r>
            <a:r>
              <a:rPr lang="en-US" i="1" dirty="0"/>
              <a:t> </a:t>
            </a:r>
            <a:r>
              <a:rPr lang="en-US" i="1" dirty="0" err="1"/>
              <a:t>chumets</a:t>
            </a:r>
            <a:r>
              <a:rPr lang="en-US" i="1" dirty="0"/>
              <a:t> </a:t>
            </a:r>
            <a:r>
              <a:rPr lang="en-US" i="1" dirty="0" err="1"/>
              <a:t>zaan</a:t>
            </a:r>
            <a:r>
              <a:rPr lang="en-US" dirty="0"/>
              <a:t> (search for chametz [to be])</a:t>
            </a:r>
          </a:p>
          <a:p>
            <a:pPr marL="0" indent="0">
              <a:buNone/>
            </a:pPr>
            <a:r>
              <a:rPr lang="en-US" dirty="0" err="1"/>
              <a:t>Haketía</a:t>
            </a:r>
            <a:r>
              <a:rPr lang="en-US" dirty="0"/>
              <a:t> in </a:t>
            </a:r>
            <a:r>
              <a:rPr lang="en-US" dirty="0" err="1"/>
              <a:t>Tetuan</a:t>
            </a:r>
            <a:r>
              <a:rPr lang="en-US" dirty="0"/>
              <a:t>, Morocco: </a:t>
            </a:r>
            <a:r>
              <a:rPr lang="en-US" i="1" dirty="0" err="1"/>
              <a:t>dechamezzar</a:t>
            </a:r>
            <a:r>
              <a:rPr lang="en-US" dirty="0"/>
              <a:t> (de-chametz - infinitive verb)</a:t>
            </a:r>
          </a:p>
          <a:p>
            <a:pPr marL="0" indent="0">
              <a:buNone/>
            </a:pPr>
            <a:r>
              <a:rPr lang="en-US" dirty="0"/>
              <a:t>Ladino in Salonica, Greece: </a:t>
            </a:r>
            <a:r>
              <a:rPr lang="en-US" i="1" dirty="0" err="1"/>
              <a:t>des·hamesar</a:t>
            </a:r>
            <a:r>
              <a:rPr lang="en-US" i="1" dirty="0"/>
              <a:t> </a:t>
            </a:r>
            <a:r>
              <a:rPr lang="en-US" dirty="0"/>
              <a:t>(de-chametz), </a:t>
            </a:r>
            <a:r>
              <a:rPr lang="en-US" i="1" dirty="0" err="1"/>
              <a:t>badkamiento</a:t>
            </a:r>
            <a:r>
              <a:rPr lang="en-US" dirty="0"/>
              <a:t> (search [</a:t>
            </a:r>
            <a:r>
              <a:rPr lang="en-US" dirty="0" err="1"/>
              <a:t>badkar</a:t>
            </a:r>
            <a:r>
              <a:rPr lang="en-US" dirty="0"/>
              <a:t>]-</a:t>
            </a:r>
            <a:r>
              <a:rPr lang="en-US" dirty="0" err="1"/>
              <a:t>ing</a:t>
            </a:r>
            <a:r>
              <a:rPr lang="en-US" dirty="0"/>
              <a:t>), </a:t>
            </a:r>
            <a:r>
              <a:rPr lang="en-US" i="1" dirty="0" err="1"/>
              <a:t>día</a:t>
            </a:r>
            <a:r>
              <a:rPr lang="en-US" i="1" dirty="0"/>
              <a:t> de </a:t>
            </a:r>
            <a:r>
              <a:rPr lang="en-US" i="1" dirty="0" err="1"/>
              <a:t>kal</a:t>
            </a:r>
            <a:r>
              <a:rPr lang="en-US" i="1" dirty="0"/>
              <a:t> </a:t>
            </a:r>
            <a:r>
              <a:rPr lang="en-US" i="1" dirty="0" err="1"/>
              <a:t>hamirá</a:t>
            </a:r>
            <a:r>
              <a:rPr lang="en-US" i="1" dirty="0"/>
              <a:t> </a:t>
            </a:r>
            <a:r>
              <a:rPr lang="en-US" dirty="0"/>
              <a:t>(day of </a:t>
            </a:r>
            <a:r>
              <a:rPr lang="en-US" i="1" dirty="0" err="1"/>
              <a:t>kal</a:t>
            </a:r>
            <a:r>
              <a:rPr lang="en-US" i="1" dirty="0"/>
              <a:t> </a:t>
            </a:r>
            <a:r>
              <a:rPr lang="en-US" i="1" dirty="0" err="1"/>
              <a:t>chamira</a:t>
            </a:r>
            <a:r>
              <a:rPr lang="en-US" i="1" dirty="0"/>
              <a:t> </a:t>
            </a:r>
            <a:r>
              <a:rPr lang="en-US" dirty="0"/>
              <a:t>- formula renouncing possession of chametz)</a:t>
            </a:r>
          </a:p>
          <a:p>
            <a:pPr marL="0" indent="0">
              <a:buNone/>
            </a:pPr>
            <a:r>
              <a:rPr lang="en-US" dirty="0"/>
              <a:t>Judeo-Arabic in </a:t>
            </a:r>
            <a:r>
              <a:rPr lang="en-US" dirty="0" err="1"/>
              <a:t>Bengazi</a:t>
            </a:r>
            <a:r>
              <a:rPr lang="en-US" dirty="0"/>
              <a:t>, Libya: </a:t>
            </a:r>
            <a:r>
              <a:rPr lang="en-US" i="1" dirty="0" err="1"/>
              <a:t>lilet</a:t>
            </a:r>
            <a:r>
              <a:rPr lang="en-US" i="1" dirty="0"/>
              <a:t> </a:t>
            </a:r>
            <a:r>
              <a:rPr lang="en-US" i="1" dirty="0" err="1"/>
              <a:t>qto</a:t>
            </a:r>
            <a:r>
              <a:rPr lang="en-US" i="1" dirty="0"/>
              <a:t>‘ el-</a:t>
            </a:r>
            <a:r>
              <a:rPr lang="en-US" i="1" dirty="0" err="1"/>
              <a:t>ḥamiṣ</a:t>
            </a:r>
            <a:r>
              <a:rPr lang="en-US" i="1" dirty="0"/>
              <a:t> </a:t>
            </a:r>
            <a:r>
              <a:rPr lang="en-US" dirty="0"/>
              <a:t>(night of stopping the chametz)</a:t>
            </a:r>
          </a:p>
          <a:p>
            <a:pPr marL="0" indent="0">
              <a:buNone/>
            </a:pPr>
            <a:r>
              <a:rPr lang="en-US" dirty="0"/>
              <a:t>Judeo-Arabic in </a:t>
            </a:r>
            <a:r>
              <a:rPr lang="en-US" dirty="0" err="1"/>
              <a:t>Ksar</a:t>
            </a:r>
            <a:r>
              <a:rPr lang="en-US" dirty="0"/>
              <a:t> Es-Souk, Morocco: </a:t>
            </a:r>
            <a:r>
              <a:rPr lang="en-US" i="1" dirty="0" err="1"/>
              <a:t>bdikt</a:t>
            </a:r>
            <a:r>
              <a:rPr lang="en-US" i="1" dirty="0"/>
              <a:t> </a:t>
            </a:r>
            <a:r>
              <a:rPr lang="en-US" i="1" dirty="0" err="1"/>
              <a:t>ḥamiṣ</a:t>
            </a:r>
            <a:r>
              <a:rPr lang="en-US" i="1" dirty="0"/>
              <a:t> </a:t>
            </a:r>
            <a:r>
              <a:rPr lang="en-US" dirty="0"/>
              <a:t>(searching for chametz – also used by women as a curse, meaning ‘may [the person being cursed] become extinct’)</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13557161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err="1"/>
              <a:t>Tzafun</a:t>
            </a:r>
            <a:r>
              <a:rPr lang="en-US" dirty="0"/>
              <a:t> - </a:t>
            </a:r>
            <a:r>
              <a:rPr lang="he-IL" dirty="0"/>
              <a:t>צפון</a:t>
            </a:r>
            <a:r>
              <a:rPr lang="en-US" dirty="0"/>
              <a:t> - Afikoman</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70252" y="1626783"/>
            <a:ext cx="5602958" cy="3508744"/>
          </a:xfrm>
        </p:spPr>
        <p:txBody>
          <a:bodyPr>
            <a:noAutofit/>
          </a:bodyPr>
          <a:lstStyle/>
          <a:p>
            <a:pPr marL="0" indent="0">
              <a:buNone/>
            </a:pPr>
            <a:r>
              <a:rPr lang="en-US" sz="2000" i="1" dirty="0"/>
              <a:t>After the meal, hunt for the afikomen and eat it in commemoration of the Passover sacrifice.</a:t>
            </a:r>
          </a:p>
          <a:p>
            <a:pPr marL="0" indent="0">
              <a:buNone/>
            </a:pPr>
            <a:endParaRPr lang="en-US" sz="2000" dirty="0"/>
          </a:p>
          <a:p>
            <a:pPr marL="0" indent="0">
              <a:buNone/>
            </a:pPr>
            <a:r>
              <a:rPr lang="en-US" sz="2000" dirty="0"/>
              <a:t>The word </a:t>
            </a:r>
            <a:r>
              <a:rPr lang="en-US" sz="2000" i="1" dirty="0" err="1"/>
              <a:t>afikoman</a:t>
            </a:r>
            <a:r>
              <a:rPr lang="en-US" sz="2000" dirty="0"/>
              <a:t> comes from Greek, which exerted strong cultural influence in the Middle East when the </a:t>
            </a:r>
            <a:r>
              <a:rPr lang="en-US" sz="2000" dirty="0" err="1"/>
              <a:t>seder</a:t>
            </a:r>
            <a:r>
              <a:rPr lang="en-US" sz="2000" dirty="0"/>
              <a:t> was codified.</a:t>
            </a:r>
          </a:p>
        </p:txBody>
      </p:sp>
      <p:pic>
        <p:nvPicPr>
          <p:cNvPr id="4" name="Picture 3">
            <a:extLst>
              <a:ext uri="{FF2B5EF4-FFF2-40B4-BE49-F238E27FC236}">
                <a16:creationId xmlns:a16="http://schemas.microsoft.com/office/drawing/2014/main" id="{8BCB954F-7D6B-4ACA-ADB6-DE47C0ACC2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34626" y="1637414"/>
            <a:ext cx="3321345" cy="4428460"/>
          </a:xfrm>
          <a:prstGeom prst="rect">
            <a:avLst/>
          </a:prstGeom>
        </p:spPr>
      </p:pic>
    </p:spTree>
    <p:extLst>
      <p:ext uri="{BB962C8B-B14F-4D97-AF65-F5344CB8AC3E}">
        <p14:creationId xmlns:p14="http://schemas.microsoft.com/office/powerpoint/2010/main" val="2820897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err="1"/>
              <a:t>Barech</a:t>
            </a:r>
            <a:r>
              <a:rPr lang="en-US" dirty="0"/>
              <a:t> - </a:t>
            </a:r>
            <a:r>
              <a:rPr lang="he-IL" dirty="0"/>
              <a:t>ברך</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70251" y="1626783"/>
            <a:ext cx="5868771" cy="3508744"/>
          </a:xfrm>
        </p:spPr>
        <p:txBody>
          <a:bodyPr>
            <a:noAutofit/>
          </a:bodyPr>
          <a:lstStyle/>
          <a:p>
            <a:pPr marL="0" indent="0">
              <a:buNone/>
            </a:pPr>
            <a:r>
              <a:rPr lang="en-US" sz="2000" i="1" dirty="0"/>
              <a:t>We pour the third cup and recite Grace:</a:t>
            </a:r>
          </a:p>
          <a:p>
            <a:pPr marL="0" indent="0">
              <a:buNone/>
            </a:pPr>
            <a:r>
              <a:rPr lang="en-US" sz="2000" dirty="0"/>
              <a:t>A Song of Ascents; When the Lord will bring back the captivity of Zion, we will be like dreamers. Then our mouth will be full of mirth and our tongue joyful melody; then they will say among the nations; "The Lord has done greatly with these." The Lord has done great things with us; we are happy. Lord, return our captivity like streams in the desert. Those that sow with tears will reap with joyful song. He who surely goes and cries, he carries the measure of seed, he will surely come in joyful song and carry his sheaves. (Psalms 126)</a:t>
            </a:r>
          </a:p>
        </p:txBody>
      </p:sp>
      <p:sp>
        <p:nvSpPr>
          <p:cNvPr id="6" name="TextBox 5">
            <a:extLst>
              <a:ext uri="{FF2B5EF4-FFF2-40B4-BE49-F238E27FC236}">
                <a16:creationId xmlns:a16="http://schemas.microsoft.com/office/drawing/2014/main" id="{A41A89E9-762D-40F3-A861-4B710D3B31AE}"/>
              </a:ext>
            </a:extLst>
          </p:cNvPr>
          <p:cNvSpPr txBox="1"/>
          <p:nvPr/>
        </p:nvSpPr>
        <p:spPr>
          <a:xfrm>
            <a:off x="6953693" y="1626783"/>
            <a:ext cx="4503458" cy="2800767"/>
          </a:xfrm>
          <a:prstGeom prst="rect">
            <a:avLst/>
          </a:prstGeom>
          <a:noFill/>
        </p:spPr>
        <p:txBody>
          <a:bodyPr wrap="square" rtlCol="0">
            <a:spAutoFit/>
          </a:bodyPr>
          <a:lstStyle/>
          <a:p>
            <a:pPr algn="r"/>
            <a:r>
              <a:rPr lang="he-IL" sz="2200" dirty="0"/>
              <a:t>שִׁיר הַמַּעֲלוֹת, בְּשוּב ה' אֶת שִׁיבַת צִיּוֹן הָיִינוּ כְּחֹלְמִים. אָז יִמָּלֵא שְׂחוֹק פִּינוּ וּלְשׁוֹנֵנוּ רִנָּה. אָז יֹאמְרוּ בַגּוֹיִם: הִגְדִּיל ה' לַעֲשׂוֹת עִם אֵלֶּה. הִגְדִּיל ה' לַעֲשׂוֹת עִמָּנוּ, הָיִינוּ שְׂמֵחִים. שׁוּבָה ה' אֶת שְׁבִיתֵנוּ כַּאֲפִיקִים בַּנֶּגֶב. הַזֹּרְעִים בְּדִמְעָה, בְּרִנָּה יִקְצֹרוּ. הָלוֹךְ יֵלֵךְ וּבָכֹה נֹשֵׂא מֶשֶךְ הַזָּרַע, בֹּא יָבֹא בְרִנָּה נֹשֵׂא אֲלֻמֹּתָיו.</a:t>
            </a:r>
          </a:p>
        </p:txBody>
      </p:sp>
      <p:pic>
        <p:nvPicPr>
          <p:cNvPr id="58370" name="Picture 2" descr="Music Notes Wall Decal - Contemporary - Wall Decals - by Dana Decals">
            <a:extLst>
              <a:ext uri="{FF2B5EF4-FFF2-40B4-BE49-F238E27FC236}">
                <a16:creationId xmlns:a16="http://schemas.microsoft.com/office/drawing/2014/main" id="{5BF963FE-C23C-4E64-A729-91B1107B01B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49609" y="4662375"/>
            <a:ext cx="3048000" cy="172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7427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err="1"/>
              <a:t>Barech</a:t>
            </a:r>
            <a:r>
              <a:rPr lang="en-US" dirty="0"/>
              <a:t> - </a:t>
            </a:r>
            <a:r>
              <a:rPr lang="he-IL" dirty="0"/>
              <a:t>ברך</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72539" y="1360969"/>
            <a:ext cx="6613052" cy="3508744"/>
          </a:xfrm>
        </p:spPr>
        <p:txBody>
          <a:bodyPr>
            <a:noAutofit/>
          </a:bodyPr>
          <a:lstStyle/>
          <a:p>
            <a:pPr marL="0" indent="0">
              <a:buNone/>
            </a:pPr>
            <a:r>
              <a:rPr lang="en-US" sz="2000" dirty="0"/>
              <a:t>My friends, let us bless:</a:t>
            </a:r>
          </a:p>
          <a:p>
            <a:pPr marL="0" indent="0">
              <a:buNone/>
            </a:pPr>
            <a:r>
              <a:rPr lang="en-US" sz="2000" dirty="0"/>
              <a:t>May the Name of the Lord be blessed from now and forever. (Psalms 113:2) With the permission of our friends, let us bless [our God] from whom we have eaten. Blessed is [our God] from whom we have eaten and from whose goodness we live. Blessed are You, Lord our God, King of the Universe, who nourishes the entire world in His goodness, in grace, in kindness and in mercy; He gives bread to all flesh since His kindness is forever. And in His great goodness, we always have not lacked, and may we not lack nourishment forever and always, because of His great name. Since He is a Power that feeds and provides for all and does good to all and prepares nourishment for all of his creatures that he created. Blessed are You, Lord, who sustains all.</a:t>
            </a:r>
          </a:p>
        </p:txBody>
      </p:sp>
      <p:sp>
        <p:nvSpPr>
          <p:cNvPr id="6" name="TextBox 5">
            <a:extLst>
              <a:ext uri="{FF2B5EF4-FFF2-40B4-BE49-F238E27FC236}">
                <a16:creationId xmlns:a16="http://schemas.microsoft.com/office/drawing/2014/main" id="{A41A89E9-762D-40F3-A861-4B710D3B31AE}"/>
              </a:ext>
            </a:extLst>
          </p:cNvPr>
          <p:cNvSpPr txBox="1"/>
          <p:nvPr/>
        </p:nvSpPr>
        <p:spPr>
          <a:xfrm>
            <a:off x="7283303" y="1360969"/>
            <a:ext cx="4692102" cy="5170646"/>
          </a:xfrm>
          <a:prstGeom prst="rect">
            <a:avLst/>
          </a:prstGeom>
          <a:noFill/>
        </p:spPr>
        <p:txBody>
          <a:bodyPr wrap="square" rtlCol="0">
            <a:spAutoFit/>
          </a:bodyPr>
          <a:lstStyle/>
          <a:p>
            <a:pPr algn="r"/>
            <a:r>
              <a:rPr lang="he-IL" sz="2200" dirty="0"/>
              <a:t>חברי נְבָרֵךְ: </a:t>
            </a:r>
          </a:p>
          <a:p>
            <a:pPr algn="r"/>
            <a:r>
              <a:rPr lang="he-IL" sz="2200" dirty="0"/>
              <a:t>יְהִי שֵׁם ה' מְבֹרָךְ מֵעַתָּה וְעַד עוֹלָם. </a:t>
            </a:r>
          </a:p>
          <a:p>
            <a:pPr algn="r"/>
            <a:r>
              <a:rPr lang="he-IL" sz="2200" dirty="0"/>
              <a:t>בִּרְשׁוּת חברי, נְבָרֵךְ [אֱלֹהֵינוּ] שֶׁאָכַלְנוּ מִשֶּׁלוֹ. </a:t>
            </a:r>
          </a:p>
          <a:p>
            <a:pPr algn="r"/>
            <a:r>
              <a:rPr lang="he-IL" sz="2200" dirty="0"/>
              <a:t>בָּרוּךְ [אֱלֹהֵינוּ] שֶׁאָכַלְנוּ מִשֶּׁלוֹ וּבְטוּבוֹ חָיִינוּ</a:t>
            </a:r>
          </a:p>
          <a:p>
            <a:pPr algn="r"/>
            <a:r>
              <a:rPr lang="he-IL" sz="2200" dirty="0"/>
              <a:t>בָּרוּךְ [אֱלֹהֵינוּ] שֶׁאָכַלְנוּ מִשֶּׁלוֹ וּבְטוּבוֹ חָיִינוּ</a:t>
            </a:r>
          </a:p>
          <a:p>
            <a:pPr algn="r"/>
            <a:r>
              <a:rPr lang="he-IL" sz="2200" dirty="0"/>
              <a:t>בָּרוך הוּא ובָרוּך שְׁמוֹ</a:t>
            </a:r>
          </a:p>
          <a:p>
            <a:pPr algn="r"/>
            <a:r>
              <a:rPr lang="he-IL" sz="2200" dirty="0"/>
              <a:t>בָּרוּךְ אַתָּה ה', אֱלֹהֵינוּ מֶלֶךְ הָעוֹלָם, הַזָּן אֶת הָעוֹלָם כֻּלּוֹ בְּטוּבוֹ בְּחֵן בְּחֶסֶד וּבְרַחֲמִים, הוּא נוֹתֵן לֶחֶם לְכָל בָּשָׂר כִּי לְעוֹלָם חַסְדוֹ. וּבְטוּבוֹ הַגָּדוֹל תָּמִיד לֹא חָסַר לָנוּ, וְאַל יֶחְסַר לָנוּ מָזוֹן לְעוֹלָם וָעֶד. בַּעֲבוּר שְׁמוֹ הַגָּדוֹל, כִּי הוּא אֵל זָן וּמְפַרְנֵס לַכֹּל וּמֵטִיב לַכֹּל, וּמֵכִין מָזוֹן לְכָל בְּרִיּוֹתָיו אֲשֶׁר בָּרָא. בָּרוּךְ אַתָּה ה', הַזָּן אֶת הַכֹּל. </a:t>
            </a:r>
          </a:p>
        </p:txBody>
      </p:sp>
    </p:spTree>
    <p:extLst>
      <p:ext uri="{BB962C8B-B14F-4D97-AF65-F5344CB8AC3E}">
        <p14:creationId xmlns:p14="http://schemas.microsoft.com/office/powerpoint/2010/main" val="24753932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err="1"/>
              <a:t>Barech</a:t>
            </a:r>
            <a:r>
              <a:rPr lang="en-US" dirty="0"/>
              <a:t> - </a:t>
            </a:r>
            <a:r>
              <a:rPr lang="he-IL" dirty="0"/>
              <a:t>ברך</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216595" y="1626783"/>
            <a:ext cx="7885414" cy="3508744"/>
          </a:xfrm>
        </p:spPr>
        <p:txBody>
          <a:bodyPr>
            <a:noAutofit/>
          </a:bodyPr>
          <a:lstStyle/>
          <a:p>
            <a:pPr marL="0" indent="0">
              <a:buNone/>
            </a:pPr>
            <a:r>
              <a:rPr lang="en-US" sz="2000" dirty="0"/>
              <a:t>We thank you, Lord our God, that you have given as an inheritance to our ancestors a lovely, good and broad land, and that You took us out, Lord our God, from the land of Egypt and that You redeemed us from a house of slaves, and for Your covenant which You have sealed in our flesh, and for Your Torah that You have taught us, and for Your statutes which You have made known to us, and for life, grace and kindness that You have granted us and for the eating of nourishment that You feed and provide for us always, on all days, and at all times and in every hour. And for everything, Lord our God, we thank You and bless You; may Your name be blessed by the mouth of all life, constantly forever and always, as it is written (Deuteronomy 8:10); "And you shall eat and you shall be satiated and you shall bless the Lord your God for the good land that He has given you." Blessed are You, Lord, for the land and for the nourishment.</a:t>
            </a:r>
          </a:p>
        </p:txBody>
      </p:sp>
      <p:sp>
        <p:nvSpPr>
          <p:cNvPr id="6" name="TextBox 5">
            <a:extLst>
              <a:ext uri="{FF2B5EF4-FFF2-40B4-BE49-F238E27FC236}">
                <a16:creationId xmlns:a16="http://schemas.microsoft.com/office/drawing/2014/main" id="{A41A89E9-762D-40F3-A861-4B710D3B31AE}"/>
              </a:ext>
            </a:extLst>
          </p:cNvPr>
          <p:cNvSpPr txBox="1"/>
          <p:nvPr/>
        </p:nvSpPr>
        <p:spPr>
          <a:xfrm>
            <a:off x="8346557" y="265814"/>
            <a:ext cx="3628847" cy="6186309"/>
          </a:xfrm>
          <a:prstGeom prst="rect">
            <a:avLst/>
          </a:prstGeom>
          <a:noFill/>
        </p:spPr>
        <p:txBody>
          <a:bodyPr wrap="square" rtlCol="0">
            <a:spAutoFit/>
          </a:bodyPr>
          <a:lstStyle/>
          <a:p>
            <a:pPr algn="r"/>
            <a:r>
              <a:rPr lang="he-IL" sz="2200" dirty="0"/>
              <a:t>נוֹדֶה לְךָ ה' אֱלֹהֵינוּ עַל שֶׁהִנְחַלְתָּ לַאֲבוֹתֵינוּ אֶרֶץ חֶמְדָה טוֹבָה וּרְחָבָה, וְעַל שֶׁהוֹצֵאתָנוּ ה' אֱלֹהֵינוּ מֵאֶרֶץ מִצְרַיִם, וּפְדִיתָנוּ מִבֵּית עֲבָדִים, וְעַל בְּרִיתְךָ שֶׁחָתַמְתָּ בְּבְשָׂרֵנוּ, וְעַל תּוֹרָתְךָ שֶׁלִּמַּדְתָּנוּ, וְעַל חֻקֶּיךָ שֶׁהוֹדַעְתָּנוּ, וְעַל חַיִּים חֵן וָחֶסֶד שֶׁחוֹנַנְתָּנוּ, וְעַל אֲכִילַת מָזוֹן שָׁאַתָּה זָן וּמְפַרְנֵס אוֹתָנוּ תָּמִיד, בְּכָל יוֹם וּבְכָל עֵת וּבְכָל שָׁעָה: </a:t>
            </a:r>
          </a:p>
          <a:p>
            <a:pPr algn="r"/>
            <a:r>
              <a:rPr lang="he-IL" sz="2200" dirty="0"/>
              <a:t>וְעַל הַכּל ה' אֱלֹהֵינוּ, אֲנַחְנוּ מוֹדִים לָךְ וּמְבָרְכִים אוֹתָךְ, יִתְבָּרַךְ שִׁמְךָ בְּפִי כָּל חַי תָּמִיד לְעוֹלָם וָעֶד. כַּכָּתוּב: וְאָכַלְתָּ וְשָׂבַעְתָּ וּבֵרַכְתָּ אֶת ה' אֱלֹהֵיךָ עַל הָאָרֶץ הַטּוֹבָה אֲשֶּׁר נָתַן לָךְ. בָּרוּךְ אַתָּה ה', עַל הָאָרֶץ וְעַל הַמָּזוֹן: </a:t>
            </a:r>
          </a:p>
        </p:txBody>
      </p:sp>
    </p:spTree>
    <p:extLst>
      <p:ext uri="{BB962C8B-B14F-4D97-AF65-F5344CB8AC3E}">
        <p14:creationId xmlns:p14="http://schemas.microsoft.com/office/powerpoint/2010/main" val="2020882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p:txBody>
          <a:bodyPr/>
          <a:lstStyle/>
          <a:p>
            <a:r>
              <a:rPr lang="en-US" dirty="0" err="1"/>
              <a:t>Shehecheyanu</a:t>
            </a:r>
            <a:r>
              <a:rPr lang="en-US" dirty="0"/>
              <a:t> - </a:t>
            </a:r>
            <a:r>
              <a:rPr lang="he-IL" dirty="0"/>
              <a:t>שֶׁהֶחֱיָנוּ</a:t>
            </a:r>
            <a:endParaRPr lang="en-US" dirty="0"/>
          </a:p>
        </p:txBody>
      </p:sp>
      <p:sp>
        <p:nvSpPr>
          <p:cNvPr id="3" name="Content Placeholder 2">
            <a:extLst>
              <a:ext uri="{FF2B5EF4-FFF2-40B4-BE49-F238E27FC236}">
                <a16:creationId xmlns:a16="http://schemas.microsoft.com/office/drawing/2014/main" id="{2A53E01A-CD2C-45F4-8CCD-4770351DC3B8}"/>
              </a:ext>
            </a:extLst>
          </p:cNvPr>
          <p:cNvSpPr>
            <a:spLocks noGrp="1"/>
          </p:cNvSpPr>
          <p:nvPr>
            <p:ph idx="1"/>
          </p:nvPr>
        </p:nvSpPr>
        <p:spPr/>
        <p:txBody>
          <a:bodyPr>
            <a:normAutofit lnSpcReduction="10000"/>
          </a:bodyPr>
          <a:lstStyle/>
          <a:p>
            <a:pPr marL="0" indent="0" algn="r">
              <a:buNone/>
            </a:pPr>
            <a:r>
              <a:rPr lang="he-IL" sz="2800" dirty="0"/>
              <a:t>בָּרוּךְ אַתָּה ה', אֱלֹהֵינוּ מֶלֶךְ הַעוֹלָם שֶׁהֶחֱיָנוּ וְקִיְּמָנוּ וְהִגִּיעָנוּ לַזְּמַן הַזֶּה</a:t>
            </a:r>
          </a:p>
          <a:p>
            <a:pPr marL="0" indent="0">
              <a:buNone/>
            </a:pPr>
            <a:endParaRPr lang="en-US" sz="2800" i="1" dirty="0"/>
          </a:p>
          <a:p>
            <a:pPr marL="0" indent="0">
              <a:buNone/>
            </a:pPr>
            <a:r>
              <a:rPr lang="en-US" sz="2800" i="1" dirty="0"/>
              <a:t>Baruch </a:t>
            </a:r>
            <a:r>
              <a:rPr lang="en-US" sz="2800" i="1" dirty="0" err="1"/>
              <a:t>ata</a:t>
            </a:r>
            <a:r>
              <a:rPr lang="en-US" sz="2800" i="1" dirty="0"/>
              <a:t> </a:t>
            </a:r>
            <a:r>
              <a:rPr lang="en-US" sz="2800" i="1" dirty="0" err="1"/>
              <a:t>adonai</a:t>
            </a:r>
            <a:r>
              <a:rPr lang="en-US" sz="2800" i="1" dirty="0"/>
              <a:t> </a:t>
            </a:r>
            <a:r>
              <a:rPr lang="en-US" sz="2800" i="1" dirty="0" err="1"/>
              <a:t>elohenu</a:t>
            </a:r>
            <a:r>
              <a:rPr lang="en-US" sz="2800" i="1" dirty="0"/>
              <a:t> </a:t>
            </a:r>
            <a:r>
              <a:rPr lang="en-US" sz="2800" i="1" dirty="0" err="1"/>
              <a:t>melech</a:t>
            </a:r>
            <a:r>
              <a:rPr lang="en-US" sz="2800" i="1" dirty="0"/>
              <a:t> </a:t>
            </a:r>
            <a:r>
              <a:rPr lang="en-US" sz="2800" i="1" dirty="0" err="1"/>
              <a:t>haolam</a:t>
            </a:r>
            <a:r>
              <a:rPr lang="en-US" sz="2800" i="1" dirty="0"/>
              <a:t> </a:t>
            </a:r>
            <a:r>
              <a:rPr lang="en-US" sz="2800" i="1" dirty="0" err="1"/>
              <a:t>shehecheyanu</a:t>
            </a:r>
            <a:r>
              <a:rPr lang="en-US" sz="2800" i="1" dirty="0"/>
              <a:t> </a:t>
            </a:r>
            <a:r>
              <a:rPr lang="en-US" sz="2800" i="1" dirty="0" err="1"/>
              <a:t>vekiyemanu</a:t>
            </a:r>
            <a:r>
              <a:rPr lang="en-US" sz="2800" i="1" dirty="0"/>
              <a:t> </a:t>
            </a:r>
            <a:r>
              <a:rPr lang="en-US" sz="2800" i="1" dirty="0" err="1"/>
              <a:t>vehigianu</a:t>
            </a:r>
            <a:r>
              <a:rPr lang="en-US" sz="2800" i="1" dirty="0"/>
              <a:t> </a:t>
            </a:r>
            <a:r>
              <a:rPr lang="en-US" sz="2800" i="1" dirty="0" err="1"/>
              <a:t>lazman</a:t>
            </a:r>
            <a:r>
              <a:rPr lang="en-US" sz="2800" i="1" dirty="0"/>
              <a:t> </a:t>
            </a:r>
            <a:r>
              <a:rPr lang="en-US" sz="2800" i="1" dirty="0" err="1"/>
              <a:t>hazeh</a:t>
            </a:r>
            <a:r>
              <a:rPr lang="en-US" sz="2800" i="1" dirty="0"/>
              <a:t>.</a:t>
            </a:r>
            <a:endParaRPr lang="en-US" sz="2800" dirty="0"/>
          </a:p>
          <a:p>
            <a:pPr marL="0" indent="0">
              <a:buNone/>
            </a:pPr>
            <a:endParaRPr lang="en-US" sz="2800" dirty="0"/>
          </a:p>
          <a:p>
            <a:pPr marL="0" indent="0">
              <a:buNone/>
            </a:pPr>
            <a:r>
              <a:rPr lang="en-US" sz="2800" dirty="0"/>
              <a:t>Blessed are You, Lord our God, King of the Universe, who has granted us life, sustained us and enabled us to reach this occasion.</a:t>
            </a:r>
          </a:p>
          <a:p>
            <a:pPr marL="0" indent="0">
              <a:buNone/>
            </a:pPr>
            <a:endParaRPr lang="en-US" sz="2800" dirty="0"/>
          </a:p>
        </p:txBody>
      </p:sp>
    </p:spTree>
    <p:extLst>
      <p:ext uri="{BB962C8B-B14F-4D97-AF65-F5344CB8AC3E}">
        <p14:creationId xmlns:p14="http://schemas.microsoft.com/office/powerpoint/2010/main" val="11032528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err="1"/>
              <a:t>Barech</a:t>
            </a:r>
            <a:r>
              <a:rPr lang="en-US" dirty="0"/>
              <a:t> - </a:t>
            </a:r>
            <a:r>
              <a:rPr lang="he-IL" dirty="0"/>
              <a:t>ברך</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216595" y="1626783"/>
            <a:ext cx="7885414" cy="3508744"/>
          </a:xfrm>
        </p:spPr>
        <p:txBody>
          <a:bodyPr>
            <a:noAutofit/>
          </a:bodyPr>
          <a:lstStyle/>
          <a:p>
            <a:pPr marL="0" indent="0">
              <a:buNone/>
            </a:pPr>
            <a:r>
              <a:rPr lang="en-US" sz="2000" dirty="0"/>
              <a:t>Please have mercy, Lord our God, upon Israel, Your people; and upon Jerusalem, Your city; and upon Zion, the dwelling place of Your Glory; and upon the monarchy of the House of David, Your appointed one; and upon the great and holy house that Your name is called upon. Our God, our Father, tend us, sustain us, provide for us, relieve us and give us quick relief, Lord our God, from all of our troubles. And please do not make us needy, Lord our God, not for the gifts of flesh and blood, and not for their loans, but rather from Your full, open, holy and broad hand, so that we not be embarrassed and we not be ashamed forever and always. </a:t>
            </a:r>
          </a:p>
        </p:txBody>
      </p:sp>
      <p:sp>
        <p:nvSpPr>
          <p:cNvPr id="6" name="TextBox 5">
            <a:extLst>
              <a:ext uri="{FF2B5EF4-FFF2-40B4-BE49-F238E27FC236}">
                <a16:creationId xmlns:a16="http://schemas.microsoft.com/office/drawing/2014/main" id="{A41A89E9-762D-40F3-A861-4B710D3B31AE}"/>
              </a:ext>
            </a:extLst>
          </p:cNvPr>
          <p:cNvSpPr txBox="1"/>
          <p:nvPr/>
        </p:nvSpPr>
        <p:spPr>
          <a:xfrm>
            <a:off x="8346557" y="265814"/>
            <a:ext cx="3628847" cy="4832092"/>
          </a:xfrm>
          <a:prstGeom prst="rect">
            <a:avLst/>
          </a:prstGeom>
          <a:noFill/>
        </p:spPr>
        <p:txBody>
          <a:bodyPr wrap="square" rtlCol="0">
            <a:spAutoFit/>
          </a:bodyPr>
          <a:lstStyle/>
          <a:p>
            <a:pPr algn="r"/>
            <a:r>
              <a:rPr lang="he-IL" sz="2200" dirty="0"/>
              <a:t>רַחֵם נָא ה' אֱלֹהֵינוּ עַל יִשְׂרָאַל עַמֶּךָ וְעַל יְרוּשָׁלַיִם עִירֶךָ וְעַל צִיּוֹן מִשְׁכַּן כְּבוֹדֶךָ וְעַל מַלְכוּת בֵּית דָּוִד מְשִׁיחֶךָ וְעַל הַבַּיִת הַגָּדוֹל וְהַקָּדוֹשׁ שֶׁנִּקְרָא שִׁמְךָ עָלָיו: אֱלֹהֵינוּ אָבִינוּ, רְעֵנוּ זוּנֵנוּ פַרְנְסֵנוּ וְכַלְכְּלֵנוּ וְהַרְוִיחֵנוּ, וְהַרְוַח לָנוּ ה' אֱלֹהֵינוּ מְהֵרָה מִכָּל צָרוֹתֵינוּ. וְנָא אַל תַּצְרִיכֵנוּ ה' אֱלֹהֵינוּ, לֹא לִידֵי מַתְּנַת בָּשָׂר וָדָם וְלֹא לִידֵי הַלְוָאתָם, כִּי אִם לְיָדְךָ הַמְּלֵאָה הַפְּתוּחָה הַקְּדוֹשָׁה וְהָרְחָבָה, שֶׁלֹא נֵבוֹשׁ וְלֹא נִכָּלֵם לְעוֹלָם וָעֶד.</a:t>
            </a:r>
          </a:p>
        </p:txBody>
      </p:sp>
    </p:spTree>
    <p:extLst>
      <p:ext uri="{BB962C8B-B14F-4D97-AF65-F5344CB8AC3E}">
        <p14:creationId xmlns:p14="http://schemas.microsoft.com/office/powerpoint/2010/main" val="650037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err="1"/>
              <a:t>Barech</a:t>
            </a:r>
            <a:r>
              <a:rPr lang="en-US" dirty="0"/>
              <a:t> - </a:t>
            </a:r>
            <a:r>
              <a:rPr lang="he-IL" dirty="0"/>
              <a:t>ברך</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1066800" y="1754372"/>
            <a:ext cx="7885414" cy="3508744"/>
          </a:xfrm>
        </p:spPr>
        <p:txBody>
          <a:bodyPr>
            <a:noAutofit/>
          </a:bodyPr>
          <a:lstStyle/>
          <a:p>
            <a:pPr marL="0" indent="0">
              <a:buNone/>
            </a:pPr>
            <a:r>
              <a:rPr lang="en-US" sz="2000" i="1" dirty="0"/>
              <a:t>On Shabbat:</a:t>
            </a:r>
          </a:p>
          <a:p>
            <a:pPr marL="0" indent="0">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3349257" y="1637414"/>
            <a:ext cx="7775944" cy="1785104"/>
          </a:xfrm>
          <a:prstGeom prst="rect">
            <a:avLst/>
          </a:prstGeom>
          <a:noFill/>
        </p:spPr>
        <p:txBody>
          <a:bodyPr wrap="square" rtlCol="0">
            <a:spAutoFit/>
          </a:bodyPr>
          <a:lstStyle/>
          <a:p>
            <a:pPr algn="r"/>
            <a:r>
              <a:rPr lang="he-IL" sz="2200" dirty="0"/>
              <a:t>רְצֵה וְהַחֲלִיצֵנוּ ה' אֱלֹהֵינוּ בְּמִצְוֹתֶיךָ וּבְמִצְוַת יוֹם הַשְּׁבִיעִי הַשַּׁבָּת הַגָּדול וְהַקָּדוֹשׂ הַזֶּה. כִּי יוֹם זֶה גָּדוֹל וְקָדוֹשׁ הוּא לְפָנֶיךָ לִשְׁבָּת בּוֹ וְלָנוּחַ בּוֹ בְּאַהֲבָה כְּמִצְוַת רְצוֹנֶךָ.וּבִרְצוֹנְךָ הָנִיחַ לָנוּ ה' אֱלֹהֵינוּ שֶׁלֹּא תְהֵא צָרָה וְיָגוֹן וַאֲנָחָה בְּיוֹם מְנוּחָתֵנוּ. וְהַרְאֵנוּ ה' אֱלֹהֵינוּ בְּנֶחָמַת צִיּוֹן עִירֶךָ וּבְבִנְיַן יְרוּשָׁלַיִם עִיר קָדְשֶׁךָ כִּי אַתָּה הוּא בַּעַל הַיְשׁוּעוֹת וּבַעַל הַנֶּחָמוֹת.</a:t>
            </a:r>
          </a:p>
        </p:txBody>
      </p:sp>
    </p:spTree>
    <p:extLst>
      <p:ext uri="{BB962C8B-B14F-4D97-AF65-F5344CB8AC3E}">
        <p14:creationId xmlns:p14="http://schemas.microsoft.com/office/powerpoint/2010/main" val="2514055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err="1"/>
              <a:t>Barech</a:t>
            </a:r>
            <a:r>
              <a:rPr lang="en-US" dirty="0"/>
              <a:t> - </a:t>
            </a:r>
            <a:r>
              <a:rPr lang="he-IL" dirty="0"/>
              <a:t>ברך</a:t>
            </a:r>
            <a:endParaRPr lang="en-US" dirty="0"/>
          </a:p>
        </p:txBody>
      </p:sp>
      <p:sp>
        <p:nvSpPr>
          <p:cNvPr id="6" name="TextBox 5">
            <a:extLst>
              <a:ext uri="{FF2B5EF4-FFF2-40B4-BE49-F238E27FC236}">
                <a16:creationId xmlns:a16="http://schemas.microsoft.com/office/drawing/2014/main" id="{A41A89E9-762D-40F3-A861-4B710D3B31AE}"/>
              </a:ext>
            </a:extLst>
          </p:cNvPr>
          <p:cNvSpPr txBox="1"/>
          <p:nvPr/>
        </p:nvSpPr>
        <p:spPr>
          <a:xfrm>
            <a:off x="868526" y="1446028"/>
            <a:ext cx="10908604" cy="3477875"/>
          </a:xfrm>
          <a:prstGeom prst="rect">
            <a:avLst/>
          </a:prstGeom>
          <a:noFill/>
        </p:spPr>
        <p:txBody>
          <a:bodyPr wrap="square" rtlCol="0">
            <a:spAutoFit/>
          </a:bodyPr>
          <a:lstStyle/>
          <a:p>
            <a:pPr algn="r"/>
            <a:r>
              <a:rPr lang="he-IL" sz="2200" dirty="0"/>
              <a:t>אֱלֹהֵינוּ וֵאלֹהֵי אֲבוֹתֵינוּ, יַעֲלֶה וְיָבֹא וְיַגִּיעַ וְיֵרָאֶה וְיֵרָצֶה וְיִשָּׁמַע וְיִפָּקֵד וְיִזָּכֵר זִכְרוֹנֵנוּ וּפִקְדּוֹנֵנוּ, וְזִכְרוֹן אֲבוֹתֵינוּ, וְזִכְרוֹן מָשִׁיחַ בֶּן דָּוִד עַבְדֶּךָ, וְזִכְרוֹן יְרוּשָׁלַיִם עִיר קָדְשֶׁךָ, וְזִכְרוֹן כָּל עַמְּךָ בֵּית יִשְׂרָאַל לְפָנֶיךָ, לִפְלֵיטָה לְטוֹבָה לְחֵן וּלְחֶסֶד וּלְרַחֲמִים, לְחַיִּים וּלְשָׁלוֹם בְּיוֹם חַג הַמַּצּוֹת הַזֶּה זָכְרֵנוּ ה' אֱלֹהֵינוּ בּוֹ לְטוֹבָה וּפָקְדֵנוּ בוֹ לִבְרָכָה וְהושִׁיעֵנוּ בוֹ לְחַיִּים. וּבִדְבַר יְשׁוּעָה וְרַחֲמִים חוּס וְחָנֵּנוּ וְרַחֵם עָלֵינוּ וְהוֹשִׁיעֵנוּ, כִּי אֵלֶיךָ עֵינֵינוּ, כִּי אֵל מֶלֶךְ חַנּוּן וְרַחוּם אָתָּה. וּבְנֵה יְרוּשָׁלַיִם עִיר הַקֹּדֶשׁ בִּמְהֵרָה בְיָמֵינוּ. בָּרוּךְ אַתָּה ה', בּוֹנֶה בְרַחֲמָיו יְרוּשָׁלַיִם. אָמֵן. </a:t>
            </a:r>
          </a:p>
          <a:p>
            <a:pPr algn="r"/>
            <a:r>
              <a:rPr lang="he-IL" sz="2200" dirty="0"/>
              <a:t>בָּרוּךְ אַתָּה ה', אֱלֹהֵינוּ מֶלֶךְ הָעוֹלָם, הָאֵל אָבִינוּ מַלְכֵּנוּ אַדִירֵנוּ בּוֹרְאֵנוּ גּוֹאֲלֵנוּ יוֹצְרֵנוּ קְדוֹשֵׁנוּ קְדוֹשׁ יַעֲקֹב רוֹעֵנוּ רוֹעֵה יִשְׂרָאַל הַמֶּלֶךְ הַטּוֹב וְהַמֵּטִיב לַכּל שֶׁבְּכָל יוֹם וָיוֹם הוּא הֵטִיב, הוּא מֵטִיב, הוּא יֵיטִיב לָנוּ. הוּא גְמָלָנוּ הוּא גוֹמְלֵנוּ הוּא יִגְמְלֵנוּ לָעַד, לְחֵן וּלְחֶסֶד וּלְרַחֲמִים וּלְרֶוַח הַצָּלָה וְהַצְלָחָה, בְּרָכָה וִישׁוּעָה נֶחָמָה פַּרְנָסָה וְכַלְכָּלָה וְרַחֲמִים וְחַיִּים וְשָׁלוֹם וְכָל טוֹב, וּמִכָּל טוּב לְעוֹלָם עַל יְחַסְּרֵנוּ.</a:t>
            </a:r>
          </a:p>
        </p:txBody>
      </p:sp>
    </p:spTree>
    <p:extLst>
      <p:ext uri="{BB962C8B-B14F-4D97-AF65-F5344CB8AC3E}">
        <p14:creationId xmlns:p14="http://schemas.microsoft.com/office/powerpoint/2010/main" val="27015057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err="1"/>
              <a:t>Barech</a:t>
            </a:r>
            <a:r>
              <a:rPr lang="en-US" dirty="0"/>
              <a:t> - </a:t>
            </a:r>
            <a:r>
              <a:rPr lang="he-IL" dirty="0"/>
              <a:t>ברך</a:t>
            </a:r>
            <a:endParaRPr lang="en-US" dirty="0"/>
          </a:p>
        </p:txBody>
      </p:sp>
      <p:sp>
        <p:nvSpPr>
          <p:cNvPr id="6" name="TextBox 5">
            <a:extLst>
              <a:ext uri="{FF2B5EF4-FFF2-40B4-BE49-F238E27FC236}">
                <a16:creationId xmlns:a16="http://schemas.microsoft.com/office/drawing/2014/main" id="{A41A89E9-762D-40F3-A861-4B710D3B31AE}"/>
              </a:ext>
            </a:extLst>
          </p:cNvPr>
          <p:cNvSpPr txBox="1"/>
          <p:nvPr/>
        </p:nvSpPr>
        <p:spPr>
          <a:xfrm>
            <a:off x="868526" y="1446028"/>
            <a:ext cx="10908604" cy="5170646"/>
          </a:xfrm>
          <a:prstGeom prst="rect">
            <a:avLst/>
          </a:prstGeom>
          <a:noFill/>
        </p:spPr>
        <p:txBody>
          <a:bodyPr wrap="square" rtlCol="0">
            <a:spAutoFit/>
          </a:bodyPr>
          <a:lstStyle/>
          <a:p>
            <a:pPr algn="r"/>
            <a:r>
              <a:rPr lang="he-IL" sz="2200" dirty="0"/>
              <a:t>הָרַחֲמָן הוּא יִמְלוֹךְ עָלֵינוּ לְעוֹלָם וָעֶד. הָרַחֲמָן הוּא יִתְבָּרַךְ בַּשָּׁמַיִם וּבָאָרֶץ. הָרַחֲמָן הוּא יִשְׁתַּבַּח לְדוֹר דּוֹרִים, וְיִתְפָּאַר בָּנוּ לָעַד וּלְנֵצַח נְצָחִים, וְיִתְהַדַּר בָּנוּ לָעַד וּלְעוֹלְמֵי עוֹלָמִים. הָרַחֲמָן הוּא יְפַרְנְסֵנוּ בְּכָבוֹד. הָרַחֲמָן הוּא יִשְׁבּוֹר עֻלֵּנוּ מֵעַל צַּוָּארֵנוּ, וְהוּא יוֹלִיכֵנוּ קוֹמְמִיּוּת לְאַרְצֵנוּ. הָרַחֲמָן הוּא יִשְׁלַח לָנוּ בְּרָכָה מְרֻבָּה בַּבַּיִת הַזֶּה, וְעַל שֻׁלְחָן זֶה שֶׁאָכַלְנוּ עָלָיו. הָרַחֲמָן הוּא יִשְׁלַח לָנוּ אֶת אֵלִיָּהוּ הַנָּבִיא זָכוּר לַטּוֹב, וִיבַשֶּׂר לָנוּ בְּשׂוֹרוֹת טוֹבוֹת יְשׁוּעוֹת וְנֶחָמוֹת. הָרַחֲמָן הוּא יְבָרֵךְ אֶת בַּעֲלִי / אִשְתִּי. הָרַחֲמָן הוּא יְבָרֵךְ אֶת [אָבִי מוֹרִי] בַּעַל הַבַּיִת הַזֶּה. וְאֶת [אִמִּי מוֹרָתִי] בַּעֲלַת הַבַּיִת הַזֶּה, אוֹתָם וְאֶת בֵּיתָם וְאֶת זַרְעָם וְאֶת כָּל אֲשֶׁר לָהֶם. אוֹתָנוּ וְאֶת כָּל אֲשֶׁר לָנוּ, כְּמוֹ שֶׁנִּתְבָּרְכוּ אֲבוֹתֵינוּ אַבְרָהָם יִצְחָק וְיַעֲקֹב בַּכֹּל מִכֹּל כֹּל, כֵּן יְבָרֵךְ אוֹתָנוּ כֻּלָּנוּ יַחַד בִּבְרָכָה שְׁלֵמָה, וְנֹאמַר, אָמֵן. בַּמָּרוֹם יְלַמְּדוּ עֲלֵיהֶם וְעָלֵינוּ זְכוּת שֶׁתְּהֵא לְמִשְׁמֶרֶת שָׁלוֹם. וְנִשָּׂא בְרָכָה מֵאֵת ה', וּצְדָקָה מֵאלֹהֵי יִשְׁעֵנוּ, וְנִמְצָא חֵן וְשֵׂכֶל טוֹב בְּעֵינֵי אֱלֹהִים וְאָדָם. בשבת: הָרַחֲמָן הוּא יַנְחִילֵנוּ יוֹם שֶׁכֻּלּוֹ שַׁבָּת וּמְנוּחָה לְחַיֵּי הָעוֹלָמִים. הָרַחֲמָן הוּא יַנְחִילֵנוּ יוֹם שֶׁכֻּלוֹ טוֹב. הָרַחֲמָן הוּא יְזַכֵּנוּ לִימוֹת הַמָּשִׁיחַ וּלְחַיֵּי הָעוֹלָם הַבָּא. מִגְדּוֹל יְשׁוּעוֹת מַלְכּוֹ וְעֹשֶׂה חֶסֶד לִמְשִׁיחוֹ לְדָוִד וּלְזַרְעוֹ עַד עוֹלָם. עשֶׂה שָׁלוֹם בִּמְרוֹמָיו, הוּא יַעֲשֶׂה שָׁלוֹם עָלֵינוּ וְעַל כָּל יִשְׂרָאַל וְאִמְרוּ, אָמֵן. יִרְאוּ אֶת ה' קְדֹשָׁיו, כִּי אֵין מַחְסוֹר לִירֵאָיו. כְּפִירִים רָשׁוּ וְרָעֵבוּ, וְדֹרְשֵׁי ה' לֹא יַחְסְרוּ כָל טוֹב. הוֹדוּ לַה' כִּי טוֹב כִּי לְעוֹלָם חַסְדּוֹ. פּוֹתֵחַ אֶת יָדֶךָ, וּמַשְׂבִּיעַ לְכָל חַי רָצוֹן. בָּרוּךְ הַגֶּבֶר אֲשֶׁר יִבְטַח בַּה', וְהָיָה ה' מִבְטַחוֹ. נַעַר הָיִיתִי גַם זָקַנְתִּי, וְלֹא רָאִיתִי צַדִּיק נֶעֱזָב, וְזַרְעוֹ מְבַקֶּשׁ לָחֶם.ה' עֹז לְעַמּוֹ יִתֵּן, ה' יְבָרֵךְ אֶת עַמּוֹ בַשָּׁלוֹם.</a:t>
            </a:r>
          </a:p>
        </p:txBody>
      </p:sp>
    </p:spTree>
    <p:extLst>
      <p:ext uri="{BB962C8B-B14F-4D97-AF65-F5344CB8AC3E}">
        <p14:creationId xmlns:p14="http://schemas.microsoft.com/office/powerpoint/2010/main" val="37104370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Third cup</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13144" y="1637414"/>
            <a:ext cx="4954370" cy="2647505"/>
          </a:xfrm>
        </p:spPr>
        <p:txBody>
          <a:bodyPr>
            <a:noAutofit/>
          </a:bodyPr>
          <a:lstStyle/>
          <a:p>
            <a:pPr marL="0" indent="0">
              <a:buNone/>
            </a:pPr>
            <a:r>
              <a:rPr lang="en-US" sz="2000" i="1" dirty="0"/>
              <a:t>We say the blessing and drink while reclining to the left:</a:t>
            </a:r>
          </a:p>
          <a:p>
            <a:pPr marL="0" indent="0">
              <a:buNone/>
            </a:pPr>
            <a:r>
              <a:rPr lang="en-US" sz="2000" i="1" dirty="0"/>
              <a:t>Baruch </a:t>
            </a:r>
            <a:r>
              <a:rPr lang="en-US" sz="2000" i="1" dirty="0" err="1"/>
              <a:t>ata</a:t>
            </a:r>
            <a:r>
              <a:rPr lang="en-US" sz="2000" i="1" dirty="0"/>
              <a:t> </a:t>
            </a:r>
            <a:r>
              <a:rPr lang="en-US" sz="2000" i="1" dirty="0" err="1"/>
              <a:t>adonai</a:t>
            </a:r>
            <a:r>
              <a:rPr lang="en-US" sz="2000" i="1" dirty="0"/>
              <a:t> </a:t>
            </a:r>
            <a:r>
              <a:rPr lang="en-US" sz="2000" i="1" dirty="0" err="1"/>
              <a:t>elohenu</a:t>
            </a:r>
            <a:r>
              <a:rPr lang="en-US" sz="2000" i="1" dirty="0"/>
              <a:t> </a:t>
            </a:r>
            <a:r>
              <a:rPr lang="en-US" sz="2000" i="1" dirty="0" err="1"/>
              <a:t>melech</a:t>
            </a:r>
            <a:r>
              <a:rPr lang="en-US" sz="2000" i="1" dirty="0"/>
              <a:t> </a:t>
            </a:r>
            <a:r>
              <a:rPr lang="en-US" sz="2000" i="1" dirty="0" err="1"/>
              <a:t>haolam</a:t>
            </a:r>
            <a:r>
              <a:rPr lang="en-US" sz="2000" i="1" dirty="0"/>
              <a:t> </a:t>
            </a:r>
            <a:r>
              <a:rPr lang="en-US" sz="2000" i="1" dirty="0" err="1"/>
              <a:t>borey</a:t>
            </a:r>
            <a:r>
              <a:rPr lang="en-US" sz="2000" i="1" dirty="0"/>
              <a:t> </a:t>
            </a:r>
            <a:r>
              <a:rPr lang="en-US" sz="2000" i="1" dirty="0" err="1"/>
              <a:t>pri</a:t>
            </a:r>
            <a:r>
              <a:rPr lang="en-US" sz="2000" i="1" dirty="0"/>
              <a:t> </a:t>
            </a:r>
            <a:r>
              <a:rPr lang="en-US" sz="2000" i="1" dirty="0" err="1"/>
              <a:t>hagafen</a:t>
            </a:r>
            <a:r>
              <a:rPr lang="en-US" sz="2000" i="1" dirty="0"/>
              <a:t>.</a:t>
            </a:r>
          </a:p>
          <a:p>
            <a:pPr marL="0" indent="0">
              <a:buNone/>
            </a:pPr>
            <a:r>
              <a:rPr lang="en-US" sz="2000" dirty="0"/>
              <a:t>Blessed are You, Lord our God, who creates the fruit of the vine.</a:t>
            </a:r>
          </a:p>
        </p:txBody>
      </p:sp>
      <p:sp>
        <p:nvSpPr>
          <p:cNvPr id="6" name="TextBox 5">
            <a:extLst>
              <a:ext uri="{FF2B5EF4-FFF2-40B4-BE49-F238E27FC236}">
                <a16:creationId xmlns:a16="http://schemas.microsoft.com/office/drawing/2014/main" id="{A41A89E9-762D-40F3-A861-4B710D3B31AE}"/>
              </a:ext>
            </a:extLst>
          </p:cNvPr>
          <p:cNvSpPr txBox="1"/>
          <p:nvPr/>
        </p:nvSpPr>
        <p:spPr>
          <a:xfrm>
            <a:off x="5624622" y="1626783"/>
            <a:ext cx="5832529" cy="800219"/>
          </a:xfrm>
          <a:prstGeom prst="rect">
            <a:avLst/>
          </a:prstGeom>
          <a:noFill/>
        </p:spPr>
        <p:txBody>
          <a:bodyPr wrap="square" rtlCol="0">
            <a:spAutoFit/>
          </a:bodyPr>
          <a:lstStyle/>
          <a:p>
            <a:pPr algn="r"/>
            <a:r>
              <a:rPr lang="he-IL" sz="2200" dirty="0"/>
              <a:t>בָּרוּךְ אַתָּה ה', אֱלֹהֵינוּ מֶלֶךְ הָעוֹלָם בּוֹרֵא פְּרִי הַגָּפֶן. </a:t>
            </a:r>
            <a:endParaRPr lang="en-US" sz="2400" i="1" dirty="0"/>
          </a:p>
          <a:p>
            <a:endParaRPr lang="he-IL" sz="2400" dirty="0"/>
          </a:p>
        </p:txBody>
      </p:sp>
      <p:pic>
        <p:nvPicPr>
          <p:cNvPr id="7" name="Picture 2" descr="Amazon.com | Kovot Giant Wine Glass Holds a Whole Bottle of Wine ...">
            <a:extLst>
              <a:ext uri="{FF2B5EF4-FFF2-40B4-BE49-F238E27FC236}">
                <a16:creationId xmlns:a16="http://schemas.microsoft.com/office/drawing/2014/main" id="{EC000177-25E7-4006-94D2-31FDFF44A0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38022" y="4092445"/>
            <a:ext cx="1019130" cy="23434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mazon.com | Kovot Giant Wine Glass Holds a Whole Bottle of Wine ...">
            <a:extLst>
              <a:ext uri="{FF2B5EF4-FFF2-40B4-BE49-F238E27FC236}">
                <a16:creationId xmlns:a16="http://schemas.microsoft.com/office/drawing/2014/main" id="{E15F98E1-567B-4B8A-9CC5-9B4894A8D1F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50719" y="4085064"/>
            <a:ext cx="1019130" cy="23434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mazon.com | Kovot Giant Wine Glass Holds a Whole Bottle of Wine ...">
            <a:extLst>
              <a:ext uri="{FF2B5EF4-FFF2-40B4-BE49-F238E27FC236}">
                <a16:creationId xmlns:a16="http://schemas.microsoft.com/office/drawing/2014/main" id="{F8B07F7B-15D8-432F-BA45-B7B689285F6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63416" y="4085064"/>
            <a:ext cx="1019130" cy="2343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1749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Eliyahu </a:t>
            </a:r>
            <a:r>
              <a:rPr lang="en-US" dirty="0" err="1"/>
              <a:t>Hanavi</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13144" y="1637414"/>
            <a:ext cx="4954370" cy="2647505"/>
          </a:xfrm>
        </p:spPr>
        <p:txBody>
          <a:bodyPr>
            <a:noAutofit/>
          </a:bodyPr>
          <a:lstStyle/>
          <a:p>
            <a:pPr marL="0" indent="0">
              <a:buNone/>
            </a:pPr>
            <a:r>
              <a:rPr lang="en-US" sz="2000" i="1" dirty="0"/>
              <a:t>We open the door to welcome Eliyahu </a:t>
            </a:r>
            <a:r>
              <a:rPr lang="en-US" sz="2000" i="1" dirty="0" err="1"/>
              <a:t>Hanavi</a:t>
            </a:r>
            <a:r>
              <a:rPr lang="en-US" sz="2000" i="1" dirty="0"/>
              <a:t> - Elijah the Prophet.</a:t>
            </a:r>
          </a:p>
          <a:p>
            <a:pPr marL="0" indent="0">
              <a:buNone/>
            </a:pPr>
            <a:endParaRPr lang="en-US" sz="2000" i="1" dirty="0"/>
          </a:p>
          <a:p>
            <a:pPr marL="0" indent="0">
              <a:buNone/>
            </a:pPr>
            <a:r>
              <a:rPr lang="en-US" sz="2000" i="1" dirty="0"/>
              <a:t>Eliyahu </a:t>
            </a:r>
            <a:r>
              <a:rPr lang="en-US" sz="2000" i="1" dirty="0" err="1"/>
              <a:t>hanavi</a:t>
            </a:r>
            <a:r>
              <a:rPr lang="en-US" sz="2000" i="1" dirty="0"/>
              <a:t>,</a:t>
            </a:r>
          </a:p>
          <a:p>
            <a:pPr marL="0" indent="0">
              <a:buNone/>
            </a:pPr>
            <a:r>
              <a:rPr lang="en-US" sz="2000" i="1" dirty="0"/>
              <a:t>Eliyahu </a:t>
            </a:r>
            <a:r>
              <a:rPr lang="en-US" sz="2000" i="1" dirty="0" err="1"/>
              <a:t>hatishbi</a:t>
            </a:r>
            <a:r>
              <a:rPr lang="en-US" sz="2000" i="1" dirty="0"/>
              <a:t>,</a:t>
            </a:r>
          </a:p>
          <a:p>
            <a:pPr marL="0" indent="0">
              <a:buNone/>
            </a:pPr>
            <a:r>
              <a:rPr lang="en-US" sz="2000" i="1" dirty="0"/>
              <a:t>Eliyahu, Eliyahu, Eliyahu </a:t>
            </a:r>
            <a:r>
              <a:rPr lang="en-US" sz="2000" i="1" dirty="0" err="1"/>
              <a:t>hagiladi</a:t>
            </a:r>
            <a:r>
              <a:rPr lang="en-US" sz="2000" i="1" dirty="0"/>
              <a:t>.</a:t>
            </a:r>
          </a:p>
          <a:p>
            <a:pPr marL="0" indent="0">
              <a:buNone/>
            </a:pPr>
            <a:r>
              <a:rPr lang="en-US" sz="2000" i="1" dirty="0" err="1"/>
              <a:t>Bimheirah</a:t>
            </a:r>
            <a:r>
              <a:rPr lang="en-US" sz="2000" i="1" dirty="0"/>
              <a:t> </a:t>
            </a:r>
            <a:r>
              <a:rPr lang="en-US" sz="2000" i="1" dirty="0" err="1"/>
              <a:t>b'yameinu</a:t>
            </a:r>
            <a:r>
              <a:rPr lang="en-US" sz="2000" i="1" dirty="0"/>
              <a:t>,</a:t>
            </a:r>
          </a:p>
          <a:p>
            <a:pPr marL="0" indent="0">
              <a:buNone/>
            </a:pPr>
            <a:r>
              <a:rPr lang="en-US" sz="2000" i="1" dirty="0" err="1"/>
              <a:t>yavo</a:t>
            </a:r>
            <a:r>
              <a:rPr lang="en-US" sz="2000" i="1" dirty="0"/>
              <a:t> </a:t>
            </a:r>
            <a:r>
              <a:rPr lang="en-US" sz="2000" i="1" dirty="0" err="1"/>
              <a:t>eileinu</a:t>
            </a:r>
            <a:r>
              <a:rPr lang="en-US" sz="2000" i="1" dirty="0"/>
              <a:t>,</a:t>
            </a:r>
          </a:p>
          <a:p>
            <a:pPr marL="0" indent="0">
              <a:buNone/>
            </a:pPr>
            <a:r>
              <a:rPr lang="en-US" sz="2000" i="1" dirty="0" err="1"/>
              <a:t>im</a:t>
            </a:r>
            <a:r>
              <a:rPr lang="en-US" sz="2000" i="1" dirty="0"/>
              <a:t> Mashiach ben David,</a:t>
            </a:r>
          </a:p>
          <a:p>
            <a:pPr marL="0" indent="0">
              <a:buNone/>
            </a:pPr>
            <a:r>
              <a:rPr lang="en-US" sz="2000" i="1" dirty="0" err="1"/>
              <a:t>im</a:t>
            </a:r>
            <a:r>
              <a:rPr lang="en-US" sz="2000" i="1" dirty="0"/>
              <a:t> Mashiach ben David.</a:t>
            </a:r>
          </a:p>
        </p:txBody>
      </p:sp>
      <p:sp>
        <p:nvSpPr>
          <p:cNvPr id="6" name="TextBox 5">
            <a:extLst>
              <a:ext uri="{FF2B5EF4-FFF2-40B4-BE49-F238E27FC236}">
                <a16:creationId xmlns:a16="http://schemas.microsoft.com/office/drawing/2014/main" id="{A41A89E9-762D-40F3-A861-4B710D3B31AE}"/>
              </a:ext>
            </a:extLst>
          </p:cNvPr>
          <p:cNvSpPr txBox="1"/>
          <p:nvPr/>
        </p:nvSpPr>
        <p:spPr>
          <a:xfrm>
            <a:off x="6390167" y="1626783"/>
            <a:ext cx="5066984" cy="769441"/>
          </a:xfrm>
          <a:prstGeom prst="rect">
            <a:avLst/>
          </a:prstGeom>
          <a:noFill/>
        </p:spPr>
        <p:txBody>
          <a:bodyPr wrap="square" rtlCol="0">
            <a:spAutoFit/>
          </a:bodyPr>
          <a:lstStyle/>
          <a:p>
            <a:pPr algn="r"/>
            <a:r>
              <a:rPr lang="he-IL" sz="2200" dirty="0"/>
              <a:t>אֵלִיָהוּ הַנָבִיא, אֵלִיָהוּ הַתִּשְׁבִּי, אֵלִיָהוּ הַגִלְעָדִי בִּמְהֵרָה בְּיָמֵנוּ יָבוֹא אֵלֵינוּ עִם מָשִׁיחַ בֶּן דָוִד</a:t>
            </a:r>
          </a:p>
        </p:txBody>
      </p:sp>
      <p:pic>
        <p:nvPicPr>
          <p:cNvPr id="61442" name="Picture 2" descr="Pesach Craft - Kos Shel Eliyahu - Jewish Moms &amp; Crafters">
            <a:extLst>
              <a:ext uri="{FF2B5EF4-FFF2-40B4-BE49-F238E27FC236}">
                <a16:creationId xmlns:a16="http://schemas.microsoft.com/office/drawing/2014/main" id="{A215DF10-2368-4036-94F6-50E629E4B6A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146651" y="2503889"/>
            <a:ext cx="3432205" cy="2059323"/>
          </a:xfrm>
          <a:prstGeom prst="rect">
            <a:avLst/>
          </a:prstGeom>
          <a:noFill/>
          <a:extLst>
            <a:ext uri="{909E8E84-426E-40DD-AFC4-6F175D3DCCD1}">
              <a14:hiddenFill xmlns:a14="http://schemas.microsoft.com/office/drawing/2010/main">
                <a:solidFill>
                  <a:srgbClr val="FFFFFF"/>
                </a:solidFill>
              </a14:hiddenFill>
            </a:ext>
          </a:extLst>
        </p:spPr>
      </p:pic>
      <p:pic>
        <p:nvPicPr>
          <p:cNvPr id="61444" name="Picture 4" descr="The Book of Doctrines and Opinions: | notes on Jewish theology and ...">
            <a:extLst>
              <a:ext uri="{FF2B5EF4-FFF2-40B4-BE49-F238E27FC236}">
                <a16:creationId xmlns:a16="http://schemas.microsoft.com/office/drawing/2014/main" id="{EE9A4037-3DCC-485F-812D-1504FD802BA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80345" y="2503888"/>
            <a:ext cx="2801900" cy="4120441"/>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59B0E511-D1B9-4C90-BF20-514E74438723}"/>
              </a:ext>
            </a:extLst>
          </p:cNvPr>
          <p:cNvSpPr txBox="1">
            <a:spLocks/>
          </p:cNvSpPr>
          <p:nvPr/>
        </p:nvSpPr>
        <p:spPr>
          <a:xfrm>
            <a:off x="8033466" y="5231217"/>
            <a:ext cx="3045659" cy="982095"/>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sz="1500" dirty="0"/>
              <a:t>Did he drink from his cup? Did he sit in his chair? (a Moroccan tradition)</a:t>
            </a:r>
          </a:p>
        </p:txBody>
      </p:sp>
    </p:spTree>
    <p:extLst>
      <p:ext uri="{BB962C8B-B14F-4D97-AF65-F5344CB8AC3E}">
        <p14:creationId xmlns:p14="http://schemas.microsoft.com/office/powerpoint/2010/main" val="10358674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Pour out your wrath</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13144" y="1637414"/>
            <a:ext cx="4954370" cy="4104167"/>
          </a:xfrm>
        </p:spPr>
        <p:txBody>
          <a:bodyPr>
            <a:noAutofit/>
          </a:bodyPr>
          <a:lstStyle/>
          <a:p>
            <a:pPr marL="0" indent="0">
              <a:buNone/>
            </a:pPr>
            <a:r>
              <a:rPr lang="en-US" sz="2000" dirty="0"/>
              <a:t>Pour out your wrath upon the nations that have not recognized You and upon the kingdoms that have not called upon Your Name! Because they have devoured </a:t>
            </a:r>
            <a:r>
              <a:rPr lang="en-US" sz="2000" dirty="0" err="1"/>
              <a:t>Ya'akov</a:t>
            </a:r>
            <a:r>
              <a:rPr lang="en-US" sz="2000" dirty="0"/>
              <a:t> and laid waste his habitation (Psalms 79:6-7). Pour out Your fury upon them and the fierceness of Your anger shall reach them (Psalms 69:25)! You shall pursue them with anger and eradicate them from under the skies of the Lord (Lamentations 3:66).</a:t>
            </a:r>
          </a:p>
          <a:p>
            <a:pPr marL="0" indent="0">
              <a:buNone/>
            </a:pPr>
            <a:endParaRPr lang="en-US" sz="1500" dirty="0"/>
          </a:p>
          <a:p>
            <a:pPr marL="0" indent="0">
              <a:buNone/>
            </a:pPr>
            <a:r>
              <a:rPr lang="en-US" sz="1500" dirty="0"/>
              <a:t>We can skip this one or discuss why it was important to Jews at various points during history.</a:t>
            </a:r>
          </a:p>
        </p:txBody>
      </p:sp>
      <p:sp>
        <p:nvSpPr>
          <p:cNvPr id="6" name="TextBox 5">
            <a:extLst>
              <a:ext uri="{FF2B5EF4-FFF2-40B4-BE49-F238E27FC236}">
                <a16:creationId xmlns:a16="http://schemas.microsoft.com/office/drawing/2014/main" id="{A41A89E9-762D-40F3-A861-4B710D3B31AE}"/>
              </a:ext>
            </a:extLst>
          </p:cNvPr>
          <p:cNvSpPr txBox="1"/>
          <p:nvPr/>
        </p:nvSpPr>
        <p:spPr>
          <a:xfrm>
            <a:off x="6390167" y="1626783"/>
            <a:ext cx="5066984" cy="4832092"/>
          </a:xfrm>
          <a:prstGeom prst="rect">
            <a:avLst/>
          </a:prstGeom>
          <a:noFill/>
        </p:spPr>
        <p:txBody>
          <a:bodyPr wrap="square" rtlCol="0">
            <a:spAutoFit/>
          </a:bodyPr>
          <a:lstStyle/>
          <a:p>
            <a:pPr algn="r"/>
            <a:r>
              <a:rPr lang="he-IL" sz="2200" dirty="0"/>
              <a:t>שְׁפֹךְ חֲמָתְךָ אֶל-הַגּוֹיִם אֲשֶׁר לֹא יְדָעוּךָ וְעַל-מַמְלָכוֹת אֲשֶׁר בְּשִׁמְךָ לֹא קָרָאוּ. כִּי אָכַל אֶת-יַעֲקֹב וְאֶת-נָוֵהוּ הֵשַׁמּוּ. שְׁפָךְ-עֲלֵיהֶם זַעֲמֶךָ וַחֲרוֹן אַפְּךָ יַשִּׂיגֵם. תִּרְדֹף בְּאַף וְתַשְׁמִידֵם מִתַּחַת שְׁמֵי ה’.</a:t>
            </a:r>
            <a:endParaRPr lang="en-US" sz="2200" dirty="0"/>
          </a:p>
          <a:p>
            <a:pPr algn="r"/>
            <a:endParaRPr lang="en-US" sz="2200" dirty="0"/>
          </a:p>
          <a:p>
            <a:endParaRPr lang="en-US" sz="2200" dirty="0"/>
          </a:p>
          <a:p>
            <a:endParaRPr lang="en-US" sz="2200" dirty="0"/>
          </a:p>
          <a:p>
            <a:endParaRPr lang="en-US" sz="2200" dirty="0"/>
          </a:p>
          <a:p>
            <a:endParaRPr lang="en-US" sz="2200" dirty="0"/>
          </a:p>
          <a:p>
            <a:endParaRPr lang="en-US" sz="2200" dirty="0"/>
          </a:p>
          <a:p>
            <a:endParaRPr lang="en-US" sz="1000" dirty="0"/>
          </a:p>
          <a:p>
            <a:endParaRPr lang="en-US" dirty="0"/>
          </a:p>
          <a:p>
            <a:r>
              <a:rPr lang="en-US" sz="1500" dirty="0"/>
              <a:t>Fun fact: In Judeo-Italian, </a:t>
            </a:r>
            <a:r>
              <a:rPr lang="en-US" sz="1500" i="1" dirty="0" err="1"/>
              <a:t>shefok</a:t>
            </a:r>
            <a:r>
              <a:rPr lang="en-US" sz="1500" dirty="0"/>
              <a:t> can mean “to vomit,” based on this text.</a:t>
            </a:r>
            <a:endParaRPr lang="he-IL" sz="1500" dirty="0"/>
          </a:p>
        </p:txBody>
      </p:sp>
    </p:spTree>
    <p:extLst>
      <p:ext uri="{BB962C8B-B14F-4D97-AF65-F5344CB8AC3E}">
        <p14:creationId xmlns:p14="http://schemas.microsoft.com/office/powerpoint/2010/main" val="40401154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Hallel - </a:t>
            </a:r>
            <a:r>
              <a:rPr lang="he-IL" dirty="0"/>
              <a:t>הלל</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13144" y="1637414"/>
            <a:ext cx="3437862" cy="4104167"/>
          </a:xfrm>
        </p:spPr>
        <p:txBody>
          <a:bodyPr>
            <a:noAutofit/>
          </a:bodyPr>
          <a:lstStyle/>
          <a:p>
            <a:pPr marL="0" indent="0">
              <a:buNone/>
            </a:pPr>
            <a:r>
              <a:rPr lang="en-US" sz="2000" dirty="0"/>
              <a:t>The Lord who remembers us, will bless; He will bless the House of Israel; He will bless the House of Aaron... </a:t>
            </a:r>
            <a:r>
              <a:rPr lang="en-US" sz="2000" dirty="0" err="1"/>
              <a:t>Halleluyah</a:t>
            </a:r>
            <a:r>
              <a:rPr lang="en-US" sz="2000" dirty="0"/>
              <a:t>! (Psalms 115)</a:t>
            </a:r>
          </a:p>
          <a:p>
            <a:pPr marL="0" indent="0">
              <a:buNone/>
            </a:pPr>
            <a:endParaRPr lang="en-US" sz="2000" dirty="0"/>
          </a:p>
          <a:p>
            <a:pPr marL="0" indent="0">
              <a:buNone/>
            </a:pPr>
            <a:r>
              <a:rPr lang="en-US" sz="2000" dirty="0"/>
              <a:t>Praise the name of the Lord, all nations; extol Him all peoples… Let those that fear the Lord now say, "Thank the Lord, since He is good, since His kindness is forever." (Psalms 117-118:4)</a:t>
            </a:r>
          </a:p>
        </p:txBody>
      </p:sp>
      <p:sp>
        <p:nvSpPr>
          <p:cNvPr id="6" name="TextBox 5">
            <a:extLst>
              <a:ext uri="{FF2B5EF4-FFF2-40B4-BE49-F238E27FC236}">
                <a16:creationId xmlns:a16="http://schemas.microsoft.com/office/drawing/2014/main" id="{A41A89E9-762D-40F3-A861-4B710D3B31AE}"/>
              </a:ext>
            </a:extLst>
          </p:cNvPr>
          <p:cNvSpPr txBox="1"/>
          <p:nvPr/>
        </p:nvSpPr>
        <p:spPr>
          <a:xfrm>
            <a:off x="8140993" y="265814"/>
            <a:ext cx="3835033" cy="6186309"/>
          </a:xfrm>
          <a:prstGeom prst="rect">
            <a:avLst/>
          </a:prstGeom>
          <a:noFill/>
        </p:spPr>
        <p:txBody>
          <a:bodyPr wrap="square" rtlCol="0">
            <a:spAutoFit/>
          </a:bodyPr>
          <a:lstStyle/>
          <a:p>
            <a:pPr algn="r"/>
            <a:r>
              <a:rPr lang="he-IL" sz="2200" dirty="0"/>
              <a:t>...ה' זְכָרָנוּ יְבָרֵךְ. יְבָרֵךְ אֶת בֵּית יִשְׂרָאֵל, יְבָרֵךְ אֶת בֵּית אַהֲרֹן, יְבָרֵךְ יִרְאֵי ה', הַקְּטַנִים עִם הַגְּדֹלִים. יֹסֵף ה' עֲלֵיכֶם, עֲלֵיכֶם וְעַל בְּנֵיכֶם. בְּרוּכִים אַתֶּם לַה', עֹשֵׂה שָׁמַיִם וָאָרֶץ. הַשָּׁמַיִם שָׁמַיִם לַה' וְהָאָרֶץ נָתַן לִבְנֵי אָדָם. לֹא הַמֵּתִים יְהַלְלוּ יָהּ וְלֹא כָּל יֹרְדֵי דוּמָה. וַאֲנַחְנוּ נְבָרֵךְ יָהּ מֵעַתָּה וְעַד עוֹלָם. הַלְלוּיָהּ. </a:t>
            </a:r>
          </a:p>
          <a:p>
            <a:pPr algn="r"/>
            <a:r>
              <a:rPr lang="he-IL" sz="2200" dirty="0"/>
              <a:t> </a:t>
            </a:r>
          </a:p>
          <a:p>
            <a:pPr algn="r"/>
            <a:r>
              <a:rPr lang="he-IL" sz="2200" dirty="0"/>
              <a:t>הַלְלוּ אֶת ה' כָּל גּוֹיִם, שַׁבְּחוּהוּ כָּל הָאֻמִּים. כִּי גָבַר עָלֵינוּ חַסְדּוֹ, וֶאֱמֶת ה' לְעוֹלָם. הַלְלוּיָהּ. הוֹדוּ לַה' כִּי טוֹב כִּי לְעוֹלָם חַסְדּוֹ. יֹאמַר נָא יִשְׂרָאֵל כִּי לְעוֹלָם חַסְדּוֹ. יֹאמְרוּ נָא בֵית אַהֲרֹן כִּי לְעוֹלָם חַסְדּוֹ. יֹאמְרוּ נָא יִרְאֵי ה' כִּי לְעוֹלָם חַסְדּוֹ. </a:t>
            </a:r>
          </a:p>
        </p:txBody>
      </p:sp>
      <p:pic>
        <p:nvPicPr>
          <p:cNvPr id="73730" name="Picture 2" descr="Harp of David. Beautiful! :) | Old musical instruments, Harps ...">
            <a:extLst>
              <a:ext uri="{FF2B5EF4-FFF2-40B4-BE49-F238E27FC236}">
                <a16:creationId xmlns:a16="http://schemas.microsoft.com/office/drawing/2014/main" id="{40629AFD-C9AA-4BFE-A95E-B07BCA9317F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97254" y="1806945"/>
            <a:ext cx="3136383" cy="4181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8332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Hallel - </a:t>
            </a:r>
            <a:r>
              <a:rPr lang="he-IL" dirty="0"/>
              <a:t>הלל</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558543" y="1488559"/>
            <a:ext cx="3835033" cy="4104167"/>
          </a:xfrm>
        </p:spPr>
        <p:txBody>
          <a:bodyPr>
            <a:noAutofit/>
          </a:bodyPr>
          <a:lstStyle/>
          <a:p>
            <a:pPr marL="0" indent="0">
              <a:spcBef>
                <a:spcPts val="0"/>
              </a:spcBef>
              <a:buNone/>
            </a:pPr>
            <a:r>
              <a:rPr lang="en-US" sz="2000" i="1" dirty="0"/>
              <a:t>Min </a:t>
            </a:r>
            <a:r>
              <a:rPr lang="en-US" sz="2000" i="1" dirty="0" err="1"/>
              <a:t>hametzar</a:t>
            </a:r>
            <a:r>
              <a:rPr lang="en-US" sz="2000" i="1" dirty="0"/>
              <a:t> </a:t>
            </a:r>
            <a:r>
              <a:rPr lang="en-US" sz="2000" i="1" dirty="0" err="1"/>
              <a:t>karati</a:t>
            </a:r>
            <a:r>
              <a:rPr lang="en-US" sz="2000" i="1" dirty="0"/>
              <a:t> </a:t>
            </a:r>
            <a:r>
              <a:rPr lang="en-US" sz="2000" i="1" dirty="0" err="1"/>
              <a:t>ya</a:t>
            </a:r>
            <a:endParaRPr lang="en-US" sz="2000" i="1" dirty="0"/>
          </a:p>
          <a:p>
            <a:pPr marL="0" indent="0">
              <a:spcBef>
                <a:spcPts val="0"/>
              </a:spcBef>
              <a:buNone/>
            </a:pPr>
            <a:r>
              <a:rPr lang="en-US" sz="2000" i="1" dirty="0" err="1"/>
              <a:t>Anani</a:t>
            </a:r>
            <a:r>
              <a:rPr lang="en-US" sz="2000" i="1" dirty="0"/>
              <a:t> </a:t>
            </a:r>
            <a:r>
              <a:rPr lang="en-US" sz="2000" i="1" dirty="0" err="1"/>
              <a:t>bamerchav</a:t>
            </a:r>
            <a:r>
              <a:rPr lang="en-US" sz="2000" i="1" dirty="0"/>
              <a:t> </a:t>
            </a:r>
            <a:r>
              <a:rPr lang="en-US" sz="2000" i="1" dirty="0" err="1"/>
              <a:t>ya</a:t>
            </a:r>
            <a:endParaRPr lang="en-US" sz="2000" i="1" dirty="0"/>
          </a:p>
          <a:p>
            <a:pPr marL="0" indent="0">
              <a:spcBef>
                <a:spcPts val="0"/>
              </a:spcBef>
              <a:buNone/>
            </a:pPr>
            <a:r>
              <a:rPr lang="en-US" sz="2000" dirty="0"/>
              <a:t>From the narrow space I have called, Lord; He answered me from the wide space, the Lord. </a:t>
            </a:r>
          </a:p>
          <a:p>
            <a:pPr marL="0" indent="0">
              <a:spcBef>
                <a:spcPts val="0"/>
              </a:spcBef>
              <a:buNone/>
            </a:pPr>
            <a:r>
              <a:rPr lang="en-US" sz="2000" i="1" dirty="0" err="1"/>
              <a:t>Pitchu</a:t>
            </a:r>
            <a:r>
              <a:rPr lang="en-US" sz="2000" i="1" dirty="0"/>
              <a:t> li </a:t>
            </a:r>
            <a:r>
              <a:rPr lang="en-US" sz="2000" i="1" dirty="0" err="1"/>
              <a:t>shaarei</a:t>
            </a:r>
            <a:r>
              <a:rPr lang="en-US" sz="2000" i="1" dirty="0"/>
              <a:t> </a:t>
            </a:r>
            <a:r>
              <a:rPr lang="en-US" sz="2000" i="1" dirty="0" err="1"/>
              <a:t>tzedek</a:t>
            </a:r>
            <a:r>
              <a:rPr lang="en-US" sz="2000" i="1" dirty="0"/>
              <a:t>, </a:t>
            </a:r>
            <a:r>
              <a:rPr lang="en-US" sz="2000" i="1" dirty="0" err="1"/>
              <a:t>avo</a:t>
            </a:r>
            <a:r>
              <a:rPr lang="en-US" sz="2000" i="1" dirty="0"/>
              <a:t> </a:t>
            </a:r>
            <a:r>
              <a:rPr lang="en-US" sz="2000" i="1" dirty="0" err="1"/>
              <a:t>vam</a:t>
            </a:r>
            <a:r>
              <a:rPr lang="en-US" sz="2000" i="1" dirty="0"/>
              <a:t>, </a:t>
            </a:r>
            <a:r>
              <a:rPr lang="en-US" sz="2000" i="1" dirty="0" err="1"/>
              <a:t>odeh</a:t>
            </a:r>
            <a:r>
              <a:rPr lang="en-US" sz="2000" i="1" dirty="0"/>
              <a:t> yah.</a:t>
            </a:r>
          </a:p>
          <a:p>
            <a:pPr marL="0" indent="0">
              <a:spcBef>
                <a:spcPts val="0"/>
              </a:spcBef>
              <a:buNone/>
            </a:pPr>
            <a:r>
              <a:rPr lang="en-US" sz="2000" i="1" dirty="0"/>
              <a:t>Ze </a:t>
            </a:r>
            <a:r>
              <a:rPr lang="en-US" sz="2000" i="1" dirty="0" err="1"/>
              <a:t>hashaar</a:t>
            </a:r>
            <a:r>
              <a:rPr lang="en-US" sz="2000" i="1" dirty="0"/>
              <a:t> </a:t>
            </a:r>
            <a:r>
              <a:rPr lang="en-US" sz="2000" i="1" dirty="0" err="1"/>
              <a:t>ladonay</a:t>
            </a:r>
            <a:r>
              <a:rPr lang="en-US" sz="2000" i="1" dirty="0"/>
              <a:t>, </a:t>
            </a:r>
            <a:r>
              <a:rPr lang="en-US" sz="2000" i="1" dirty="0" err="1"/>
              <a:t>tzadikim</a:t>
            </a:r>
            <a:r>
              <a:rPr lang="en-US" sz="2000" i="1" dirty="0"/>
              <a:t> </a:t>
            </a:r>
            <a:r>
              <a:rPr lang="en-US" sz="2000" i="1" dirty="0" err="1"/>
              <a:t>yavou</a:t>
            </a:r>
            <a:r>
              <a:rPr lang="en-US" sz="2000" i="1" dirty="0"/>
              <a:t> </a:t>
            </a:r>
            <a:r>
              <a:rPr lang="en-US" sz="2000" i="1" dirty="0" err="1"/>
              <a:t>vam</a:t>
            </a:r>
            <a:r>
              <a:rPr lang="en-US" sz="2000" i="1" dirty="0"/>
              <a:t>. x2</a:t>
            </a:r>
          </a:p>
          <a:p>
            <a:pPr marL="0" indent="0">
              <a:spcBef>
                <a:spcPts val="0"/>
              </a:spcBef>
              <a:buNone/>
            </a:pPr>
            <a:r>
              <a:rPr lang="en-US" sz="2000" dirty="0"/>
              <a:t>Open up for me the gates of righteousness; I will enter them and thank the Lord. This is the gate of the Lord, the righteous will enter it. (Psalms 118:5-20)...</a:t>
            </a:r>
          </a:p>
          <a:p>
            <a:pPr marL="0" indent="0">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8140993" y="265814"/>
            <a:ext cx="3835033" cy="6186309"/>
          </a:xfrm>
          <a:prstGeom prst="rect">
            <a:avLst/>
          </a:prstGeom>
          <a:noFill/>
        </p:spPr>
        <p:txBody>
          <a:bodyPr wrap="square" rtlCol="0">
            <a:spAutoFit/>
          </a:bodyPr>
          <a:lstStyle/>
          <a:p>
            <a:pPr algn="r"/>
            <a:r>
              <a:rPr lang="he-IL" sz="2200" dirty="0"/>
              <a:t>מִן הַמֵּצַר קָרָאתִי יָּהּ, עָנָנִי בַמֶּרְחַב יָהּ.</a:t>
            </a:r>
          </a:p>
          <a:p>
            <a:pPr algn="r"/>
            <a:endParaRPr lang="he-IL" sz="2200" dirty="0"/>
          </a:p>
          <a:p>
            <a:pPr algn="r"/>
            <a:r>
              <a:rPr lang="he-IL" sz="2200" dirty="0"/>
              <a:t>פִּתְחוּ לִי שַׁעֲרֵי צֶדֶק, אָבֹא בָם, אוֹדֶה יָהּ. זֶה הַשַּׁעַר לַה', צַדִּיקִים יָבֹאוּ בוֹ. </a:t>
            </a:r>
          </a:p>
          <a:p>
            <a:pPr algn="r"/>
            <a:endParaRPr lang="en-US" sz="2200" dirty="0"/>
          </a:p>
          <a:p>
            <a:pPr algn="r"/>
            <a:r>
              <a:rPr lang="he-IL" sz="2200" dirty="0"/>
              <a:t>אוֹדְךָ כִּי עֲנִיתָנִי וַתְּהִי לִי לִישׁוּעָה.</a:t>
            </a:r>
            <a:r>
              <a:rPr lang="en-US" sz="2200" dirty="0"/>
              <a:t> </a:t>
            </a:r>
            <a:r>
              <a:rPr lang="he-IL" sz="2200" dirty="0"/>
              <a:t>אוֹדְךָ כִּי עֲנִיתָנִי וַתְּהִי לִי לִישׁוּעָה. אֶבֶן מָאֲסוּ הַבּוֹנִים הָיְתָה לְראשׁ פִּנָּה. אֶבֶן מָאֲסוּ הַבּוֹנִים הָיְתָה לְראשׁ פִּנָּה. מֵאֵת ה' הָיְתָה זֹּאת הִיא נִפְלָאת בְּעֵינֵינוּ. מֵאֵת ה' הָיְתָה זֹּאת הִיא נִפְלָאת בְּעֵינֵינוּ.</a:t>
            </a:r>
            <a:endParaRPr lang="en-US" sz="2200" dirty="0"/>
          </a:p>
          <a:p>
            <a:pPr algn="r"/>
            <a:r>
              <a:rPr lang="he-IL" sz="2200" dirty="0"/>
              <a:t> </a:t>
            </a:r>
          </a:p>
          <a:p>
            <a:pPr algn="r"/>
            <a:r>
              <a:rPr lang="he-IL" sz="2200" dirty="0"/>
              <a:t>אָנָּא ה', הוֹשִיעָה נָּא. אָנָּא ה', הוֹשִיעָה נָּא. אָנָּא ה', הַצְלִיחָה נָא. אָנָּא ה', הַצְלִיחָה נָא.</a:t>
            </a:r>
          </a:p>
        </p:txBody>
      </p:sp>
      <p:pic>
        <p:nvPicPr>
          <p:cNvPr id="73730" name="Picture 2" descr="Harp of David. Beautiful! :) | Old musical instruments, Harps ...">
            <a:extLst>
              <a:ext uri="{FF2B5EF4-FFF2-40B4-BE49-F238E27FC236}">
                <a16:creationId xmlns:a16="http://schemas.microsoft.com/office/drawing/2014/main" id="{40629AFD-C9AA-4BFE-A95E-B07BCA9317F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97254" y="1806945"/>
            <a:ext cx="3136383" cy="4181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116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Hallel - </a:t>
            </a:r>
            <a:r>
              <a:rPr lang="he-IL" dirty="0"/>
              <a:t>הלל</a:t>
            </a:r>
            <a:endParaRPr lang="en-US" dirty="0"/>
          </a:p>
        </p:txBody>
      </p:sp>
      <p:pic>
        <p:nvPicPr>
          <p:cNvPr id="7" name="Online Media 6" title="Chloe Pourmorady and Asher Shasho Levy - Min Hamessar">
            <a:hlinkClick r:id="" action="ppaction://media"/>
            <a:extLst>
              <a:ext uri="{FF2B5EF4-FFF2-40B4-BE49-F238E27FC236}">
                <a16:creationId xmlns:a16="http://schemas.microsoft.com/office/drawing/2014/main" id="{F187CAA4-A360-4CC7-81CD-C77A9B366FB0}"/>
              </a:ext>
            </a:extLst>
          </p:cNvPr>
          <p:cNvPicPr>
            <a:picLocks noRot="1" noChangeAspect="1"/>
          </p:cNvPicPr>
          <p:nvPr>
            <a:videoFile r:link="rId1"/>
          </p:nvPr>
        </p:nvPicPr>
        <p:blipFill>
          <a:blip r:embed="rId3"/>
          <a:stretch>
            <a:fillRect/>
          </a:stretch>
        </p:blipFill>
        <p:spPr>
          <a:xfrm>
            <a:off x="4345171" y="1289862"/>
            <a:ext cx="7605823" cy="4278275"/>
          </a:xfrm>
          <a:prstGeom prst="rect">
            <a:avLst/>
          </a:prstGeom>
        </p:spPr>
      </p:pic>
      <p:sp>
        <p:nvSpPr>
          <p:cNvPr id="9" name="TextBox 8">
            <a:extLst>
              <a:ext uri="{FF2B5EF4-FFF2-40B4-BE49-F238E27FC236}">
                <a16:creationId xmlns:a16="http://schemas.microsoft.com/office/drawing/2014/main" id="{974324DC-0D26-4A92-8960-11D967DC0D2F}"/>
              </a:ext>
            </a:extLst>
          </p:cNvPr>
          <p:cNvSpPr txBox="1"/>
          <p:nvPr/>
        </p:nvSpPr>
        <p:spPr>
          <a:xfrm>
            <a:off x="4345171" y="5668855"/>
            <a:ext cx="7701517" cy="923330"/>
          </a:xfrm>
          <a:prstGeom prst="rect">
            <a:avLst/>
          </a:prstGeom>
          <a:noFill/>
        </p:spPr>
        <p:txBody>
          <a:bodyPr wrap="square" rtlCol="0">
            <a:spAutoFit/>
          </a:bodyPr>
          <a:lstStyle/>
          <a:p>
            <a:r>
              <a:rPr lang="en-US" dirty="0"/>
              <a:t>Chloe </a:t>
            </a:r>
            <a:r>
              <a:rPr lang="en-US" dirty="0" err="1"/>
              <a:t>Pourmorady</a:t>
            </a:r>
            <a:r>
              <a:rPr lang="en-US" dirty="0"/>
              <a:t> and Asher </a:t>
            </a:r>
            <a:r>
              <a:rPr lang="en-US" dirty="0" err="1"/>
              <a:t>Shasho</a:t>
            </a:r>
            <a:r>
              <a:rPr lang="en-US" dirty="0"/>
              <a:t> Levy: </a:t>
            </a:r>
            <a:r>
              <a:rPr lang="en-US" i="1" dirty="0"/>
              <a:t>Min </a:t>
            </a:r>
            <a:r>
              <a:rPr lang="en-US" i="1" dirty="0" err="1"/>
              <a:t>Hamessar</a:t>
            </a:r>
            <a:r>
              <a:rPr lang="en-US" i="1" dirty="0"/>
              <a:t> </a:t>
            </a:r>
            <a:r>
              <a:rPr lang="en-US" dirty="0"/>
              <a:t>– Syrian, Iraqi, and Sephardic melodies. If short on time, start at 5:43 – you won’t want to miss this beautiful duet.</a:t>
            </a:r>
          </a:p>
        </p:txBody>
      </p:sp>
      <p:sp>
        <p:nvSpPr>
          <p:cNvPr id="5" name="TextBox 4">
            <a:extLst>
              <a:ext uri="{FF2B5EF4-FFF2-40B4-BE49-F238E27FC236}">
                <a16:creationId xmlns:a16="http://schemas.microsoft.com/office/drawing/2014/main" id="{A1B4B2FB-AB1C-4DE5-A3D2-3D4838DD46DD}"/>
              </a:ext>
            </a:extLst>
          </p:cNvPr>
          <p:cNvSpPr txBox="1"/>
          <p:nvPr/>
        </p:nvSpPr>
        <p:spPr>
          <a:xfrm>
            <a:off x="350876" y="1491216"/>
            <a:ext cx="3859618" cy="4955203"/>
          </a:xfrm>
          <a:prstGeom prst="rect">
            <a:avLst/>
          </a:prstGeom>
          <a:noFill/>
        </p:spPr>
        <p:txBody>
          <a:bodyPr wrap="square" rtlCol="0">
            <a:spAutoFit/>
          </a:bodyPr>
          <a:lstStyle/>
          <a:p>
            <a:pPr algn="r"/>
            <a:r>
              <a:rPr lang="he-IL" sz="2000" dirty="0"/>
              <a:t>מִן הַמֵּצַר קָרָאתִי יָּהּ, עָנָנִי בַמֶּרְחַב יָהּ. ה' לִי, לֹא אִירָא – מַה יַּעֲשֶׂה לִי אָדָם, ה' לִי בְּעֹזְרָי וַאֲנִי אֶרְאֶה בְּשׂנְאָי. טוֹב לַחֲסוֹת בַּיי מִבְּטֹחַ בָּאָדָם. טוֹב לַחֲסוֹת בַּיי מִבְּטֹחַ בִּנְדִיבִים.</a:t>
            </a:r>
            <a:endParaRPr lang="en-US" sz="2000" dirty="0"/>
          </a:p>
          <a:p>
            <a:endParaRPr lang="en-US" dirty="0"/>
          </a:p>
          <a:p>
            <a:r>
              <a:rPr lang="en-US" dirty="0"/>
              <a:t>From the narrow space I have called, God; He answered me from the wide space, God. The Lord is for me, I will not fear, what will man do to me? The Lord is for me with my helpers, and I shall glare at those that hate me. It is better to take refuge with the Lord than to trust in man. It is better to take refuge with the Lord than to trust in nobles.</a:t>
            </a:r>
          </a:p>
        </p:txBody>
      </p:sp>
    </p:spTree>
    <p:extLst>
      <p:ext uri="{BB962C8B-B14F-4D97-AF65-F5344CB8AC3E}">
        <p14:creationId xmlns:p14="http://schemas.microsoft.com/office/powerpoint/2010/main" val="88746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p:txBody>
          <a:bodyPr/>
          <a:lstStyle/>
          <a:p>
            <a:r>
              <a:rPr lang="en-US" dirty="0"/>
              <a:t>Seder plate</a:t>
            </a:r>
          </a:p>
        </p:txBody>
      </p:sp>
      <p:pic>
        <p:nvPicPr>
          <p:cNvPr id="7" name="Picture 6" descr="A close up of food&#10;&#10;Description automatically generated">
            <a:extLst>
              <a:ext uri="{FF2B5EF4-FFF2-40B4-BE49-F238E27FC236}">
                <a16:creationId xmlns:a16="http://schemas.microsoft.com/office/drawing/2014/main" id="{A3AC2E2B-D5C3-46AF-80DB-494CE76FF1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6939" y="2088625"/>
            <a:ext cx="8298121" cy="4667693"/>
          </a:xfrm>
          <a:prstGeom prst="rect">
            <a:avLst/>
          </a:prstGeom>
        </p:spPr>
      </p:pic>
    </p:spTree>
    <p:extLst>
      <p:ext uri="{BB962C8B-B14F-4D97-AF65-F5344CB8AC3E}">
        <p14:creationId xmlns:p14="http://schemas.microsoft.com/office/powerpoint/2010/main" val="5553948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Fourth cup</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613144" y="1637414"/>
            <a:ext cx="4954370" cy="2647505"/>
          </a:xfrm>
        </p:spPr>
        <p:txBody>
          <a:bodyPr>
            <a:noAutofit/>
          </a:bodyPr>
          <a:lstStyle/>
          <a:p>
            <a:pPr marL="0" indent="0">
              <a:buNone/>
            </a:pPr>
            <a:r>
              <a:rPr lang="en-US" sz="2000" i="1" dirty="0"/>
              <a:t>We say the blessing and drink while reclining to the left:</a:t>
            </a:r>
          </a:p>
          <a:p>
            <a:pPr marL="0" indent="0">
              <a:buNone/>
            </a:pPr>
            <a:r>
              <a:rPr lang="en-US" sz="2000" i="1" dirty="0"/>
              <a:t>Baruch </a:t>
            </a:r>
            <a:r>
              <a:rPr lang="en-US" sz="2000" i="1" dirty="0" err="1"/>
              <a:t>ata</a:t>
            </a:r>
            <a:r>
              <a:rPr lang="en-US" sz="2000" i="1" dirty="0"/>
              <a:t> </a:t>
            </a:r>
            <a:r>
              <a:rPr lang="en-US" sz="2000" i="1" dirty="0" err="1"/>
              <a:t>adonai</a:t>
            </a:r>
            <a:r>
              <a:rPr lang="en-US" sz="2000" i="1" dirty="0"/>
              <a:t> </a:t>
            </a:r>
            <a:r>
              <a:rPr lang="en-US" sz="2000" i="1" dirty="0" err="1"/>
              <a:t>elohenu</a:t>
            </a:r>
            <a:r>
              <a:rPr lang="en-US" sz="2000" i="1" dirty="0"/>
              <a:t> </a:t>
            </a:r>
            <a:r>
              <a:rPr lang="en-US" sz="2000" i="1" dirty="0" err="1"/>
              <a:t>melech</a:t>
            </a:r>
            <a:r>
              <a:rPr lang="en-US" sz="2000" i="1" dirty="0"/>
              <a:t> </a:t>
            </a:r>
            <a:r>
              <a:rPr lang="en-US" sz="2000" i="1" dirty="0" err="1"/>
              <a:t>haolam</a:t>
            </a:r>
            <a:r>
              <a:rPr lang="en-US" sz="2000" i="1" dirty="0"/>
              <a:t> </a:t>
            </a:r>
            <a:r>
              <a:rPr lang="en-US" sz="2000" i="1" dirty="0" err="1"/>
              <a:t>borey</a:t>
            </a:r>
            <a:r>
              <a:rPr lang="en-US" sz="2000" i="1" dirty="0"/>
              <a:t> </a:t>
            </a:r>
            <a:r>
              <a:rPr lang="en-US" sz="2000" i="1" dirty="0" err="1"/>
              <a:t>pri</a:t>
            </a:r>
            <a:r>
              <a:rPr lang="en-US" sz="2000" i="1" dirty="0"/>
              <a:t> </a:t>
            </a:r>
            <a:r>
              <a:rPr lang="en-US" sz="2000" i="1" dirty="0" err="1"/>
              <a:t>hagafen</a:t>
            </a:r>
            <a:r>
              <a:rPr lang="en-US" sz="2000" i="1" dirty="0"/>
              <a:t>.</a:t>
            </a:r>
          </a:p>
          <a:p>
            <a:pPr marL="0" indent="0">
              <a:buNone/>
            </a:pPr>
            <a:r>
              <a:rPr lang="en-US" sz="2000" dirty="0"/>
              <a:t>Blessed are You, Lord our God, who creates the fruit of the vine.</a:t>
            </a:r>
          </a:p>
        </p:txBody>
      </p:sp>
      <p:sp>
        <p:nvSpPr>
          <p:cNvPr id="6" name="TextBox 5">
            <a:extLst>
              <a:ext uri="{FF2B5EF4-FFF2-40B4-BE49-F238E27FC236}">
                <a16:creationId xmlns:a16="http://schemas.microsoft.com/office/drawing/2014/main" id="{A41A89E9-762D-40F3-A861-4B710D3B31AE}"/>
              </a:ext>
            </a:extLst>
          </p:cNvPr>
          <p:cNvSpPr txBox="1"/>
          <p:nvPr/>
        </p:nvSpPr>
        <p:spPr>
          <a:xfrm>
            <a:off x="5624622" y="1626783"/>
            <a:ext cx="5832529" cy="800219"/>
          </a:xfrm>
          <a:prstGeom prst="rect">
            <a:avLst/>
          </a:prstGeom>
          <a:noFill/>
        </p:spPr>
        <p:txBody>
          <a:bodyPr wrap="square" rtlCol="0">
            <a:spAutoFit/>
          </a:bodyPr>
          <a:lstStyle/>
          <a:p>
            <a:pPr algn="r"/>
            <a:r>
              <a:rPr lang="he-IL" sz="2200" dirty="0"/>
              <a:t>בָּרוּךְ אַתָּה ה', אֱלֹהֵינוּ מֶלֶךְ הָעוֹלָם בּוֹרֵא פְּרִי הַגָּפֶן. </a:t>
            </a:r>
            <a:endParaRPr lang="en-US" sz="2400" i="1" dirty="0"/>
          </a:p>
          <a:p>
            <a:endParaRPr lang="he-IL" sz="2400" dirty="0"/>
          </a:p>
        </p:txBody>
      </p:sp>
      <p:pic>
        <p:nvPicPr>
          <p:cNvPr id="7" name="Picture 2" descr="Amazon.com | Kovot Giant Wine Glass Holds a Whole Bottle of Wine ...">
            <a:extLst>
              <a:ext uri="{FF2B5EF4-FFF2-40B4-BE49-F238E27FC236}">
                <a16:creationId xmlns:a16="http://schemas.microsoft.com/office/drawing/2014/main" id="{EC000177-25E7-4006-94D2-31FDFF44A0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38022" y="4092445"/>
            <a:ext cx="1019130" cy="23434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mazon.com | Kovot Giant Wine Glass Holds a Whole Bottle of Wine ...">
            <a:extLst>
              <a:ext uri="{FF2B5EF4-FFF2-40B4-BE49-F238E27FC236}">
                <a16:creationId xmlns:a16="http://schemas.microsoft.com/office/drawing/2014/main" id="{E15F98E1-567B-4B8A-9CC5-9B4894A8D1F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50719" y="4085064"/>
            <a:ext cx="1019130" cy="23434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mazon.com | Kovot Giant Wine Glass Holds a Whole Bottle of Wine ...">
            <a:extLst>
              <a:ext uri="{FF2B5EF4-FFF2-40B4-BE49-F238E27FC236}">
                <a16:creationId xmlns:a16="http://schemas.microsoft.com/office/drawing/2014/main" id="{F8B07F7B-15D8-432F-BA45-B7B689285F6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63416" y="4085064"/>
            <a:ext cx="1019130" cy="234348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mazon.com | Kovot Giant Wine Glass Holds a Whole Bottle of Wine ...">
            <a:extLst>
              <a:ext uri="{FF2B5EF4-FFF2-40B4-BE49-F238E27FC236}">
                <a16:creationId xmlns:a16="http://schemas.microsoft.com/office/drawing/2014/main" id="{5879C2F7-E46C-440A-B628-B8A9EF59181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76113" y="4085064"/>
            <a:ext cx="1019130" cy="2343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3575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Nirtzah - </a:t>
            </a:r>
            <a:r>
              <a:rPr lang="he-IL" dirty="0"/>
              <a:t>נרצה</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558543" y="1488559"/>
            <a:ext cx="6916145" cy="4104167"/>
          </a:xfrm>
        </p:spPr>
        <p:txBody>
          <a:bodyPr>
            <a:noAutofit/>
          </a:bodyPr>
          <a:lstStyle/>
          <a:p>
            <a:pPr marL="0" indent="0">
              <a:spcBef>
                <a:spcPts val="0"/>
              </a:spcBef>
              <a:buNone/>
            </a:pPr>
            <a:r>
              <a:rPr lang="en-US" sz="2000" dirty="0"/>
              <a:t>Completed is the Seder of Pesach according to its law, according to all its judgement and statute. Just as we have merited to arrange it, so too, may we merit to do [its sacrifice]. Pure One who dwells in the habitation, raise up the congregation of the community, which whom can count. Bring close, lead the plantings of the sapling, redeemed, to Zion in joy.</a:t>
            </a:r>
          </a:p>
          <a:p>
            <a:pPr marL="0" indent="0">
              <a:spcBef>
                <a:spcPts val="0"/>
              </a:spcBef>
              <a:buNone/>
            </a:pPr>
            <a:endParaRPr lang="en-US" sz="2000" dirty="0"/>
          </a:p>
          <a:p>
            <a:pPr marL="0" indent="0">
              <a:spcBef>
                <a:spcPts val="0"/>
              </a:spcBef>
              <a:buNone/>
            </a:pPr>
            <a:r>
              <a:rPr lang="en-US" sz="2000" i="1" dirty="0" err="1"/>
              <a:t>L'shana</a:t>
            </a:r>
            <a:r>
              <a:rPr lang="en-US" sz="2000" i="1" dirty="0"/>
              <a:t> </a:t>
            </a:r>
            <a:r>
              <a:rPr lang="en-US" sz="2000" i="1" dirty="0" err="1"/>
              <a:t>haba'a</a:t>
            </a:r>
            <a:r>
              <a:rPr lang="en-US" sz="2000" i="1" dirty="0"/>
              <a:t> </a:t>
            </a:r>
            <a:r>
              <a:rPr lang="en-US" sz="2000" i="1" dirty="0" err="1"/>
              <a:t>b'yerushalayim</a:t>
            </a:r>
            <a:r>
              <a:rPr lang="en-US" sz="2000" i="1" dirty="0"/>
              <a:t> x3</a:t>
            </a:r>
          </a:p>
          <a:p>
            <a:pPr marL="0" indent="0">
              <a:spcBef>
                <a:spcPts val="0"/>
              </a:spcBef>
              <a:buNone/>
            </a:pPr>
            <a:r>
              <a:rPr lang="en-US" sz="2000" i="1" dirty="0" err="1"/>
              <a:t>L'shana</a:t>
            </a:r>
            <a:r>
              <a:rPr lang="en-US" sz="2000" i="1" dirty="0"/>
              <a:t> </a:t>
            </a:r>
            <a:r>
              <a:rPr lang="en-US" sz="2000" i="1" dirty="0" err="1"/>
              <a:t>haba'a</a:t>
            </a:r>
            <a:r>
              <a:rPr lang="en-US" sz="2000" i="1" dirty="0"/>
              <a:t> </a:t>
            </a:r>
            <a:r>
              <a:rPr lang="en-US" sz="2000" i="1" dirty="0" err="1"/>
              <a:t>b'yerushalayim</a:t>
            </a:r>
            <a:r>
              <a:rPr lang="en-US" sz="2000" i="1" dirty="0"/>
              <a:t> </a:t>
            </a:r>
            <a:r>
              <a:rPr lang="en-US" sz="2000" i="1" dirty="0" err="1"/>
              <a:t>habnuya</a:t>
            </a:r>
            <a:endParaRPr lang="en-US" sz="2000" i="1" dirty="0"/>
          </a:p>
          <a:p>
            <a:pPr marL="0" indent="0">
              <a:spcBef>
                <a:spcPts val="0"/>
              </a:spcBef>
              <a:buNone/>
            </a:pPr>
            <a:endParaRPr lang="en-US" sz="2000" dirty="0"/>
          </a:p>
          <a:p>
            <a:pPr marL="0" indent="0">
              <a:spcBef>
                <a:spcPts val="0"/>
              </a:spcBef>
              <a:buNone/>
            </a:pPr>
            <a:r>
              <a:rPr lang="en-US" sz="2000" dirty="0"/>
              <a:t>Next year, let us be in the built Jerusalem.</a:t>
            </a:r>
          </a:p>
          <a:p>
            <a:pPr marL="0" indent="0">
              <a:spcBef>
                <a:spcPts val="0"/>
              </a:spcBef>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8162258" y="1488559"/>
            <a:ext cx="3835033" cy="2462213"/>
          </a:xfrm>
          <a:prstGeom prst="rect">
            <a:avLst/>
          </a:prstGeom>
          <a:noFill/>
        </p:spPr>
        <p:txBody>
          <a:bodyPr wrap="square" rtlCol="0">
            <a:spAutoFit/>
          </a:bodyPr>
          <a:lstStyle/>
          <a:p>
            <a:pPr algn="r"/>
            <a:r>
              <a:rPr lang="he-IL" sz="2200" dirty="0"/>
              <a:t>חֲסַל סִדּוּר פֶּסַח כְּהִלְכָתוֹ, כְּכָל מִשְׁפָּטוֹ וְחֻקָּתוֹ. כַּאֲשֶׁר זָכִינוּ לְסַדֵּר אוֹתוֹ כֵּן נִזְכֶּה לַעֲשׂוֹתוֹ. זָךְ שׁוֹכֵן מְעוֹנָה, קוֹמֵם קְהַל עֲדַת מִי מָנָה. בְּקָרוֹב נַהֵל נִטְעֵי כַנָּה פְּדוּיִם לְצִיּוֹן בְּרִנָּה. </a:t>
            </a:r>
            <a:endParaRPr lang="en-US" sz="2200" dirty="0"/>
          </a:p>
          <a:p>
            <a:pPr algn="r"/>
            <a:r>
              <a:rPr lang="he-IL" sz="2200" dirty="0"/>
              <a:t>לְשָׁנָה הַבָּאָה בִּירוּשָלָיִם הַבְּנוּיָה.</a:t>
            </a:r>
          </a:p>
        </p:txBody>
      </p:sp>
      <p:pic>
        <p:nvPicPr>
          <p:cNvPr id="1026" name="Picture 2" descr="Pillow Case - Jerusalem">
            <a:extLst>
              <a:ext uri="{FF2B5EF4-FFF2-40B4-BE49-F238E27FC236}">
                <a16:creationId xmlns:a16="http://schemas.microsoft.com/office/drawing/2014/main" id="{2FBB4207-E233-4844-9A3C-FBE1DEF73C6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26725" y="4044184"/>
            <a:ext cx="3271065" cy="2459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8594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Ki Lo </a:t>
            </a:r>
            <a:r>
              <a:rPr lang="en-US" dirty="0" err="1"/>
              <a:t>Na’eh</a:t>
            </a:r>
            <a:r>
              <a:rPr lang="en-US" dirty="0"/>
              <a:t> - </a:t>
            </a:r>
            <a:r>
              <a:rPr lang="he-IL" dirty="0"/>
              <a:t>כִּי לוֹ נָאֶה</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558544" y="1488559"/>
            <a:ext cx="5789094" cy="4104167"/>
          </a:xfrm>
        </p:spPr>
        <p:txBody>
          <a:bodyPr>
            <a:noAutofit/>
          </a:bodyPr>
          <a:lstStyle/>
          <a:p>
            <a:pPr marL="0" indent="0">
              <a:spcBef>
                <a:spcPts val="0"/>
              </a:spcBef>
              <a:buNone/>
            </a:pPr>
            <a:r>
              <a:rPr lang="en-US" sz="2000" dirty="0"/>
              <a:t>Since for Him it is pleasant, for Him it is suited. </a:t>
            </a:r>
          </a:p>
          <a:p>
            <a:pPr marL="0" indent="0">
              <a:spcBef>
                <a:spcPts val="0"/>
              </a:spcBef>
              <a:buNone/>
            </a:pPr>
            <a:r>
              <a:rPr lang="en-US" sz="2000" dirty="0"/>
              <a:t>Mighty in rulership, properly chosen, his troops shall say to Him, "Yours and Yours, Yours since it is Yours, Yours and even Yours, Yours, Lord is the kingdom; since for Him it is pleasant, for Him it is suited." </a:t>
            </a:r>
          </a:p>
          <a:p>
            <a:pPr marL="0" indent="0">
              <a:spcBef>
                <a:spcPts val="0"/>
              </a:spcBef>
              <a:buNone/>
            </a:pPr>
            <a:r>
              <a:rPr lang="en-US" sz="2000" dirty="0"/>
              <a:t>Noted in rulership, properly splendid, His distinguished ones will say to him, "Yours and Yours, Yours since it is Yours, Yours and even Yours, Yours, Lord is the kingdom; since for Him it is pleasant, for Him it is suited." </a:t>
            </a:r>
          </a:p>
          <a:p>
            <a:pPr marL="0" indent="0">
              <a:spcBef>
                <a:spcPts val="0"/>
              </a:spcBef>
              <a:buNone/>
            </a:pPr>
            <a:r>
              <a:rPr lang="en-US" sz="2000" dirty="0"/>
              <a:t>Meritorious in rulership, properly robust, His scribes shall say to him, "Yours and Yours, Yours since it is Yours, Yours and even Yours, Yours, Lord is the kingdom; since for Him it is pleasant, for Him it is suited." </a:t>
            </a:r>
          </a:p>
          <a:p>
            <a:pPr marL="0" indent="0">
              <a:spcBef>
                <a:spcPts val="0"/>
              </a:spcBef>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6549656" y="1488559"/>
            <a:ext cx="5447635" cy="3477875"/>
          </a:xfrm>
          <a:prstGeom prst="rect">
            <a:avLst/>
          </a:prstGeom>
          <a:noFill/>
        </p:spPr>
        <p:txBody>
          <a:bodyPr wrap="square" rtlCol="0">
            <a:spAutoFit/>
          </a:bodyPr>
          <a:lstStyle/>
          <a:p>
            <a:pPr algn="r"/>
            <a:r>
              <a:rPr lang="he-IL" sz="2200" dirty="0"/>
              <a:t>כִּי לוֹ נָאֶה, כִּי לוֹ יָאֶה.</a:t>
            </a:r>
          </a:p>
          <a:p>
            <a:pPr algn="r"/>
            <a:r>
              <a:rPr lang="he-IL" sz="2200" dirty="0"/>
              <a:t>אַדִּיר בִּמְלוּכָה, בָּחוּר כַּהֲלָכָה, גְּדוּדָיו יֹאמְרוּ לוֹ: לְךָ וּלְךָ, לְךָ כִּי לְךָ, לְךָ אַף לְךָ, לְךָ ה' הַמַּמְלָכָה, כִּי לוֹ נָאֵה, כִּי לוֹ יָאֶה.</a:t>
            </a:r>
          </a:p>
          <a:p>
            <a:pPr algn="r"/>
            <a:r>
              <a:rPr lang="he-IL" sz="2200" dirty="0"/>
              <a:t>דָּגוּל בִּמְלוּכָה, הָדוּר כַּהֲלָכָה, וָתִיקָיו יֹאמְרוּ לוֹ: לְךָ וּלְךָ, לְךָ כִּי לְךָ, לְךָ אַף לְךָ, לְךָ ה' הַמַּמְלָכָה, כִּי לוֹ נָאֵה, כִּי לוֹ יָאֶה.</a:t>
            </a:r>
          </a:p>
          <a:p>
            <a:pPr algn="r"/>
            <a:r>
              <a:rPr lang="he-IL" sz="2200" dirty="0"/>
              <a:t>זַכַּאי בִּמְלוּכָה, חָסִין כַּהֲלָכָה טַפְסְרָיו יֹאמְרוּ לוֹ: לְךָ וּלְךָ, לְךָ כִּי לְךָ, לְךָ אַף לְךָ, לְךָ ה' הַמַּמְלָכָה, כִּי לוֹ נָאֵה, כִּי לוֹ יָאֶה.</a:t>
            </a:r>
          </a:p>
        </p:txBody>
      </p:sp>
    </p:spTree>
    <p:extLst>
      <p:ext uri="{BB962C8B-B14F-4D97-AF65-F5344CB8AC3E}">
        <p14:creationId xmlns:p14="http://schemas.microsoft.com/office/powerpoint/2010/main" val="38964268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Ki Lo </a:t>
            </a:r>
            <a:r>
              <a:rPr lang="en-US" dirty="0" err="1"/>
              <a:t>Na’eh</a:t>
            </a:r>
            <a:r>
              <a:rPr lang="en-US" dirty="0"/>
              <a:t> - </a:t>
            </a:r>
            <a:r>
              <a:rPr lang="he-IL" dirty="0"/>
              <a:t>כִּי לוֹ נָאֶה</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558544" y="1488559"/>
            <a:ext cx="5789094" cy="4104167"/>
          </a:xfrm>
        </p:spPr>
        <p:txBody>
          <a:bodyPr>
            <a:noAutofit/>
          </a:bodyPr>
          <a:lstStyle/>
          <a:p>
            <a:pPr marL="0" indent="0">
              <a:spcBef>
                <a:spcPts val="0"/>
              </a:spcBef>
              <a:buNone/>
            </a:pPr>
            <a:r>
              <a:rPr lang="en-US" sz="2000" dirty="0"/>
              <a:t>Unique in rulership, properly powerful, His wise ones say to Him, "Yours and Yours, Yours since it is Yours, Yours and even Yours, Yours, Lord is the kingdom; since for Him it is pleasant, for Him it is suited." </a:t>
            </a:r>
          </a:p>
          <a:p>
            <a:pPr marL="0" indent="0">
              <a:spcBef>
                <a:spcPts val="0"/>
              </a:spcBef>
              <a:buNone/>
            </a:pPr>
            <a:r>
              <a:rPr lang="en-US" sz="2000" dirty="0"/>
              <a:t>Reigning in rulership, properly awesome, those around Him say to Him, "Yours and Yours, Yours since it is Yours, Yours and even Yours, Yours, Lord is the kingdom; since for Him it is pleasant, for Him it is suited."...</a:t>
            </a:r>
          </a:p>
          <a:p>
            <a:pPr marL="0" indent="0">
              <a:spcBef>
                <a:spcPts val="0"/>
              </a:spcBef>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6549656" y="1488559"/>
            <a:ext cx="5447635" cy="5170646"/>
          </a:xfrm>
          <a:prstGeom prst="rect">
            <a:avLst/>
          </a:prstGeom>
          <a:noFill/>
        </p:spPr>
        <p:txBody>
          <a:bodyPr wrap="square" rtlCol="0">
            <a:spAutoFit/>
          </a:bodyPr>
          <a:lstStyle/>
          <a:p>
            <a:pPr algn="r"/>
            <a:r>
              <a:rPr lang="he-IL" sz="2200" dirty="0"/>
              <a:t>יָחִיד בִּמְלוּכָה, כַּבִּיר כַּהֲלָכָה לִמּוּדָיו יֹאמְרוּ לוֹ: לְךָ וּלְךָ, לְךָ כִּי לְךָ, לְךָ אַף לְךָ, לְךָ ה' הַמַּמְלָכָה, כִּי לוֹ נָאֶה, כִּי לוֹ יָאֶה.</a:t>
            </a:r>
          </a:p>
          <a:p>
            <a:pPr algn="r"/>
            <a:r>
              <a:rPr lang="he-IL" sz="2200" dirty="0"/>
              <a:t>מוֹשֵׁל בִּמְלוּכָה, נוֹרָא כַּהֲלָכָה סְבִיבָיו יֹאמְרוּ לוֹ: לְךָ וּלְךָ, לְךָ כִּי לְךָ, לְךָ אַף לְךָ, לְךָ ה' הַמַּמְלָכָה, כִּי לוֹ נָאֵה, כִּי לוֹ יָאֶה.</a:t>
            </a:r>
          </a:p>
          <a:p>
            <a:pPr algn="r"/>
            <a:r>
              <a:rPr lang="he-IL" sz="2200" dirty="0"/>
              <a:t>עָנָיו בִּמְלוּכָה, פּוֹדֶה כַּהֲלָכָה, צַדִּיקָיו יֹאמְרוּ לוֹ: לְךָ וּלְךָ, לְךָ כִּי לְךָ, לְךָ אַף לְךָ, לְךָ ה' הַמַּמְלָכָה, כִּי לוֹ נָאֵה, כִּי לוֹ יָאֶה.</a:t>
            </a:r>
          </a:p>
          <a:p>
            <a:pPr algn="r"/>
            <a:r>
              <a:rPr lang="he-IL" sz="2200" dirty="0"/>
              <a:t>קָּדּוֹשׁ בִּמְלוּכָה, רַחוּם כַּהֲלָכָה שִׁנְאַנָּיו יֹאמְרוּ לוֹ: לְךָ וּלְךָ, לְךָ כִּי לְךָ, לְךָ אַף לְךָ, לְךָ ה' הַמַּמְלָכָה, כִּי לוֹ נָאֵה, כִּי לוֹ יָאֶה.</a:t>
            </a:r>
          </a:p>
          <a:p>
            <a:pPr algn="r"/>
            <a:r>
              <a:rPr lang="he-IL" sz="2200" dirty="0"/>
              <a:t>תַּקִיף בִּמְלוּכָה, תּוֹמֵךְ כַּהֲלָכָה תְּמִימָיו יֹאמְרוּ לוֹ: לְךָ וּלְךָ, לְךָ כִּי לְךָ, לְךָ אַף לְךָ, לְךָ ה' הַמַּמְלָכָה, כִּי לוֹ נָאֵה, כִּי לוֹ יָאֶה.</a:t>
            </a:r>
          </a:p>
        </p:txBody>
      </p:sp>
    </p:spTree>
    <p:extLst>
      <p:ext uri="{BB962C8B-B14F-4D97-AF65-F5344CB8AC3E}">
        <p14:creationId xmlns:p14="http://schemas.microsoft.com/office/powerpoint/2010/main" val="13691573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Adir Hu - </a:t>
            </a:r>
            <a:r>
              <a:rPr lang="he-IL" dirty="0"/>
              <a:t>אדיר הוא</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194709" y="1286541"/>
            <a:ext cx="6152929" cy="4104167"/>
          </a:xfrm>
        </p:spPr>
        <p:txBody>
          <a:bodyPr>
            <a:noAutofit/>
          </a:bodyPr>
          <a:lstStyle/>
          <a:p>
            <a:pPr marL="0" indent="0">
              <a:spcBef>
                <a:spcPts val="0"/>
              </a:spcBef>
              <a:buNone/>
            </a:pPr>
            <a:r>
              <a:rPr lang="en-US" sz="2000" dirty="0"/>
              <a:t>Mighty is He, may He build His house soon. Quickly, quickly, in our days, soon. God build, God build, build Your house soon. </a:t>
            </a:r>
          </a:p>
          <a:p>
            <a:pPr marL="0" indent="0">
              <a:spcBef>
                <a:spcPts val="0"/>
              </a:spcBef>
              <a:buNone/>
            </a:pPr>
            <a:r>
              <a:rPr lang="en-US" sz="2000" dirty="0"/>
              <a:t>Chosen is He, great is He, noted is He. Quickly, quickly, in our days, soon. God build, God build, build Your house soon. </a:t>
            </a:r>
          </a:p>
          <a:p>
            <a:pPr marL="0" indent="0">
              <a:spcBef>
                <a:spcPts val="0"/>
              </a:spcBef>
              <a:buNone/>
            </a:pPr>
            <a:r>
              <a:rPr lang="en-US" sz="2000" dirty="0"/>
              <a:t>Splendid is He, distinguished is He, meritorious is He. Quickly, quickly, in our days, soon. God build, God build, build Your house soon. </a:t>
            </a:r>
          </a:p>
          <a:p>
            <a:pPr marL="0" indent="0">
              <a:spcBef>
                <a:spcPts val="0"/>
              </a:spcBef>
              <a:buNone/>
            </a:pPr>
            <a:r>
              <a:rPr lang="en-US" sz="2000" dirty="0"/>
              <a:t>Pious is He, pure is He, unique is He. Quickly, quickly, in our days, soon. God build, God build, build Your house soon. </a:t>
            </a:r>
          </a:p>
          <a:p>
            <a:pPr marL="0" indent="0">
              <a:spcBef>
                <a:spcPts val="0"/>
              </a:spcBef>
              <a:buNone/>
            </a:pPr>
            <a:r>
              <a:rPr lang="en-US" sz="2000" dirty="0"/>
              <a:t>Powerful is He, wise is He, A king is He. Quickly, quickly, in our days, soon. God build, God build, build Your house soon. </a:t>
            </a:r>
          </a:p>
        </p:txBody>
      </p:sp>
      <p:sp>
        <p:nvSpPr>
          <p:cNvPr id="6" name="TextBox 5">
            <a:extLst>
              <a:ext uri="{FF2B5EF4-FFF2-40B4-BE49-F238E27FC236}">
                <a16:creationId xmlns:a16="http://schemas.microsoft.com/office/drawing/2014/main" id="{A41A89E9-762D-40F3-A861-4B710D3B31AE}"/>
              </a:ext>
            </a:extLst>
          </p:cNvPr>
          <p:cNvSpPr txBox="1"/>
          <p:nvPr/>
        </p:nvSpPr>
        <p:spPr>
          <a:xfrm>
            <a:off x="6549656" y="1488559"/>
            <a:ext cx="5447635" cy="5170646"/>
          </a:xfrm>
          <a:prstGeom prst="rect">
            <a:avLst/>
          </a:prstGeom>
          <a:noFill/>
        </p:spPr>
        <p:txBody>
          <a:bodyPr wrap="square" rtlCol="0">
            <a:spAutoFit/>
          </a:bodyPr>
          <a:lstStyle/>
          <a:p>
            <a:pPr algn="r"/>
            <a:r>
              <a:rPr lang="he-IL" sz="2200" dirty="0"/>
              <a:t>אַדִּיר הוּא יִבְנֶה בֵּיתוֹ בְּקָרוֹב. בִּמְהֵרָה, בִּמְהֵרָה, בְּיָמֵינוּ בְּקָרוֹב. אֵל בְּנֵה, אֵל בְּנֵה, בְּנֵה בֵּיתְךָ בְּקָרוֹב.</a:t>
            </a:r>
          </a:p>
          <a:p>
            <a:pPr algn="r"/>
            <a:r>
              <a:rPr lang="he-IL" sz="2200" dirty="0"/>
              <a:t>בָּחוּר הוּא, גָּדוֹל הוּא, דָּגוּל הוּא יִבְנֶה בֵּיתוֹ בְּקָרוֹב. בִּמְהֵרָה, בִּמְהֵרָה, בְּיָמֵינוּ בְּקָרוֹב. אֵל בְּנֵה, אֵל בְּנֵה, בְּנֵה בֵּיתְךָ בְּקָרוֹב.</a:t>
            </a:r>
          </a:p>
          <a:p>
            <a:pPr algn="r"/>
            <a:r>
              <a:rPr lang="he-IL" sz="2200" dirty="0"/>
              <a:t>הָדוּר הוּא, וָתִיק הוּא, זַכַּאי הוּא יִבְנֶה בֵּיתוֹ בְּקָרוֹב. בִּמְהֵרָה, בִּמְהֵרָה, בְּיָמֵינוּ בְּקָרוֹב. אֵל בְּנֵה, אֵל בְּנֵה, בְּנֵה בֵּיתְךָ בְּקָרוֹב.</a:t>
            </a:r>
          </a:p>
          <a:p>
            <a:pPr algn="r"/>
            <a:r>
              <a:rPr lang="he-IL" sz="2200" dirty="0"/>
              <a:t>חָסִיד הוּא, טָהוֹר הוּא, יָחִיד הוּא יִבְנֶה בֵּיתוֹ בְּקָרוֹב. בִּמְהֵרָה, בִּמְהֵרָה, בְּיָמֵינוּ בְּקָרוֹב. אֵל בְּנֵה, אֵל בְּנֵה, בְּנֵה בֵּיתְךָ בְּקָרוֹב.</a:t>
            </a:r>
          </a:p>
          <a:p>
            <a:pPr algn="r"/>
            <a:r>
              <a:rPr lang="he-IL" sz="2200" dirty="0"/>
              <a:t>כַּבִּיר הוּא, לָמוּד הוּא, מֶלֶךְ הוּא יִבְנֶה בֵּיתוֹ בְּקָרוֹב. בִּמְהֵרָה, בִּמְהֵרָה, בְּיָמֵינוּ בְּקָרוֹב. אֵל בְּנֵה, אֵל בְּנֵה, בְּנֵה בֵּיתְךָ בְּקָרוֹב.</a:t>
            </a:r>
          </a:p>
        </p:txBody>
      </p:sp>
    </p:spTree>
    <p:extLst>
      <p:ext uri="{BB962C8B-B14F-4D97-AF65-F5344CB8AC3E}">
        <p14:creationId xmlns:p14="http://schemas.microsoft.com/office/powerpoint/2010/main" val="23510675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Adir Hu - </a:t>
            </a:r>
            <a:r>
              <a:rPr lang="he-IL" dirty="0"/>
              <a:t>אדיר הוא</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96727" y="1488559"/>
            <a:ext cx="6152929" cy="4104167"/>
          </a:xfrm>
        </p:spPr>
        <p:txBody>
          <a:bodyPr>
            <a:noAutofit/>
          </a:bodyPr>
          <a:lstStyle/>
          <a:p>
            <a:pPr marL="0" indent="0">
              <a:spcBef>
                <a:spcPts val="0"/>
              </a:spcBef>
              <a:buNone/>
            </a:pPr>
            <a:r>
              <a:rPr lang="en-US" sz="2000" dirty="0"/>
              <a:t>Awesome is He, exalted is He, heroic is He. Quickly, quickly, in our days, soon. God build, God build, build Your house soon... </a:t>
            </a:r>
          </a:p>
          <a:p>
            <a:pPr marL="0" indent="0">
              <a:spcBef>
                <a:spcPts val="0"/>
              </a:spcBef>
              <a:buNone/>
            </a:pPr>
            <a:endParaRPr lang="en-US" sz="2000" dirty="0"/>
          </a:p>
          <a:p>
            <a:pPr marL="0" indent="0">
              <a:spcBef>
                <a:spcPts val="0"/>
              </a:spcBef>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6549656" y="1488559"/>
            <a:ext cx="5447635" cy="3139321"/>
          </a:xfrm>
          <a:prstGeom prst="rect">
            <a:avLst/>
          </a:prstGeom>
          <a:noFill/>
        </p:spPr>
        <p:txBody>
          <a:bodyPr wrap="square" rtlCol="0">
            <a:spAutoFit/>
          </a:bodyPr>
          <a:lstStyle/>
          <a:p>
            <a:pPr algn="r"/>
            <a:r>
              <a:rPr lang="he-IL" sz="2200" dirty="0"/>
              <a:t>נוֹרָא הוּא, סַגִּיב הוּא, עִזּוּז הוּא יִבְנֶה בֵּיתוֹ בְּקָרוֹב. בִּמְהֵרָה, בִּמְהֵרָה, בְּיָמֵינוּ בְּקָרוֹב. אֵל בְּנֵה, אֵל בְּנֵה, בְּנֵה בֵּיתְךָ בְּקָרוֹב.</a:t>
            </a:r>
          </a:p>
          <a:p>
            <a:pPr algn="r"/>
            <a:r>
              <a:rPr lang="he-IL" sz="2200" dirty="0"/>
              <a:t>פּוֹדֶה הוּא, צַדִּיק הוּא, קָּדוֹשׁ הוּא יִבְנֶה בֵּיתוֹ בְּקָרוֹב. בִּמְהֵרָה, בִּמְהֵרָה, בְּיָמֵינוּ בְּקָרוֹב. אֵל בְּנֵה, אֵל בְּנֵה, בְּנֵה בֵּיתְךָ בְּקָרוֹב.</a:t>
            </a:r>
          </a:p>
          <a:p>
            <a:pPr algn="r"/>
            <a:r>
              <a:rPr lang="he-IL" sz="2200" dirty="0"/>
              <a:t>רַחוּם הוּא, שַׁדַּי הוּא, תַּקִּיף הוּא יִבְנֶה בֵּיתוֹ בְּקָרוֹב. בִּמְהֵרָה, בִּמְהֵרָה, בְּיָמֵינוּ בְּקָרוֹב. אֵל בְּנֵה, אֵל בְּנֵה, בְּנֵה בֵּיתְךָ בְּקָרוֹב. </a:t>
            </a:r>
          </a:p>
        </p:txBody>
      </p:sp>
      <p:sp>
        <p:nvSpPr>
          <p:cNvPr id="3" name="TextBox 2">
            <a:extLst>
              <a:ext uri="{FF2B5EF4-FFF2-40B4-BE49-F238E27FC236}">
                <a16:creationId xmlns:a16="http://schemas.microsoft.com/office/drawing/2014/main" id="{E180BB22-20CA-4787-B032-4DC89AB1C581}"/>
              </a:ext>
            </a:extLst>
          </p:cNvPr>
          <p:cNvSpPr txBox="1"/>
          <p:nvPr/>
        </p:nvSpPr>
        <p:spPr>
          <a:xfrm>
            <a:off x="6677247" y="4837860"/>
            <a:ext cx="5320044" cy="1754326"/>
          </a:xfrm>
          <a:prstGeom prst="rect">
            <a:avLst/>
          </a:prstGeom>
          <a:noFill/>
        </p:spPr>
        <p:txBody>
          <a:bodyPr wrap="square" rtlCol="0">
            <a:spAutoFit/>
          </a:bodyPr>
          <a:lstStyle/>
          <a:p>
            <a:r>
              <a:rPr lang="en-US" b="1" dirty="0"/>
              <a:t>Fun fact</a:t>
            </a:r>
            <a:r>
              <a:rPr lang="en-US" dirty="0"/>
              <a:t>: </a:t>
            </a:r>
          </a:p>
          <a:p>
            <a:r>
              <a:rPr lang="en-US" dirty="0"/>
              <a:t>A Passover greeting in Western Yiddish (Germany, Alsace-Lorraine, Switzerland) is </a:t>
            </a:r>
            <a:r>
              <a:rPr lang="en-US" i="1" dirty="0" err="1"/>
              <a:t>bauet</a:t>
            </a:r>
            <a:r>
              <a:rPr lang="en-US" i="1" dirty="0"/>
              <a:t> gut</a:t>
            </a:r>
            <a:r>
              <a:rPr lang="en-US" dirty="0"/>
              <a:t> (build well), likely a reference to the rebuilding of the Temple mentioned in this song.</a:t>
            </a:r>
          </a:p>
        </p:txBody>
      </p:sp>
      <p:pic>
        <p:nvPicPr>
          <p:cNvPr id="7" name="Picture 6" descr="A close up of a rug&#10;&#10;Description automatically generated">
            <a:extLst>
              <a:ext uri="{FF2B5EF4-FFF2-40B4-BE49-F238E27FC236}">
                <a16:creationId xmlns:a16="http://schemas.microsoft.com/office/drawing/2014/main" id="{149DC68F-3AA0-47FD-8A9F-F8938A52D4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41308" y="2676114"/>
            <a:ext cx="3891849" cy="3916072"/>
          </a:xfrm>
          <a:prstGeom prst="rect">
            <a:avLst/>
          </a:prstGeom>
        </p:spPr>
      </p:pic>
    </p:spTree>
    <p:extLst>
      <p:ext uri="{BB962C8B-B14F-4D97-AF65-F5344CB8AC3E}">
        <p14:creationId xmlns:p14="http://schemas.microsoft.com/office/powerpoint/2010/main" val="3257108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fontScale="90000"/>
          </a:bodyPr>
          <a:lstStyle/>
          <a:p>
            <a:r>
              <a:rPr lang="en-US" dirty="0"/>
              <a:t>Counting of the Omer - </a:t>
            </a:r>
            <a:r>
              <a:rPr lang="he-IL" dirty="0"/>
              <a:t>ספירת העומר</a:t>
            </a:r>
            <a:endParaRPr lang="en-US" dirty="0"/>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96728" y="1488560"/>
            <a:ext cx="5153468" cy="2190306"/>
          </a:xfrm>
        </p:spPr>
        <p:txBody>
          <a:bodyPr>
            <a:noAutofit/>
          </a:bodyPr>
          <a:lstStyle/>
          <a:p>
            <a:pPr marL="0" indent="0">
              <a:spcBef>
                <a:spcPts val="0"/>
              </a:spcBef>
              <a:buNone/>
            </a:pPr>
            <a:r>
              <a:rPr lang="en-US" sz="2000" i="1" dirty="0"/>
              <a:t>On the second night of Pesach:</a:t>
            </a:r>
          </a:p>
          <a:p>
            <a:pPr marL="0" indent="0">
              <a:spcBef>
                <a:spcPts val="0"/>
              </a:spcBef>
              <a:buNone/>
            </a:pPr>
            <a:r>
              <a:rPr lang="en-US" sz="2000" dirty="0"/>
              <a:t>Blessed are You, Lord our God, King of the Universe, who has sanctified us with His commandments and has commanded us on the counting of the </a:t>
            </a:r>
            <a:r>
              <a:rPr lang="en-US" sz="2000" dirty="0" err="1"/>
              <a:t>omer</a:t>
            </a:r>
            <a:r>
              <a:rPr lang="en-US" sz="2000" dirty="0"/>
              <a:t>. Today is the first day of the </a:t>
            </a:r>
            <a:r>
              <a:rPr lang="en-US" sz="2000" dirty="0" err="1"/>
              <a:t>omer</a:t>
            </a:r>
            <a:r>
              <a:rPr lang="en-US" sz="2000" dirty="0"/>
              <a:t>.</a:t>
            </a:r>
          </a:p>
          <a:p>
            <a:pPr marL="0" indent="0">
              <a:spcBef>
                <a:spcPts val="0"/>
              </a:spcBef>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396727" y="3751608"/>
            <a:ext cx="5025878" cy="1107996"/>
          </a:xfrm>
          <a:prstGeom prst="rect">
            <a:avLst/>
          </a:prstGeom>
          <a:noFill/>
        </p:spPr>
        <p:txBody>
          <a:bodyPr wrap="square" rtlCol="0">
            <a:spAutoFit/>
          </a:bodyPr>
          <a:lstStyle/>
          <a:p>
            <a:pPr algn="r"/>
            <a:r>
              <a:rPr lang="he-IL" sz="2200" dirty="0"/>
              <a:t>בָּרוּךְ אַתָּה ה', אֱלֹהֵינוּ מֶלֶךְ הָעוֹלָם, אֲשֶׁר קִדְּשָׁנוּ בְּמִצְוֹּתָיו וְצִוָּנוּ עַל סְפִירַת הָעֹמֶר. הַיּוֹם יוֹם אֶחָד בָּעֹמֶר. </a:t>
            </a:r>
          </a:p>
        </p:txBody>
      </p:sp>
      <p:pic>
        <p:nvPicPr>
          <p:cNvPr id="2050" name="Picture 2" descr="Omer counter">
            <a:extLst>
              <a:ext uri="{FF2B5EF4-FFF2-40B4-BE49-F238E27FC236}">
                <a16:creationId xmlns:a16="http://schemas.microsoft.com/office/drawing/2014/main" id="{36A6D0C1-B395-4934-BCA1-FFF06737726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41806" y="1292073"/>
            <a:ext cx="5153468" cy="515346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45F368E9-5827-4DD1-8811-454BB34BF127}"/>
              </a:ext>
            </a:extLst>
          </p:cNvPr>
          <p:cNvSpPr txBox="1">
            <a:spLocks/>
          </p:cNvSpPr>
          <p:nvPr/>
        </p:nvSpPr>
        <p:spPr>
          <a:xfrm>
            <a:off x="2523239" y="5572200"/>
            <a:ext cx="4118567" cy="627325"/>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spcBef>
                <a:spcPts val="0"/>
              </a:spcBef>
              <a:buFont typeface="Garamond" pitchFamily="18" charset="0"/>
              <a:buNone/>
            </a:pPr>
            <a:r>
              <a:rPr lang="en-US" dirty="0"/>
              <a:t>Subscribe to Hillel Smith’s GIF </a:t>
            </a:r>
            <a:r>
              <a:rPr lang="en-US" dirty="0" err="1"/>
              <a:t>omer</a:t>
            </a:r>
            <a:r>
              <a:rPr lang="en-US" dirty="0"/>
              <a:t> counting email notifications:</a:t>
            </a:r>
          </a:p>
          <a:p>
            <a:pPr marL="0" indent="0">
              <a:spcBef>
                <a:spcPts val="0"/>
              </a:spcBef>
              <a:buNone/>
            </a:pPr>
            <a:r>
              <a:rPr lang="en-US" dirty="0">
                <a:hlinkClick r:id="rId3"/>
              </a:rPr>
              <a:t>https://bestomerever.tumblr.com/</a:t>
            </a:r>
            <a:endParaRPr lang="en-US" dirty="0"/>
          </a:p>
        </p:txBody>
      </p:sp>
    </p:spTree>
    <p:extLst>
      <p:ext uri="{BB962C8B-B14F-4D97-AF65-F5344CB8AC3E}">
        <p14:creationId xmlns:p14="http://schemas.microsoft.com/office/powerpoint/2010/main" val="21268301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fontScale="90000"/>
          </a:bodyPr>
          <a:lstStyle/>
          <a:p>
            <a:r>
              <a:rPr lang="en-US" dirty="0" err="1"/>
              <a:t>Echad</a:t>
            </a:r>
            <a:r>
              <a:rPr lang="en-US" dirty="0"/>
              <a:t> Mi </a:t>
            </a:r>
            <a:r>
              <a:rPr lang="en-US" dirty="0" err="1"/>
              <a:t>Yodea</a:t>
            </a:r>
            <a:r>
              <a:rPr lang="en-US" dirty="0"/>
              <a:t> - Who Knows One?</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96727" y="1488559"/>
            <a:ext cx="5589403" cy="4104167"/>
          </a:xfrm>
        </p:spPr>
        <p:txBody>
          <a:bodyPr>
            <a:noAutofit/>
          </a:bodyPr>
          <a:lstStyle/>
          <a:p>
            <a:pPr marL="0" indent="0">
              <a:spcBef>
                <a:spcPts val="0"/>
              </a:spcBef>
              <a:buNone/>
            </a:pPr>
            <a:r>
              <a:rPr lang="en-US" sz="2000" dirty="0"/>
              <a:t>Who knows </a:t>
            </a:r>
            <a:r>
              <a:rPr lang="en-US" sz="2000" b="1" dirty="0"/>
              <a:t>one</a:t>
            </a:r>
            <a:r>
              <a:rPr lang="en-US" sz="2000" dirty="0"/>
              <a:t>? I know one: One is Hashem in the heavens and the earth. Ooh-ah-ooh-ah-ah. </a:t>
            </a:r>
          </a:p>
          <a:p>
            <a:pPr marL="0" indent="0">
              <a:spcBef>
                <a:spcPts val="0"/>
              </a:spcBef>
              <a:buNone/>
            </a:pPr>
            <a:r>
              <a:rPr lang="en-US" sz="2000" dirty="0"/>
              <a:t>Who knows </a:t>
            </a:r>
            <a:r>
              <a:rPr lang="en-US" sz="2000" b="1" dirty="0"/>
              <a:t>two</a:t>
            </a:r>
            <a:r>
              <a:rPr lang="en-US" sz="2000" dirty="0"/>
              <a:t>? I know two: two are the tablets that Moshe brought, and one is Hashem... in the heavens and the earth.</a:t>
            </a:r>
          </a:p>
          <a:p>
            <a:pPr marL="0" indent="0">
              <a:spcBef>
                <a:spcPts val="0"/>
              </a:spcBef>
              <a:buNone/>
            </a:pPr>
            <a:r>
              <a:rPr lang="en-US" sz="2000" dirty="0"/>
              <a:t>Who knows </a:t>
            </a:r>
            <a:r>
              <a:rPr lang="en-US" sz="2000" b="1" dirty="0"/>
              <a:t>three</a:t>
            </a:r>
            <a:r>
              <a:rPr lang="en-US" sz="2000" dirty="0"/>
              <a:t>? I know three: three are the papas...</a:t>
            </a:r>
          </a:p>
          <a:p>
            <a:pPr marL="0" indent="0">
              <a:spcBef>
                <a:spcPts val="0"/>
              </a:spcBef>
              <a:buNone/>
            </a:pPr>
            <a:r>
              <a:rPr lang="en-US" sz="2000" dirty="0"/>
              <a:t>Who knows </a:t>
            </a:r>
            <a:r>
              <a:rPr lang="en-US" sz="2000" b="1" dirty="0"/>
              <a:t>four</a:t>
            </a:r>
            <a:r>
              <a:rPr lang="en-US" sz="2000" dirty="0"/>
              <a:t>? I know four: four are the mamas...</a:t>
            </a:r>
          </a:p>
          <a:p>
            <a:pPr marL="0" indent="0">
              <a:spcBef>
                <a:spcPts val="0"/>
              </a:spcBef>
              <a:buNone/>
            </a:pPr>
            <a:r>
              <a:rPr lang="en-US" sz="2000" dirty="0"/>
              <a:t>Who knows </a:t>
            </a:r>
            <a:r>
              <a:rPr lang="en-US" sz="2000" b="1" dirty="0"/>
              <a:t>five</a:t>
            </a:r>
            <a:r>
              <a:rPr lang="en-US" sz="2000" dirty="0"/>
              <a:t>? I know five: five are the books of the Torah...</a:t>
            </a:r>
          </a:p>
          <a:p>
            <a:pPr marL="0" indent="0">
              <a:spcBef>
                <a:spcPts val="0"/>
              </a:spcBef>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6549656" y="1488559"/>
            <a:ext cx="5447635" cy="4154984"/>
          </a:xfrm>
          <a:prstGeom prst="rect">
            <a:avLst/>
          </a:prstGeom>
          <a:noFill/>
        </p:spPr>
        <p:txBody>
          <a:bodyPr wrap="square" rtlCol="0">
            <a:spAutoFit/>
          </a:bodyPr>
          <a:lstStyle/>
          <a:p>
            <a:pPr algn="r"/>
            <a:r>
              <a:rPr lang="he-IL" sz="2200" b="1" dirty="0"/>
              <a:t>אֶחָד</a:t>
            </a:r>
            <a:r>
              <a:rPr lang="he-IL" sz="2200" dirty="0"/>
              <a:t> מִי יוֹדֵעַ? אֶחָד אֲנִי יוֹדֵעַ: אֶחָד אֱלֹהֵינוּ שֶׁבַּשָּׁמַיִם וּבָאָרֶץ.</a:t>
            </a:r>
          </a:p>
          <a:p>
            <a:pPr algn="r"/>
            <a:r>
              <a:rPr lang="he-IL" sz="2200" b="1" dirty="0"/>
              <a:t>שְׁנַיִם</a:t>
            </a:r>
            <a:r>
              <a:rPr lang="he-IL" sz="2200" dirty="0"/>
              <a:t> מִי יוֹדֵעַ? שְׁנַיִם אֲנִי יוֹדֵעַ: שְׁנֵי לֻחוֹת הַבְּרִית. אֶחָד אֱלֹהֵינוּ שֶׁבַּשָּׁמַיִם וּבָאָרֶץ.</a:t>
            </a:r>
          </a:p>
          <a:p>
            <a:pPr algn="r"/>
            <a:r>
              <a:rPr lang="he-IL" sz="2200" b="1" dirty="0"/>
              <a:t>שְׁלֹשָׁה</a:t>
            </a:r>
            <a:r>
              <a:rPr lang="he-IL" sz="2200" dirty="0"/>
              <a:t> מִי יוֹדֵעַ? שְׁלֹשָׁה אֲנִי יוֹדֵעַ: שְׁלֹשָׁה אָבוֹת, שְׁנֵי לֻחוֹת הַבְּרִית, אֶחָד אֱלֹהֵינוּ שֶׁבַּשָּׁמַיִם וּבָאָרֶץ.</a:t>
            </a:r>
          </a:p>
          <a:p>
            <a:pPr algn="r"/>
            <a:r>
              <a:rPr lang="he-IL" sz="2200" b="1" dirty="0"/>
              <a:t>אַרְבַּע</a:t>
            </a:r>
            <a:r>
              <a:rPr lang="he-IL" sz="2200" dirty="0"/>
              <a:t> מִי יוֹדֵעַ? אַרְבַּע אֲנִי יוֹדֵעַ: אַרְבַּע אִמָּהוֹת, שְׁלשָׁה אָבוֹת, שְׁנֵי לֻחוֹת הַבְּרִית, אֶחָד אֱלֹהֵינוּ שֶׁבַּשָּׁמַיִם וּבָאָרֶץ.</a:t>
            </a:r>
          </a:p>
          <a:p>
            <a:pPr algn="r"/>
            <a:r>
              <a:rPr lang="he-IL" sz="2200" b="1" dirty="0"/>
              <a:t>חֲמִשָּׁה</a:t>
            </a:r>
            <a:r>
              <a:rPr lang="he-IL" sz="2200" dirty="0"/>
              <a:t> מִי יוֹדֵעַ? חֲמִשָּׁה אֲנִי יוֹדֵעַ: חֲמִשָּׁה חוּמְשֵׁי תוֹרָה, אַרְבַּע אִמָּהוֹת, שְׁלשָׁה אָבוֹת, שְׁנֵי לֻחוֹת הַבְּרִית, אֶחָד אֱלֹהֵינוּ שֶׁבַּשָּׁמַיִם וּבָאָרֶץ.</a:t>
            </a:r>
          </a:p>
        </p:txBody>
      </p:sp>
      <p:pic>
        <p:nvPicPr>
          <p:cNvPr id="7" name="Picture 14" descr="Image result for numbers art">
            <a:extLst>
              <a:ext uri="{FF2B5EF4-FFF2-40B4-BE49-F238E27FC236}">
                <a16:creationId xmlns:a16="http://schemas.microsoft.com/office/drawing/2014/main" id="{C5482B44-861F-41B0-B987-B04D955FCC6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76439" y="4996870"/>
            <a:ext cx="1219382" cy="15953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imahot avot">
            <a:extLst>
              <a:ext uri="{FF2B5EF4-FFF2-40B4-BE49-F238E27FC236}">
                <a16:creationId xmlns:a16="http://schemas.microsoft.com/office/drawing/2014/main" id="{9929DAF1-9202-4D49-97A0-D089E0AE39C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9037" y="5220285"/>
            <a:ext cx="3675092" cy="1371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9804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fontScale="90000"/>
          </a:bodyPr>
          <a:lstStyle/>
          <a:p>
            <a:r>
              <a:rPr lang="en-US" dirty="0" err="1"/>
              <a:t>Echad</a:t>
            </a:r>
            <a:r>
              <a:rPr lang="en-US" dirty="0"/>
              <a:t> Mi </a:t>
            </a:r>
            <a:r>
              <a:rPr lang="en-US" dirty="0" err="1"/>
              <a:t>Yodea</a:t>
            </a:r>
            <a:r>
              <a:rPr lang="en-US" dirty="0"/>
              <a:t> - Who Knows One?</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96727" y="1488559"/>
            <a:ext cx="5699273" cy="4104167"/>
          </a:xfrm>
        </p:spPr>
        <p:txBody>
          <a:bodyPr>
            <a:noAutofit/>
          </a:bodyPr>
          <a:lstStyle/>
          <a:p>
            <a:pPr marL="0" indent="0">
              <a:spcBef>
                <a:spcPts val="0"/>
              </a:spcBef>
              <a:buNone/>
            </a:pPr>
            <a:r>
              <a:rPr lang="en-US" sz="2000" dirty="0"/>
              <a:t>Who knows </a:t>
            </a:r>
            <a:r>
              <a:rPr lang="en-US" sz="2000" b="1" dirty="0"/>
              <a:t>six</a:t>
            </a:r>
            <a:r>
              <a:rPr lang="en-US" sz="2000" dirty="0"/>
              <a:t>? I know six: six are the books of the Mishnah...</a:t>
            </a:r>
          </a:p>
          <a:p>
            <a:pPr marL="0" indent="0">
              <a:spcBef>
                <a:spcPts val="0"/>
              </a:spcBef>
              <a:buNone/>
            </a:pPr>
            <a:r>
              <a:rPr lang="en-US" sz="2000" dirty="0"/>
              <a:t>Who knows </a:t>
            </a:r>
            <a:r>
              <a:rPr lang="en-US" sz="2000" b="1" dirty="0"/>
              <a:t>seven</a:t>
            </a:r>
            <a:r>
              <a:rPr lang="en-US" sz="2000" dirty="0"/>
              <a:t>? I know seven: seven are the days of the week...</a:t>
            </a:r>
          </a:p>
          <a:p>
            <a:pPr marL="0" indent="0">
              <a:spcBef>
                <a:spcPts val="0"/>
              </a:spcBef>
              <a:buNone/>
            </a:pPr>
            <a:r>
              <a:rPr lang="en-US" sz="2000" dirty="0"/>
              <a:t>Who knows </a:t>
            </a:r>
            <a:r>
              <a:rPr lang="en-US" sz="2000" b="1" dirty="0"/>
              <a:t>eight</a:t>
            </a:r>
            <a:r>
              <a:rPr lang="en-US" sz="2000" dirty="0"/>
              <a:t>? I know eight: eight are the days before a baby boy's bris...</a:t>
            </a:r>
          </a:p>
          <a:p>
            <a:pPr marL="0" indent="0">
              <a:spcBef>
                <a:spcPts val="0"/>
              </a:spcBef>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7570381" y="1488559"/>
            <a:ext cx="4426910" cy="4832092"/>
          </a:xfrm>
          <a:prstGeom prst="rect">
            <a:avLst/>
          </a:prstGeom>
          <a:noFill/>
        </p:spPr>
        <p:txBody>
          <a:bodyPr wrap="square" rtlCol="0">
            <a:spAutoFit/>
          </a:bodyPr>
          <a:lstStyle/>
          <a:p>
            <a:pPr algn="r"/>
            <a:r>
              <a:rPr lang="he-IL" sz="2200" b="1" dirty="0"/>
              <a:t>שִׁשָּׂה</a:t>
            </a:r>
            <a:r>
              <a:rPr lang="he-IL" sz="2200" dirty="0"/>
              <a:t> מִי יוֹדֵעַ? שִׁשָּׂה אֲנִי יוֹדֵעַ: שִׁשָּׁה סִדְרֵי מִשְׁנָה, חֲמִשָּׁה חוּמְשֵׁי תוֹרָה, אַרְבַּע אִמָּהוֹת, שְׁלֹשָׁה אָבוֹת, שְׁנֵי לֻחוֹת הַבְּרִית, אֶחָד אֱלֹהֵינוּ שֶׁבַּשָּׁמַיִם וּבָאָרֶץ.</a:t>
            </a:r>
          </a:p>
          <a:p>
            <a:pPr algn="r"/>
            <a:r>
              <a:rPr lang="he-IL" sz="2200" b="1" dirty="0"/>
              <a:t>שִׁבְעָה</a:t>
            </a:r>
            <a:r>
              <a:rPr lang="he-IL" sz="2200" dirty="0"/>
              <a:t> מִי יוֹדֵעַ? שִׁבְעָה אֲנִי יוֹדֵעַ: שִׁבְעָה יְמֵי שַׁבָּתָא, שִׁשָּׁה סִדְרֵי מִשְׁנָה, חֲמִשָּׁה חוּמְשֵׁי תוֹרָה, אַרְבַּע אִמָּהוֹת, שְׁלשָׁה אָבוֹת, שְׁנֵי לֻחוֹת הַבְּרִית, אֶחָד אֱלֹהֵינוּ שֶׁבַּשָּׁמַיִם וּבָאָרֶץ.</a:t>
            </a:r>
          </a:p>
          <a:p>
            <a:pPr algn="r"/>
            <a:r>
              <a:rPr lang="he-IL" sz="2200" b="1" dirty="0"/>
              <a:t>שְׁמוֹנָה</a:t>
            </a:r>
            <a:r>
              <a:rPr lang="he-IL" sz="2200" dirty="0"/>
              <a:t> מִי יוֹדֵעַ? שְׁמוֹנָה אֲנִי יוֹדֵעַ: שְׁמוֹנָה יְמֵי מִילָה, שִׁבְעָה יְמֵי שַׁבָּתָא, שִׁשָּׁה סִדְרֵי מִשְׁנָה, חֲמִשָּׁה חוּמְשֵׁי תוֹרָה, אַרְבַּע אִמָּהוֹת, שְׁלשָׁה אָבוֹת, שְׁנֵי לֻחוֹת הַבְּרִית, אֶחָד אֱלֹהֵינוּ שֶׁבַּשָּׁמַיִם וּבָאָרֶץ.</a:t>
            </a:r>
          </a:p>
        </p:txBody>
      </p:sp>
      <p:pic>
        <p:nvPicPr>
          <p:cNvPr id="7" name="Picture 2" descr="Echad Mi Yodea -- Who Knows One -- Hebrew / English ...">
            <a:extLst>
              <a:ext uri="{FF2B5EF4-FFF2-40B4-BE49-F238E27FC236}">
                <a16:creationId xmlns:a16="http://schemas.microsoft.com/office/drawing/2014/main" id="{CBFAC1DE-AC9B-41CB-AA4D-72ADD115CAE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06013" y="3509544"/>
            <a:ext cx="4294003" cy="3082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6851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fontScale="90000"/>
          </a:bodyPr>
          <a:lstStyle/>
          <a:p>
            <a:r>
              <a:rPr lang="en-US" dirty="0" err="1"/>
              <a:t>Echad</a:t>
            </a:r>
            <a:r>
              <a:rPr lang="en-US" dirty="0"/>
              <a:t> Mi </a:t>
            </a:r>
            <a:r>
              <a:rPr lang="en-US" dirty="0" err="1"/>
              <a:t>Yodea</a:t>
            </a:r>
            <a:r>
              <a:rPr lang="en-US" dirty="0"/>
              <a:t> - Who Knows One?</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96727" y="1488559"/>
            <a:ext cx="5004613" cy="4104167"/>
          </a:xfrm>
        </p:spPr>
        <p:txBody>
          <a:bodyPr>
            <a:noAutofit/>
          </a:bodyPr>
          <a:lstStyle/>
          <a:p>
            <a:pPr marL="0" indent="0">
              <a:spcBef>
                <a:spcPts val="0"/>
              </a:spcBef>
              <a:buNone/>
            </a:pPr>
            <a:r>
              <a:rPr lang="en-US" sz="2000" dirty="0"/>
              <a:t>Who knows </a:t>
            </a:r>
            <a:r>
              <a:rPr lang="en-US" sz="2000" b="1" dirty="0"/>
              <a:t>nine</a:t>
            </a:r>
            <a:r>
              <a:rPr lang="en-US" sz="2000" dirty="0"/>
              <a:t>? I know nine: nine are the months before a baby's born...</a:t>
            </a:r>
          </a:p>
          <a:p>
            <a:pPr marL="0" indent="0">
              <a:spcBef>
                <a:spcPts val="0"/>
              </a:spcBef>
              <a:buNone/>
            </a:pPr>
            <a:r>
              <a:rPr lang="en-US" sz="2000" dirty="0"/>
              <a:t>Who knows </a:t>
            </a:r>
            <a:r>
              <a:rPr lang="en-US" sz="2000" b="1" dirty="0"/>
              <a:t>ten</a:t>
            </a:r>
            <a:r>
              <a:rPr lang="en-US" sz="2000" dirty="0"/>
              <a:t>? I know ten: ten are THE commandments...</a:t>
            </a:r>
          </a:p>
          <a:p>
            <a:pPr marL="0" indent="0">
              <a:spcBef>
                <a:spcPts val="0"/>
              </a:spcBef>
              <a:buNone/>
            </a:pPr>
            <a:r>
              <a:rPr lang="en-US" sz="2000" dirty="0"/>
              <a:t>Who knows </a:t>
            </a:r>
            <a:r>
              <a:rPr lang="en-US" sz="2000" b="1" dirty="0"/>
              <a:t>eleven</a:t>
            </a:r>
            <a:r>
              <a:rPr lang="en-US" sz="2000" dirty="0"/>
              <a:t>? I know eleven: eleven are the stars in Joseph's dream...</a:t>
            </a:r>
          </a:p>
          <a:p>
            <a:pPr marL="0" indent="0">
              <a:spcBef>
                <a:spcPts val="0"/>
              </a:spcBef>
              <a:buNone/>
            </a:pPr>
            <a:endParaRPr lang="en-US" sz="2000" dirty="0"/>
          </a:p>
          <a:p>
            <a:pPr marL="0" indent="0">
              <a:spcBef>
                <a:spcPts val="0"/>
              </a:spcBef>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5592726" y="1488559"/>
            <a:ext cx="6404565" cy="4493538"/>
          </a:xfrm>
          <a:prstGeom prst="rect">
            <a:avLst/>
          </a:prstGeom>
          <a:noFill/>
        </p:spPr>
        <p:txBody>
          <a:bodyPr wrap="square" rtlCol="0">
            <a:spAutoFit/>
          </a:bodyPr>
          <a:lstStyle/>
          <a:p>
            <a:pPr algn="r"/>
            <a:r>
              <a:rPr lang="he-IL" sz="2200" b="1" dirty="0"/>
              <a:t>תִּשְׁעָה</a:t>
            </a:r>
            <a:r>
              <a:rPr lang="he-IL" sz="2200" dirty="0"/>
              <a:t> מִי יוֹדֵעַ? תִּשְׁעָה אֲנִי יוֹדֵעַ: תִּשְׁעָה יַרְחֵי לֵדָה, שְׁמוֹנָה יְמֵי מִילָה, שִׁבְעָה יְמֵי שַׁבָּתָא, שִׁשָּׁה סִדְרֵי מִשְׁנָה, חֲמִשָּׁה חוּמְשֵׁי תוֹרָה, אַרְבַּע אִמָּהוֹת, שְׁלֹשָׁה אָבוֹת, שְׁנֵי לֻחוֹת הַבְּרִית, אֶחָד אֱלֹהֵינוּ שֶׁבַּשָּׁמַיִם וּבָאָרֶץ.</a:t>
            </a:r>
          </a:p>
          <a:p>
            <a:pPr algn="r"/>
            <a:r>
              <a:rPr lang="he-IL" sz="2200" b="1" dirty="0"/>
              <a:t>עֲשָֹרָה</a:t>
            </a:r>
            <a:r>
              <a:rPr lang="he-IL" sz="2200" dirty="0"/>
              <a:t> מִי יוֹדֵעַ? עֲשָֹרָה אֲנִי יוֹדֵעַ: עֲשָׂרָה דִבְּרַיָא, תִּשְׁעָה יַרְחֵי לֵדָה, שְׁמוֹנָה יְמֵי מִילָה, שִׁבְעָה יְמֵי שַׁבָּתָא, שִׁשָּׁה סִדְרֵי מִשְׁנָה, חֲמִשָּׁה חוּמְשֵׁי תוֹרָה, אַרְבַּע אִמָּהוֹת, שְׁלשָׁה אָבוֹת, שְׁנֵי לֻחוֹת הַבְּרִית, אֶחָד אֱלֹהֵינוּ שֶׁבַּשָּׁמַיִם וּבָאָרֶץ. </a:t>
            </a:r>
            <a:endParaRPr lang="en-US" sz="2200" dirty="0"/>
          </a:p>
          <a:p>
            <a:pPr algn="r"/>
            <a:r>
              <a:rPr lang="he-IL" sz="2200" b="1" dirty="0"/>
              <a:t>אַחַד עָשָׂר </a:t>
            </a:r>
            <a:r>
              <a:rPr lang="he-IL" sz="2200" dirty="0"/>
              <a:t>מִי יוֹדֵעַ? אַחַד עָשָׂר אֲנִי יוֹדֵעַ: אַחַד עָשָׂר כּוֹכְבַיָּא, עֲשָׂרָה דִבְּרַיָא, תִּשְׁעָה יַרְחֵי לֵדָה, שְׁמוֹנָה יְמֵי מִילָה, שִׁבְעָה יְמֵי שַׁבָּתָא, שִׁשָּׁה סִדְרֵי מִשְׁנָה, חֲמִשָּׁה חוּמְשֵׁי תוֹרָה, אַרְבַּע אִמָּהוֹת, שְׁלשָׁה אָבוֹת, שְׁנֵי לֻחוֹת הַבְּרִית, אֶחָד אֱלֹהֵינוּ שֶׁבַּשָּׁמַיִם וּבָאָרֶץ.</a:t>
            </a:r>
          </a:p>
        </p:txBody>
      </p:sp>
      <p:pic>
        <p:nvPicPr>
          <p:cNvPr id="8" name="Picture 4" descr="Image result for ten commandments hebrew">
            <a:extLst>
              <a:ext uri="{FF2B5EF4-FFF2-40B4-BE49-F238E27FC236}">
                <a16:creationId xmlns:a16="http://schemas.microsoft.com/office/drawing/2014/main" id="{175A5348-E0C6-4EC6-A644-A4ECA5DFED7A}"/>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469824" y="4020935"/>
            <a:ext cx="2963952" cy="2398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910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p:txBody>
          <a:bodyPr/>
          <a:lstStyle/>
          <a:p>
            <a:r>
              <a:rPr lang="en-US" dirty="0"/>
              <a:t>Seder plate</a:t>
            </a:r>
          </a:p>
        </p:txBody>
      </p:sp>
      <p:pic>
        <p:nvPicPr>
          <p:cNvPr id="7" name="Picture 6" descr="A close up of food&#10;&#10;Description automatically generated">
            <a:extLst>
              <a:ext uri="{FF2B5EF4-FFF2-40B4-BE49-F238E27FC236}">
                <a16:creationId xmlns:a16="http://schemas.microsoft.com/office/drawing/2014/main" id="{A3AC2E2B-D5C3-46AF-80DB-494CE76FF1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6939" y="2088625"/>
            <a:ext cx="8298121" cy="4667693"/>
          </a:xfrm>
          <a:prstGeom prst="rect">
            <a:avLst/>
          </a:prstGeom>
        </p:spPr>
      </p:pic>
      <p:sp>
        <p:nvSpPr>
          <p:cNvPr id="8" name="Multiplication Sign 7">
            <a:extLst>
              <a:ext uri="{FF2B5EF4-FFF2-40B4-BE49-F238E27FC236}">
                <a16:creationId xmlns:a16="http://schemas.microsoft.com/office/drawing/2014/main" id="{8F232AE5-5D01-4BE1-AA61-D260C9270B0F}"/>
              </a:ext>
            </a:extLst>
          </p:cNvPr>
          <p:cNvSpPr/>
          <p:nvPr/>
        </p:nvSpPr>
        <p:spPr>
          <a:xfrm>
            <a:off x="5330455" y="2424220"/>
            <a:ext cx="1531088" cy="1424763"/>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40220CA-475E-4A17-BA9C-7281DF89CA4C}"/>
              </a:ext>
            </a:extLst>
          </p:cNvPr>
          <p:cNvSpPr txBox="1"/>
          <p:nvPr/>
        </p:nvSpPr>
        <p:spPr>
          <a:xfrm>
            <a:off x="5479310" y="1116887"/>
            <a:ext cx="2030819" cy="1200329"/>
          </a:xfrm>
          <a:prstGeom prst="rect">
            <a:avLst/>
          </a:prstGeom>
          <a:noFill/>
        </p:spPr>
        <p:txBody>
          <a:bodyPr wrap="square" rtlCol="0">
            <a:spAutoFit/>
          </a:bodyPr>
          <a:lstStyle/>
          <a:p>
            <a:r>
              <a:rPr lang="en-US" dirty="0" err="1"/>
              <a:t>Zroa</a:t>
            </a:r>
            <a:r>
              <a:rPr lang="en-US" dirty="0"/>
              <a:t> – shank bone - Paschal lamb replaced by paschal yam</a:t>
            </a:r>
          </a:p>
        </p:txBody>
      </p:sp>
      <p:sp>
        <p:nvSpPr>
          <p:cNvPr id="11" name="TextBox 10">
            <a:extLst>
              <a:ext uri="{FF2B5EF4-FFF2-40B4-BE49-F238E27FC236}">
                <a16:creationId xmlns:a16="http://schemas.microsoft.com/office/drawing/2014/main" id="{3276AA1F-3C34-4BDF-B29E-0345F323533B}"/>
              </a:ext>
            </a:extLst>
          </p:cNvPr>
          <p:cNvSpPr txBox="1"/>
          <p:nvPr/>
        </p:nvSpPr>
        <p:spPr>
          <a:xfrm>
            <a:off x="3225207" y="3267003"/>
            <a:ext cx="1300718" cy="646331"/>
          </a:xfrm>
          <a:prstGeom prst="rect">
            <a:avLst/>
          </a:prstGeom>
          <a:noFill/>
        </p:spPr>
        <p:txBody>
          <a:bodyPr wrap="square" rtlCol="0">
            <a:spAutoFit/>
          </a:bodyPr>
          <a:lstStyle/>
          <a:p>
            <a:pPr lvl="0" fontAlgn="base"/>
            <a:r>
              <a:rPr lang="en-US" i="1" dirty="0" err="1"/>
              <a:t>Beitzah</a:t>
            </a:r>
            <a:r>
              <a:rPr lang="en-US" dirty="0"/>
              <a:t>: Egg</a:t>
            </a:r>
          </a:p>
        </p:txBody>
      </p:sp>
      <p:sp>
        <p:nvSpPr>
          <p:cNvPr id="12" name="TextBox 11">
            <a:extLst>
              <a:ext uri="{FF2B5EF4-FFF2-40B4-BE49-F238E27FC236}">
                <a16:creationId xmlns:a16="http://schemas.microsoft.com/office/drawing/2014/main" id="{D8BF0289-524C-4DAD-B758-74EF4CFDF567}"/>
              </a:ext>
            </a:extLst>
          </p:cNvPr>
          <p:cNvSpPr txBox="1"/>
          <p:nvPr/>
        </p:nvSpPr>
        <p:spPr>
          <a:xfrm>
            <a:off x="2209797" y="4768546"/>
            <a:ext cx="2030819" cy="646331"/>
          </a:xfrm>
          <a:prstGeom prst="rect">
            <a:avLst/>
          </a:prstGeom>
          <a:noFill/>
        </p:spPr>
        <p:txBody>
          <a:bodyPr wrap="square" rtlCol="0">
            <a:spAutoFit/>
          </a:bodyPr>
          <a:lstStyle/>
          <a:p>
            <a:pPr lvl="0" fontAlgn="base"/>
            <a:r>
              <a:rPr lang="en-US" i="1" dirty="0" err="1"/>
              <a:t>Chazeret</a:t>
            </a:r>
            <a:r>
              <a:rPr lang="en-US" i="1" dirty="0"/>
              <a:t>: Romaine lettuce</a:t>
            </a:r>
            <a:endParaRPr lang="en-US" dirty="0"/>
          </a:p>
        </p:txBody>
      </p:sp>
      <p:sp>
        <p:nvSpPr>
          <p:cNvPr id="13" name="TextBox 12">
            <a:extLst>
              <a:ext uri="{FF2B5EF4-FFF2-40B4-BE49-F238E27FC236}">
                <a16:creationId xmlns:a16="http://schemas.microsoft.com/office/drawing/2014/main" id="{4756713E-7569-4D46-ACDC-F0DB7BE2ACCD}"/>
              </a:ext>
            </a:extLst>
          </p:cNvPr>
          <p:cNvSpPr txBox="1"/>
          <p:nvPr/>
        </p:nvSpPr>
        <p:spPr>
          <a:xfrm>
            <a:off x="4040371" y="6109987"/>
            <a:ext cx="1531088" cy="646331"/>
          </a:xfrm>
          <a:prstGeom prst="rect">
            <a:avLst/>
          </a:prstGeom>
          <a:noFill/>
        </p:spPr>
        <p:txBody>
          <a:bodyPr wrap="square" rtlCol="0">
            <a:spAutoFit/>
          </a:bodyPr>
          <a:lstStyle/>
          <a:p>
            <a:pPr lvl="0" fontAlgn="base"/>
            <a:r>
              <a:rPr lang="en-US" i="1" dirty="0"/>
              <a:t>Karpas</a:t>
            </a:r>
            <a:r>
              <a:rPr lang="en-US" dirty="0"/>
              <a:t>: Parsley</a:t>
            </a:r>
          </a:p>
        </p:txBody>
      </p:sp>
      <p:sp>
        <p:nvSpPr>
          <p:cNvPr id="14" name="TextBox 13">
            <a:extLst>
              <a:ext uri="{FF2B5EF4-FFF2-40B4-BE49-F238E27FC236}">
                <a16:creationId xmlns:a16="http://schemas.microsoft.com/office/drawing/2014/main" id="{7C71BAEF-A2A9-40D9-95B3-63FA5C09B7A0}"/>
              </a:ext>
            </a:extLst>
          </p:cNvPr>
          <p:cNvSpPr txBox="1"/>
          <p:nvPr/>
        </p:nvSpPr>
        <p:spPr>
          <a:xfrm>
            <a:off x="7951386" y="5186657"/>
            <a:ext cx="1531088" cy="923330"/>
          </a:xfrm>
          <a:prstGeom prst="rect">
            <a:avLst/>
          </a:prstGeom>
          <a:noFill/>
        </p:spPr>
        <p:txBody>
          <a:bodyPr wrap="square" rtlCol="0">
            <a:spAutoFit/>
          </a:bodyPr>
          <a:lstStyle/>
          <a:p>
            <a:pPr lvl="0" fontAlgn="base"/>
            <a:r>
              <a:rPr lang="en-US" i="1" dirty="0" err="1"/>
              <a:t>Charoset</a:t>
            </a:r>
            <a:r>
              <a:rPr lang="en-US" dirty="0"/>
              <a:t>: Fruit and nut mixture</a:t>
            </a:r>
          </a:p>
        </p:txBody>
      </p:sp>
      <p:sp>
        <p:nvSpPr>
          <p:cNvPr id="15" name="TextBox 14">
            <a:extLst>
              <a:ext uri="{FF2B5EF4-FFF2-40B4-BE49-F238E27FC236}">
                <a16:creationId xmlns:a16="http://schemas.microsoft.com/office/drawing/2014/main" id="{B29E0E83-3809-4EB8-B938-D2BE461372F6}"/>
              </a:ext>
            </a:extLst>
          </p:cNvPr>
          <p:cNvSpPr txBox="1"/>
          <p:nvPr/>
        </p:nvSpPr>
        <p:spPr>
          <a:xfrm>
            <a:off x="8048849" y="3272319"/>
            <a:ext cx="1382230" cy="646331"/>
          </a:xfrm>
          <a:prstGeom prst="rect">
            <a:avLst/>
          </a:prstGeom>
          <a:noFill/>
        </p:spPr>
        <p:txBody>
          <a:bodyPr wrap="square" rtlCol="0">
            <a:spAutoFit/>
          </a:bodyPr>
          <a:lstStyle/>
          <a:p>
            <a:pPr lvl="0" fontAlgn="base"/>
            <a:r>
              <a:rPr lang="en-US" i="1" dirty="0"/>
              <a:t>Maror</a:t>
            </a:r>
            <a:r>
              <a:rPr lang="en-US" dirty="0"/>
              <a:t>: Bitter herb</a:t>
            </a:r>
          </a:p>
        </p:txBody>
      </p:sp>
      <p:sp>
        <p:nvSpPr>
          <p:cNvPr id="16" name="TextBox 15">
            <a:extLst>
              <a:ext uri="{FF2B5EF4-FFF2-40B4-BE49-F238E27FC236}">
                <a16:creationId xmlns:a16="http://schemas.microsoft.com/office/drawing/2014/main" id="{3922D65E-8083-45A1-BB21-B9AB6B887175}"/>
              </a:ext>
            </a:extLst>
          </p:cNvPr>
          <p:cNvSpPr txBox="1"/>
          <p:nvPr/>
        </p:nvSpPr>
        <p:spPr>
          <a:xfrm>
            <a:off x="5649437" y="3845216"/>
            <a:ext cx="1717160" cy="923330"/>
          </a:xfrm>
          <a:prstGeom prst="rect">
            <a:avLst/>
          </a:prstGeom>
          <a:noFill/>
        </p:spPr>
        <p:txBody>
          <a:bodyPr wrap="square" rtlCol="0">
            <a:spAutoFit/>
          </a:bodyPr>
          <a:lstStyle/>
          <a:p>
            <a:pPr lvl="0" fontAlgn="base"/>
            <a:r>
              <a:rPr lang="en-US" dirty="0"/>
              <a:t>Orange: American innovation</a:t>
            </a:r>
          </a:p>
        </p:txBody>
      </p:sp>
    </p:spTree>
    <p:extLst>
      <p:ext uri="{BB962C8B-B14F-4D97-AF65-F5344CB8AC3E}">
        <p14:creationId xmlns:p14="http://schemas.microsoft.com/office/powerpoint/2010/main" val="21375631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fontScale="90000"/>
          </a:bodyPr>
          <a:lstStyle/>
          <a:p>
            <a:r>
              <a:rPr lang="en-US" dirty="0" err="1"/>
              <a:t>Echad</a:t>
            </a:r>
            <a:r>
              <a:rPr lang="en-US" dirty="0"/>
              <a:t> Mi </a:t>
            </a:r>
            <a:r>
              <a:rPr lang="en-US" dirty="0" err="1"/>
              <a:t>Yodea</a:t>
            </a:r>
            <a:r>
              <a:rPr lang="en-US" dirty="0"/>
              <a:t> - Who Knows One?</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96727" y="1488559"/>
            <a:ext cx="5004613" cy="4104167"/>
          </a:xfrm>
        </p:spPr>
        <p:txBody>
          <a:bodyPr>
            <a:noAutofit/>
          </a:bodyPr>
          <a:lstStyle/>
          <a:p>
            <a:pPr marL="0" indent="0">
              <a:spcBef>
                <a:spcPts val="0"/>
              </a:spcBef>
              <a:buNone/>
            </a:pPr>
            <a:r>
              <a:rPr lang="en-US" sz="2000" dirty="0"/>
              <a:t>Who knows </a:t>
            </a:r>
            <a:r>
              <a:rPr lang="en-US" sz="2000" b="1" dirty="0"/>
              <a:t>twelve</a:t>
            </a:r>
            <a:r>
              <a:rPr lang="en-US" sz="2000" dirty="0"/>
              <a:t>? I know twelve: twelve are the tribes of </a:t>
            </a:r>
            <a:r>
              <a:rPr lang="en-US" sz="2000" dirty="0" err="1"/>
              <a:t>Yisrael</a:t>
            </a:r>
            <a:r>
              <a:rPr lang="en-US" sz="2000" dirty="0"/>
              <a:t>...</a:t>
            </a:r>
          </a:p>
          <a:p>
            <a:pPr marL="0" indent="0">
              <a:spcBef>
                <a:spcPts val="0"/>
              </a:spcBef>
              <a:buNone/>
            </a:pPr>
            <a:r>
              <a:rPr lang="en-US" sz="2000" dirty="0"/>
              <a:t>Who knows </a:t>
            </a:r>
            <a:r>
              <a:rPr lang="en-US" sz="2000" b="1" dirty="0"/>
              <a:t>thirteen</a:t>
            </a:r>
            <a:r>
              <a:rPr lang="en-US" sz="2000" dirty="0"/>
              <a:t>? I know thirteen:</a:t>
            </a:r>
          </a:p>
          <a:p>
            <a:pPr marL="0" indent="0">
              <a:spcBef>
                <a:spcPts val="0"/>
              </a:spcBef>
              <a:buNone/>
            </a:pPr>
            <a:r>
              <a:rPr lang="en-US" sz="2000" dirty="0"/>
              <a:t>Thirteen are the attributes of God. Twelve are the tribes of </a:t>
            </a:r>
            <a:r>
              <a:rPr lang="en-US" sz="2000" dirty="0" err="1"/>
              <a:t>Yisrael</a:t>
            </a:r>
            <a:r>
              <a:rPr lang="en-US" sz="2000" dirty="0"/>
              <a:t>. Eleven are the stars in Joseph's dream. Ten are THE commandments. Nine are the months before a baby's born. Eight are the days before a baby boy's bris. Seven are the days of the week. Six are the books of the Mishnah. Five are the books of the Torah. Four are the mamas, and three are the papas, and two are tablets that Moshe brought. One is Hashem, one is Hashem, one is Hashem! In the heavens and the earth.</a:t>
            </a:r>
          </a:p>
          <a:p>
            <a:pPr marL="0" indent="0">
              <a:spcBef>
                <a:spcPts val="0"/>
              </a:spcBef>
              <a:buNone/>
            </a:pPr>
            <a:endParaRPr lang="en-US" sz="2000" dirty="0"/>
          </a:p>
          <a:p>
            <a:pPr marL="0" indent="0">
              <a:spcBef>
                <a:spcPts val="0"/>
              </a:spcBef>
              <a:buNone/>
            </a:pPr>
            <a:endParaRPr lang="en-US" sz="2000" dirty="0"/>
          </a:p>
        </p:txBody>
      </p:sp>
      <p:sp>
        <p:nvSpPr>
          <p:cNvPr id="6" name="TextBox 5">
            <a:extLst>
              <a:ext uri="{FF2B5EF4-FFF2-40B4-BE49-F238E27FC236}">
                <a16:creationId xmlns:a16="http://schemas.microsoft.com/office/drawing/2014/main" id="{A41A89E9-762D-40F3-A861-4B710D3B31AE}"/>
              </a:ext>
            </a:extLst>
          </p:cNvPr>
          <p:cNvSpPr txBox="1"/>
          <p:nvPr/>
        </p:nvSpPr>
        <p:spPr>
          <a:xfrm>
            <a:off x="5592726" y="1488559"/>
            <a:ext cx="6404565" cy="3816429"/>
          </a:xfrm>
          <a:prstGeom prst="rect">
            <a:avLst/>
          </a:prstGeom>
          <a:noFill/>
        </p:spPr>
        <p:txBody>
          <a:bodyPr wrap="square" rtlCol="0">
            <a:spAutoFit/>
          </a:bodyPr>
          <a:lstStyle/>
          <a:p>
            <a:pPr algn="r"/>
            <a:r>
              <a:rPr lang="he-IL" sz="2200" b="1" dirty="0"/>
              <a:t>שְׁנֵים עָשָׂר </a:t>
            </a:r>
            <a:r>
              <a:rPr lang="he-IL" sz="2200" dirty="0"/>
              <a:t>מִי יוֹדֵעַ? שְׁנֵים עָשָׂר אֲנִי יוֹדֵעַ: שְׁנֵים עָשָׂר שִׁבְטַיָּא, אַחַד עָשָׂר כּוֹכְבַיָּא, עֲשָׂרָה דִבְּרַיָא, תִּשְׁעָה יַרְחֵי לֵדָה, שְׁמוֹנָה יְמֵי מִילָה, שִׁבְעָה יְמֵי שַׁבָּתָא, שִׁשָּׁה סִדְרֵי מִשְׁנָה, חֲמִשָּׁה חוּמְשֵׁי תוֹרָה, אַרְבַּע אִמָּהוֹת, שְׁלשָׁה אָבוֹת, שְׁנֵי לֻחוֹת הַבְּרִית, אֶחָד אֱלֹהֵינוּ שֶׁבַּשָּׁמַיִם וּבָאָרֶץ.</a:t>
            </a:r>
          </a:p>
          <a:p>
            <a:pPr algn="r"/>
            <a:r>
              <a:rPr lang="he-IL" sz="2200" b="1" dirty="0"/>
              <a:t>שְׁלשָׁה עֶשָׂר </a:t>
            </a:r>
            <a:r>
              <a:rPr lang="he-IL" sz="2200" dirty="0"/>
              <a:t>מִי יוֹדֵעַ? שְׁלשָׁה עָשָׂר אֲנִי יוֹדֵעַ: שְׁלשָׁה עָשָׂר מִדַּיָּא. שְׁנֵים עָשָׂר שִׁבְטַיָּא, אַחַד עָשָׂר כּוֹכְבַיָּא, עֲשָׂרָה דִבְּרַיָא, תִּשְׁעָה יַרְחֵי לֵדָה, שְׁמוֹנָה יְמֵי מִילָה, שִׁבְעָה יְמֵי שַׁבָּתָא, שִׁשָּׁה סִדְרֵי מִשְׁנָה, חֲמִשָּׁה חוּמְשֵׁי תוֹרָה, אַרְבַּע אִמָּהוֹת, שְׁלשָׁה אָבוֹת, שְׁנֵי לֻחוֹת הַבְּרִית, אֶחָד אֱלֹהֵינוּ שֶׁבַּשָּׁמַיִם וּבָאָרֶץ. </a:t>
            </a:r>
          </a:p>
        </p:txBody>
      </p:sp>
    </p:spTree>
    <p:extLst>
      <p:ext uri="{BB962C8B-B14F-4D97-AF65-F5344CB8AC3E}">
        <p14:creationId xmlns:p14="http://schemas.microsoft.com/office/powerpoint/2010/main" val="1884053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396726" y="265814"/>
            <a:ext cx="11398548" cy="1371600"/>
          </a:xfrm>
        </p:spPr>
        <p:txBody>
          <a:bodyPr>
            <a:normAutofit/>
          </a:bodyPr>
          <a:lstStyle/>
          <a:p>
            <a:r>
              <a:rPr lang="en-US" sz="4000" dirty="0"/>
              <a:t>Who Knows One? – </a:t>
            </a:r>
            <a:r>
              <a:rPr lang="en-US" sz="4000" dirty="0" err="1"/>
              <a:t>Bukharian</a:t>
            </a:r>
            <a:r>
              <a:rPr lang="en-US" sz="4000" dirty="0"/>
              <a:t> / Judeo-Tajik</a:t>
            </a:r>
          </a:p>
        </p:txBody>
      </p:sp>
      <p:sp>
        <p:nvSpPr>
          <p:cNvPr id="7" name="Content Placeholder 2">
            <a:extLst>
              <a:ext uri="{FF2B5EF4-FFF2-40B4-BE49-F238E27FC236}">
                <a16:creationId xmlns:a16="http://schemas.microsoft.com/office/drawing/2014/main" id="{B042722E-98C8-4BF5-86FC-768A24437E00}"/>
              </a:ext>
            </a:extLst>
          </p:cNvPr>
          <p:cNvSpPr txBox="1">
            <a:spLocks/>
          </p:cNvSpPr>
          <p:nvPr/>
        </p:nvSpPr>
        <p:spPr>
          <a:xfrm>
            <a:off x="244550" y="1259957"/>
            <a:ext cx="7495952" cy="4104167"/>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spcBef>
                <a:spcPts val="0"/>
              </a:spcBef>
              <a:buNone/>
            </a:pPr>
            <a:r>
              <a:rPr lang="en-US" sz="1600" dirty="0" err="1"/>
              <a:t>Sezdakhum</a:t>
            </a:r>
            <a:r>
              <a:rPr lang="en-US" sz="1600" dirty="0"/>
              <a:t> </a:t>
            </a:r>
            <a:r>
              <a:rPr lang="en-US" sz="1600" dirty="0" err="1"/>
              <a:t>kie</a:t>
            </a:r>
            <a:r>
              <a:rPr lang="en-US" sz="1600" dirty="0"/>
              <a:t> </a:t>
            </a:r>
            <a:r>
              <a:rPr lang="en-US" sz="1600" dirty="0" err="1"/>
              <a:t>medonad</a:t>
            </a:r>
            <a:r>
              <a:rPr lang="en-US" sz="1600" dirty="0"/>
              <a:t>? [Who knows the thirteenth?]</a:t>
            </a:r>
          </a:p>
          <a:p>
            <a:pPr marL="0" indent="0">
              <a:spcBef>
                <a:spcPts val="0"/>
              </a:spcBef>
              <a:buNone/>
            </a:pPr>
            <a:r>
              <a:rPr lang="en-US" sz="1600" dirty="0" err="1"/>
              <a:t>Sezdakhum</a:t>
            </a:r>
            <a:r>
              <a:rPr lang="en-US" sz="1600" dirty="0"/>
              <a:t> man’ </a:t>
            </a:r>
            <a:r>
              <a:rPr lang="en-US" sz="1600" dirty="0" err="1"/>
              <a:t>medonam</a:t>
            </a:r>
            <a:r>
              <a:rPr lang="en-US" sz="1600" dirty="0"/>
              <a:t>! [I know the thirteenth.]</a:t>
            </a:r>
          </a:p>
          <a:p>
            <a:pPr marL="0" indent="0">
              <a:spcBef>
                <a:spcPts val="0"/>
              </a:spcBef>
              <a:buNone/>
            </a:pPr>
            <a:r>
              <a:rPr lang="en-US" sz="1600" dirty="0" err="1"/>
              <a:t>Sezdakhum</a:t>
            </a:r>
            <a:r>
              <a:rPr lang="en-US" sz="1600" dirty="0"/>
              <a:t>: </a:t>
            </a:r>
            <a:r>
              <a:rPr lang="en-US" sz="1600" dirty="0" err="1"/>
              <a:t>sezdah</a:t>
            </a:r>
            <a:r>
              <a:rPr lang="en-US" sz="1600" dirty="0"/>
              <a:t> </a:t>
            </a:r>
            <a:r>
              <a:rPr lang="en-US" sz="1600" dirty="0" err="1"/>
              <a:t>khislatcho</a:t>
            </a:r>
            <a:r>
              <a:rPr lang="en-US" sz="1600" dirty="0"/>
              <a:t>. [Thirteenth are the 13 Attributes (of God).]</a:t>
            </a:r>
          </a:p>
          <a:p>
            <a:pPr marL="0" indent="0">
              <a:spcBef>
                <a:spcPts val="0"/>
              </a:spcBef>
              <a:buNone/>
            </a:pPr>
            <a:r>
              <a:rPr lang="en-US" sz="1600" dirty="0" err="1"/>
              <a:t>Duvozdakhum</a:t>
            </a:r>
            <a:r>
              <a:rPr lang="en-US" sz="1600" dirty="0"/>
              <a:t>: </a:t>
            </a:r>
            <a:r>
              <a:rPr lang="en-US" sz="1600" dirty="0" err="1"/>
              <a:t>duvozdah</a:t>
            </a:r>
            <a:r>
              <a:rPr lang="en-US" sz="1600" dirty="0"/>
              <a:t> </a:t>
            </a:r>
            <a:r>
              <a:rPr lang="en-US" sz="1600" dirty="0" err="1"/>
              <a:t>shivtocho</a:t>
            </a:r>
            <a:r>
              <a:rPr lang="en-US" sz="1600" dirty="0"/>
              <a:t>. [Twelfth are the 12 Tribes.]</a:t>
            </a:r>
          </a:p>
          <a:p>
            <a:pPr marL="0" indent="0">
              <a:spcBef>
                <a:spcPts val="0"/>
              </a:spcBef>
              <a:buNone/>
            </a:pPr>
            <a:r>
              <a:rPr lang="en-US" sz="1600" dirty="0" err="1"/>
              <a:t>Yozdakhum</a:t>
            </a:r>
            <a:r>
              <a:rPr lang="en-US" sz="1600" dirty="0"/>
              <a:t>: </a:t>
            </a:r>
            <a:r>
              <a:rPr lang="en-US" sz="1600" dirty="0" err="1"/>
              <a:t>yozdah</a:t>
            </a:r>
            <a:r>
              <a:rPr lang="en-US" sz="1600" dirty="0"/>
              <a:t> </a:t>
            </a:r>
            <a:r>
              <a:rPr lang="en-US" sz="1600" dirty="0" err="1"/>
              <a:t>sitoracho</a:t>
            </a:r>
            <a:r>
              <a:rPr lang="en-US" sz="1600" dirty="0"/>
              <a:t>. [Eleventh are the 11 Stars (in Joseph's dream).]</a:t>
            </a:r>
          </a:p>
          <a:p>
            <a:pPr marL="0" indent="0">
              <a:spcBef>
                <a:spcPts val="0"/>
              </a:spcBef>
              <a:buNone/>
            </a:pPr>
            <a:r>
              <a:rPr lang="en-US" sz="1600" dirty="0" err="1"/>
              <a:t>Dakhumin</a:t>
            </a:r>
            <a:r>
              <a:rPr lang="en-US" sz="1600" dirty="0"/>
              <a:t>: </a:t>
            </a:r>
            <a:r>
              <a:rPr lang="en-US" sz="1600" dirty="0" err="1"/>
              <a:t>dakh</a:t>
            </a:r>
            <a:r>
              <a:rPr lang="en-US" sz="1600" dirty="0"/>
              <a:t> </a:t>
            </a:r>
            <a:r>
              <a:rPr lang="en-US" sz="1600" dirty="0" err="1"/>
              <a:t>sukhanon</a:t>
            </a:r>
            <a:r>
              <a:rPr lang="en-US" sz="1600" dirty="0"/>
              <a:t>. [Tenth are the 10 Utterances (Commandments).]</a:t>
            </a:r>
          </a:p>
          <a:p>
            <a:pPr marL="0" indent="0">
              <a:spcBef>
                <a:spcPts val="0"/>
              </a:spcBef>
              <a:buNone/>
            </a:pPr>
            <a:r>
              <a:rPr lang="en-US" sz="1600" dirty="0" err="1"/>
              <a:t>Nokhumin</a:t>
            </a:r>
            <a:r>
              <a:rPr lang="en-US" sz="1600" dirty="0"/>
              <a:t>: </a:t>
            </a:r>
            <a:r>
              <a:rPr lang="en-US" sz="1600" dirty="0" err="1"/>
              <a:t>noch</a:t>
            </a:r>
            <a:r>
              <a:rPr lang="en-US" sz="1600" dirty="0"/>
              <a:t> </a:t>
            </a:r>
            <a:r>
              <a:rPr lang="en-US" sz="1600" dirty="0" err="1"/>
              <a:t>mochie</a:t>
            </a:r>
            <a:r>
              <a:rPr lang="en-US" sz="1600" dirty="0"/>
              <a:t> </a:t>
            </a:r>
            <a:r>
              <a:rPr lang="en-US" sz="1600" dirty="0" err="1"/>
              <a:t>zanon</a:t>
            </a:r>
            <a:r>
              <a:rPr lang="en-US" sz="1600" dirty="0"/>
              <a:t>. [Ninth are the nine months of pregnancy.]</a:t>
            </a:r>
          </a:p>
          <a:p>
            <a:pPr marL="0" indent="0">
              <a:spcBef>
                <a:spcPts val="0"/>
              </a:spcBef>
              <a:buNone/>
            </a:pPr>
            <a:r>
              <a:rPr lang="en-US" sz="1600" dirty="0" err="1"/>
              <a:t>Khashtumin</a:t>
            </a:r>
            <a:r>
              <a:rPr lang="en-US" sz="1600" dirty="0"/>
              <a:t>: </a:t>
            </a:r>
            <a:r>
              <a:rPr lang="en-US" sz="1600" dirty="0" err="1"/>
              <a:t>khasht</a:t>
            </a:r>
            <a:r>
              <a:rPr lang="en-US" sz="1600" dirty="0"/>
              <a:t> </a:t>
            </a:r>
            <a:r>
              <a:rPr lang="en-US" sz="1600" dirty="0" err="1"/>
              <a:t>rouzi</a:t>
            </a:r>
            <a:r>
              <a:rPr lang="en-US" sz="1600" dirty="0"/>
              <a:t> </a:t>
            </a:r>
            <a:r>
              <a:rPr lang="en-US" sz="1600" dirty="0" err="1"/>
              <a:t>millo</a:t>
            </a:r>
            <a:r>
              <a:rPr lang="en-US" sz="1600" dirty="0"/>
              <a:t>. [Eighth are the eight days of circumcision.]</a:t>
            </a:r>
          </a:p>
          <a:p>
            <a:pPr marL="0" indent="0">
              <a:spcBef>
                <a:spcPts val="0"/>
              </a:spcBef>
              <a:buNone/>
            </a:pPr>
            <a:r>
              <a:rPr lang="en-US" sz="1600" dirty="0" err="1"/>
              <a:t>Khaftumin</a:t>
            </a:r>
            <a:r>
              <a:rPr lang="en-US" sz="1600" dirty="0"/>
              <a:t>: </a:t>
            </a:r>
            <a:r>
              <a:rPr lang="en-US" sz="1600" dirty="0" err="1"/>
              <a:t>khaft</a:t>
            </a:r>
            <a:r>
              <a:rPr lang="en-US" sz="1600" dirty="0"/>
              <a:t> </a:t>
            </a:r>
            <a:r>
              <a:rPr lang="en-US" sz="1600" dirty="0" err="1"/>
              <a:t>rouzi</a:t>
            </a:r>
            <a:r>
              <a:rPr lang="en-US" sz="1600" dirty="0"/>
              <a:t> </a:t>
            </a:r>
            <a:r>
              <a:rPr lang="en-US" sz="1600" dirty="0" err="1"/>
              <a:t>khafta</a:t>
            </a:r>
            <a:r>
              <a:rPr lang="en-US" sz="1600" dirty="0"/>
              <a:t>. [Seventh are the seven days of the week.]</a:t>
            </a:r>
          </a:p>
          <a:p>
            <a:pPr marL="0" indent="0">
              <a:spcBef>
                <a:spcPts val="0"/>
              </a:spcBef>
              <a:buNone/>
            </a:pPr>
            <a:r>
              <a:rPr lang="en-US" sz="1600" dirty="0" err="1"/>
              <a:t>Shishtumin</a:t>
            </a:r>
            <a:r>
              <a:rPr lang="en-US" sz="1600" dirty="0"/>
              <a:t>: </a:t>
            </a:r>
            <a:r>
              <a:rPr lang="en-US" sz="1600" dirty="0" err="1"/>
              <a:t>shash</a:t>
            </a:r>
            <a:r>
              <a:rPr lang="en-US" sz="1600" dirty="0"/>
              <a:t> </a:t>
            </a:r>
            <a:r>
              <a:rPr lang="en-US" sz="1600" dirty="0" err="1"/>
              <a:t>sidrey</a:t>
            </a:r>
            <a:r>
              <a:rPr lang="en-US" sz="1600" dirty="0"/>
              <a:t> </a:t>
            </a:r>
            <a:r>
              <a:rPr lang="en-US" sz="1600" dirty="0" err="1"/>
              <a:t>mishno</a:t>
            </a:r>
            <a:r>
              <a:rPr lang="en-US" sz="1600" dirty="0"/>
              <a:t>. [Sixth are the six Orders of the Mishnah.]</a:t>
            </a:r>
          </a:p>
          <a:p>
            <a:pPr marL="0" indent="0">
              <a:spcBef>
                <a:spcPts val="0"/>
              </a:spcBef>
              <a:buNone/>
            </a:pPr>
            <a:r>
              <a:rPr lang="en-US" sz="1600" dirty="0" err="1"/>
              <a:t>Panjumin</a:t>
            </a:r>
            <a:r>
              <a:rPr lang="en-US" sz="1600" dirty="0"/>
              <a:t>: </a:t>
            </a:r>
            <a:r>
              <a:rPr lang="en-US" sz="1600" dirty="0" err="1"/>
              <a:t>panj</a:t>
            </a:r>
            <a:r>
              <a:rPr lang="en-US" sz="1600" dirty="0"/>
              <a:t> </a:t>
            </a:r>
            <a:r>
              <a:rPr lang="en-US" sz="1600" dirty="0" err="1"/>
              <a:t>sifrey</a:t>
            </a:r>
            <a:r>
              <a:rPr lang="en-US" sz="1600" dirty="0"/>
              <a:t> Toro. [Fifth are the five books of Torah.]</a:t>
            </a:r>
          </a:p>
          <a:p>
            <a:pPr marL="0" indent="0">
              <a:spcBef>
                <a:spcPts val="0"/>
              </a:spcBef>
              <a:buNone/>
            </a:pPr>
            <a:r>
              <a:rPr lang="en-US" sz="1600" dirty="0" err="1"/>
              <a:t>Chorumin</a:t>
            </a:r>
            <a:r>
              <a:rPr lang="en-US" sz="1600" dirty="0"/>
              <a:t>: </a:t>
            </a:r>
            <a:r>
              <a:rPr lang="en-US" sz="1600" dirty="0" err="1"/>
              <a:t>chor</a:t>
            </a:r>
            <a:r>
              <a:rPr lang="en-US" sz="1600" dirty="0"/>
              <a:t>’ </a:t>
            </a:r>
            <a:r>
              <a:rPr lang="en-US" sz="1600" dirty="0" err="1"/>
              <a:t>modaron</a:t>
            </a:r>
            <a:r>
              <a:rPr lang="en-US" sz="1600" dirty="0"/>
              <a:t>. [Fourth are the four Matriarchs.]</a:t>
            </a:r>
          </a:p>
          <a:p>
            <a:pPr marL="0" indent="0">
              <a:spcBef>
                <a:spcPts val="0"/>
              </a:spcBef>
              <a:buNone/>
            </a:pPr>
            <a:r>
              <a:rPr lang="en-US" sz="1600" dirty="0" err="1"/>
              <a:t>Seyumin</a:t>
            </a:r>
            <a:r>
              <a:rPr lang="en-US" sz="1600" dirty="0"/>
              <a:t>: </a:t>
            </a:r>
            <a:r>
              <a:rPr lang="en-US" sz="1600" dirty="0" err="1"/>
              <a:t>se’e</a:t>
            </a:r>
            <a:r>
              <a:rPr lang="en-US" sz="1600" dirty="0"/>
              <a:t> </a:t>
            </a:r>
            <a:r>
              <a:rPr lang="en-US" sz="1600" dirty="0" err="1"/>
              <a:t>padaron</a:t>
            </a:r>
            <a:r>
              <a:rPr lang="en-US" sz="1600" dirty="0"/>
              <a:t>. [Third are the three Patriarchs.]</a:t>
            </a:r>
          </a:p>
          <a:p>
            <a:pPr marL="0" indent="0">
              <a:spcBef>
                <a:spcPts val="0"/>
              </a:spcBef>
              <a:buNone/>
            </a:pPr>
            <a:r>
              <a:rPr lang="en-US" sz="1600" dirty="0" err="1"/>
              <a:t>Duyumin</a:t>
            </a:r>
            <a:r>
              <a:rPr lang="en-US" sz="1600" dirty="0"/>
              <a:t>: </a:t>
            </a:r>
            <a:r>
              <a:rPr lang="en-US" sz="1600" dirty="0" err="1"/>
              <a:t>du’u</a:t>
            </a:r>
            <a:r>
              <a:rPr lang="en-US" sz="1600" dirty="0"/>
              <a:t> </a:t>
            </a:r>
            <a:r>
              <a:rPr lang="en-US" sz="1600" dirty="0" err="1"/>
              <a:t>lavchie</a:t>
            </a:r>
            <a:r>
              <a:rPr lang="en-US" sz="1600" dirty="0"/>
              <a:t> </a:t>
            </a:r>
            <a:r>
              <a:rPr lang="en-US" sz="1600" dirty="0" err="1"/>
              <a:t>gavkhar</a:t>
            </a:r>
            <a:r>
              <a:rPr lang="en-US" sz="1600" dirty="0"/>
              <a:t>. [Second are the two Tablets of the Covenant.]</a:t>
            </a:r>
          </a:p>
          <a:p>
            <a:pPr marL="0" indent="0">
              <a:spcBef>
                <a:spcPts val="0"/>
              </a:spcBef>
              <a:buNone/>
            </a:pPr>
            <a:r>
              <a:rPr lang="en-US" sz="1600" dirty="0" err="1"/>
              <a:t>Yakumin</a:t>
            </a:r>
            <a:r>
              <a:rPr lang="en-US" sz="1600" dirty="0"/>
              <a:t>: </a:t>
            </a:r>
            <a:r>
              <a:rPr lang="en-US" sz="1600" dirty="0" err="1"/>
              <a:t>Khudoyi</a:t>
            </a:r>
            <a:r>
              <a:rPr lang="en-US" sz="1600" dirty="0"/>
              <a:t> </a:t>
            </a:r>
            <a:r>
              <a:rPr lang="en-US" sz="1600" dirty="0" err="1"/>
              <a:t>pabun</a:t>
            </a:r>
            <a:r>
              <a:rPr lang="en-US" sz="1600" dirty="0"/>
              <a:t> </a:t>
            </a:r>
            <a:r>
              <a:rPr lang="en-US" sz="1600" dirty="0" err="1"/>
              <a:t>olamin</a:t>
            </a:r>
            <a:r>
              <a:rPr lang="en-US" sz="1600" dirty="0"/>
              <a:t>. [First is God, Lord of Heaven and Earth.] </a:t>
            </a:r>
            <a:endParaRPr lang="en-US" sz="2000" dirty="0"/>
          </a:p>
        </p:txBody>
      </p:sp>
      <p:pic>
        <p:nvPicPr>
          <p:cNvPr id="11" name="Online Media 10" title="Yakumin Ki Medonad (Bukharian Jewish version of the traditional Passover song &quot;Echad Mi Yodea&quot;)">
            <a:hlinkClick r:id="" action="ppaction://media"/>
            <a:extLst>
              <a:ext uri="{FF2B5EF4-FFF2-40B4-BE49-F238E27FC236}">
                <a16:creationId xmlns:a16="http://schemas.microsoft.com/office/drawing/2014/main" id="{1899B210-1DFB-485D-9E50-207FF46D735F}"/>
              </a:ext>
            </a:extLst>
          </p:cNvPr>
          <p:cNvPicPr>
            <a:picLocks noRot="1" noChangeAspect="1"/>
          </p:cNvPicPr>
          <p:nvPr>
            <a:videoFile r:link="rId1"/>
          </p:nvPr>
        </p:nvPicPr>
        <p:blipFill>
          <a:blip r:embed="rId3"/>
          <a:stretch>
            <a:fillRect/>
          </a:stretch>
        </p:blipFill>
        <p:spPr>
          <a:xfrm>
            <a:off x="7655662" y="2264734"/>
            <a:ext cx="4139612" cy="2328532"/>
          </a:xfrm>
          <a:prstGeom prst="rect">
            <a:avLst/>
          </a:prstGeom>
        </p:spPr>
      </p:pic>
    </p:spTree>
    <p:extLst>
      <p:ext uri="{BB962C8B-B14F-4D97-AF65-F5344CB8AC3E}">
        <p14:creationId xmlns:p14="http://schemas.microsoft.com/office/powerpoint/2010/main" val="19151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396726" y="265814"/>
            <a:ext cx="11398548" cy="1371600"/>
          </a:xfrm>
        </p:spPr>
        <p:txBody>
          <a:bodyPr>
            <a:normAutofit fontScale="90000"/>
          </a:bodyPr>
          <a:lstStyle/>
          <a:p>
            <a:r>
              <a:rPr lang="en-US" dirty="0"/>
              <a:t>Who Knows One? - Syrian Judeo-Arabic</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258503" y="1376916"/>
            <a:ext cx="2463432" cy="4104167"/>
          </a:xfrm>
        </p:spPr>
        <p:txBody>
          <a:bodyPr>
            <a:noAutofit/>
          </a:bodyPr>
          <a:lstStyle/>
          <a:p>
            <a:pPr marL="0" indent="0">
              <a:spcBef>
                <a:spcPts val="0"/>
              </a:spcBef>
              <a:buNone/>
            </a:pPr>
            <a:r>
              <a:rPr lang="en-US" sz="1600" dirty="0"/>
              <a:t>Min </a:t>
            </a:r>
            <a:r>
              <a:rPr lang="en-US" sz="1600" dirty="0" err="1"/>
              <a:t>ya</a:t>
            </a:r>
            <a:r>
              <a:rPr lang="en-US" sz="1600" dirty="0"/>
              <a:t>‪'</a:t>
            </a:r>
            <a:r>
              <a:rPr lang="en-US" sz="1600" dirty="0" err="1"/>
              <a:t>elam</a:t>
            </a:r>
            <a:r>
              <a:rPr lang="en-US" sz="1600" dirty="0"/>
              <a:t> </a:t>
            </a:r>
            <a:r>
              <a:rPr lang="en-US" sz="1600" dirty="0" err="1"/>
              <a:t>wumin</a:t>
            </a:r>
            <a:r>
              <a:rPr lang="en-US" sz="1600" dirty="0"/>
              <a:t> </a:t>
            </a:r>
            <a:r>
              <a:rPr lang="en-US" sz="1600" dirty="0" err="1"/>
              <a:t>yidri</a:t>
            </a:r>
            <a:r>
              <a:rPr lang="en-US" sz="1600" dirty="0"/>
              <a:t>‪</a:t>
            </a:r>
          </a:p>
          <a:p>
            <a:pPr marL="0" indent="0">
              <a:spcBef>
                <a:spcPts val="0"/>
              </a:spcBef>
              <a:buNone/>
            </a:pPr>
            <a:r>
              <a:rPr lang="en-US" sz="1600" dirty="0"/>
              <a:t>Allah </a:t>
            </a:r>
            <a:r>
              <a:rPr lang="en-US" sz="1600" dirty="0" err="1"/>
              <a:t>rab</a:t>
            </a:r>
            <a:r>
              <a:rPr lang="en-US" sz="1600" dirty="0"/>
              <a:t> el </a:t>
            </a:r>
            <a:r>
              <a:rPr lang="en-US" sz="1600" dirty="0" err="1"/>
              <a:t>mijalli</a:t>
            </a:r>
            <a:r>
              <a:rPr lang="en-US" sz="1600" dirty="0"/>
              <a:t>‪</a:t>
            </a:r>
          </a:p>
          <a:p>
            <a:pPr marL="0" indent="0">
              <a:spcBef>
                <a:spcPts val="0"/>
              </a:spcBef>
              <a:buNone/>
            </a:pPr>
            <a:r>
              <a:rPr lang="en-US" sz="1600" dirty="0" err="1"/>
              <a:t>heda</a:t>
            </a:r>
            <a:r>
              <a:rPr lang="en-US" sz="1600" dirty="0"/>
              <a:t> </a:t>
            </a:r>
            <a:r>
              <a:rPr lang="en-US" sz="1600" dirty="0" err="1"/>
              <a:t>hinen</a:t>
            </a:r>
            <a:r>
              <a:rPr lang="en-US" sz="1600" dirty="0"/>
              <a:t> </a:t>
            </a:r>
            <a:r>
              <a:rPr lang="en-US" sz="1600" dirty="0" err="1"/>
              <a:t>il</a:t>
            </a:r>
            <a:r>
              <a:rPr lang="en-US" sz="1600" dirty="0"/>
              <a:t> </a:t>
            </a:r>
            <a:r>
              <a:rPr lang="en-US" sz="1600" dirty="0" err="1"/>
              <a:t>tleta'ash</a:t>
            </a:r>
            <a:endParaRPr lang="en-US" sz="1600" dirty="0"/>
          </a:p>
          <a:p>
            <a:pPr marL="0" indent="0">
              <a:spcBef>
                <a:spcPts val="0"/>
              </a:spcBef>
              <a:buNone/>
            </a:pPr>
            <a:r>
              <a:rPr lang="en-US" sz="1600" dirty="0" err="1"/>
              <a:t>tleta'ash</a:t>
            </a:r>
            <a:r>
              <a:rPr lang="en-US" sz="1600" dirty="0"/>
              <a:t> </a:t>
            </a:r>
            <a:r>
              <a:rPr lang="en-US" sz="1600" dirty="0" err="1"/>
              <a:t>il</a:t>
            </a:r>
            <a:r>
              <a:rPr lang="en-US" sz="1600" dirty="0"/>
              <a:t> bar-</a:t>
            </a:r>
            <a:r>
              <a:rPr lang="en-US" sz="1600" dirty="0" err="1"/>
              <a:t>misvah</a:t>
            </a:r>
            <a:endParaRPr lang="en-US" sz="1600" dirty="0"/>
          </a:p>
          <a:p>
            <a:pPr marL="0" indent="0">
              <a:spcBef>
                <a:spcPts val="0"/>
              </a:spcBef>
              <a:buNone/>
            </a:pPr>
            <a:r>
              <a:rPr lang="en-US" sz="1600" dirty="0" err="1"/>
              <a:t>tna'ash</a:t>
            </a:r>
            <a:r>
              <a:rPr lang="en-US" sz="1600" dirty="0"/>
              <a:t> </a:t>
            </a:r>
            <a:r>
              <a:rPr lang="en-US" sz="1600" dirty="0" err="1"/>
              <a:t>shibte</a:t>
            </a:r>
            <a:r>
              <a:rPr lang="en-US" sz="1600" dirty="0"/>
              <a:t> </a:t>
            </a:r>
            <a:r>
              <a:rPr lang="en-US" sz="1600" dirty="0" err="1"/>
              <a:t>Yisrael</a:t>
            </a:r>
            <a:endParaRPr lang="en-US" sz="1600" dirty="0"/>
          </a:p>
          <a:p>
            <a:pPr marL="0" indent="0">
              <a:spcBef>
                <a:spcPts val="0"/>
              </a:spcBef>
              <a:buNone/>
            </a:pPr>
            <a:r>
              <a:rPr lang="en-US" sz="1600" dirty="0" err="1"/>
              <a:t>hda'ash</a:t>
            </a:r>
            <a:r>
              <a:rPr lang="en-US" sz="1600" dirty="0"/>
              <a:t> </a:t>
            </a:r>
            <a:r>
              <a:rPr lang="en-US" sz="1600" dirty="0" err="1"/>
              <a:t>kokab</a:t>
            </a:r>
            <a:r>
              <a:rPr lang="en-US" sz="1600" dirty="0"/>
              <a:t> </a:t>
            </a:r>
            <a:r>
              <a:rPr lang="en-US" sz="1600" dirty="0" err="1"/>
              <a:t>bisama</a:t>
            </a:r>
            <a:endParaRPr lang="en-US" sz="1600" dirty="0"/>
          </a:p>
          <a:p>
            <a:pPr marL="0" indent="0">
              <a:spcBef>
                <a:spcPts val="0"/>
              </a:spcBef>
              <a:buNone/>
            </a:pPr>
            <a:r>
              <a:rPr lang="en-US" sz="1600" dirty="0"/>
              <a:t>‪'</a:t>
            </a:r>
            <a:r>
              <a:rPr lang="en-US" sz="1600" dirty="0" err="1"/>
              <a:t>asher</a:t>
            </a:r>
            <a:r>
              <a:rPr lang="en-US" sz="1600" dirty="0"/>
              <a:t> </a:t>
            </a:r>
            <a:r>
              <a:rPr lang="en-US" sz="1600" dirty="0" err="1"/>
              <a:t>qilmat</a:t>
            </a:r>
            <a:r>
              <a:rPr lang="en-US" sz="1600" dirty="0"/>
              <a:t> </a:t>
            </a:r>
            <a:r>
              <a:rPr lang="en-US" sz="1600" dirty="0" err="1"/>
              <a:t>itorah</a:t>
            </a:r>
            <a:r>
              <a:rPr lang="en-US" sz="1600" dirty="0"/>
              <a:t>‪</a:t>
            </a:r>
          </a:p>
          <a:p>
            <a:pPr marL="0" indent="0">
              <a:spcBef>
                <a:spcPts val="0"/>
              </a:spcBef>
              <a:buNone/>
            </a:pPr>
            <a:r>
              <a:rPr lang="en-US" sz="1600" dirty="0" err="1"/>
              <a:t>tisa'at</a:t>
            </a:r>
            <a:r>
              <a:rPr lang="en-US" sz="1600" dirty="0"/>
              <a:t> </a:t>
            </a:r>
            <a:r>
              <a:rPr lang="en-US" sz="1600" dirty="0" err="1"/>
              <a:t>ishhor</a:t>
            </a:r>
            <a:r>
              <a:rPr lang="en-US" sz="1600" dirty="0"/>
              <a:t> </a:t>
            </a:r>
            <a:r>
              <a:rPr lang="en-US" sz="1600" dirty="0" err="1"/>
              <a:t>il</a:t>
            </a:r>
            <a:r>
              <a:rPr lang="en-US" sz="1600" dirty="0"/>
              <a:t> </a:t>
            </a:r>
            <a:r>
              <a:rPr lang="en-US" sz="1600" dirty="0" err="1"/>
              <a:t>hible</a:t>
            </a:r>
            <a:endParaRPr lang="en-US" sz="1600" dirty="0"/>
          </a:p>
          <a:p>
            <a:pPr marL="0" indent="0">
              <a:spcBef>
                <a:spcPts val="0"/>
              </a:spcBef>
              <a:buNone/>
            </a:pPr>
            <a:r>
              <a:rPr lang="en-US" sz="1600" dirty="0" err="1"/>
              <a:t>tmint-iyyam</a:t>
            </a:r>
            <a:r>
              <a:rPr lang="en-US" sz="1600" dirty="0"/>
              <a:t> </a:t>
            </a:r>
            <a:r>
              <a:rPr lang="en-US" sz="1600" dirty="0" err="1"/>
              <a:t>il</a:t>
            </a:r>
            <a:r>
              <a:rPr lang="en-US" sz="1600" dirty="0"/>
              <a:t> </a:t>
            </a:r>
            <a:r>
              <a:rPr lang="en-US" sz="1600" dirty="0" err="1"/>
              <a:t>mila</a:t>
            </a:r>
            <a:endParaRPr lang="en-US" sz="1600" dirty="0"/>
          </a:p>
          <a:p>
            <a:pPr marL="0" indent="0">
              <a:spcBef>
                <a:spcPts val="0"/>
              </a:spcBef>
              <a:buNone/>
            </a:pPr>
            <a:r>
              <a:rPr lang="en-US" sz="1600" dirty="0" err="1"/>
              <a:t>sab'at-iyyam</a:t>
            </a:r>
            <a:r>
              <a:rPr lang="en-US" sz="1600" dirty="0"/>
              <a:t> </a:t>
            </a:r>
            <a:r>
              <a:rPr lang="en-US" sz="1600" dirty="0" err="1"/>
              <a:t>il</a:t>
            </a:r>
            <a:r>
              <a:rPr lang="en-US" sz="1600" dirty="0"/>
              <a:t> </a:t>
            </a:r>
            <a:r>
              <a:rPr lang="en-US" sz="1600" dirty="0" err="1"/>
              <a:t>hupa</a:t>
            </a:r>
            <a:endParaRPr lang="en-US" sz="1600" dirty="0"/>
          </a:p>
          <a:p>
            <a:pPr marL="0" indent="0">
              <a:spcBef>
                <a:spcPts val="0"/>
              </a:spcBef>
              <a:buNone/>
            </a:pPr>
            <a:r>
              <a:rPr lang="en-US" sz="1600" dirty="0"/>
              <a:t>site </a:t>
            </a:r>
            <a:r>
              <a:rPr lang="en-US" sz="1600" dirty="0" err="1"/>
              <a:t>sdadir</a:t>
            </a:r>
            <a:r>
              <a:rPr lang="en-US" sz="1600" dirty="0"/>
              <a:t> </a:t>
            </a:r>
            <a:r>
              <a:rPr lang="en-US" sz="1600" dirty="0" err="1"/>
              <a:t>il</a:t>
            </a:r>
            <a:r>
              <a:rPr lang="en-US" sz="1600" dirty="0"/>
              <a:t> Mishna‪</a:t>
            </a:r>
          </a:p>
          <a:p>
            <a:pPr marL="0" indent="0">
              <a:spcBef>
                <a:spcPts val="0"/>
              </a:spcBef>
              <a:buNone/>
            </a:pPr>
            <a:r>
              <a:rPr lang="en-US" sz="1600" dirty="0" err="1"/>
              <a:t>khamse</a:t>
            </a:r>
            <a:r>
              <a:rPr lang="en-US" sz="1600" dirty="0"/>
              <a:t> </a:t>
            </a:r>
            <a:r>
              <a:rPr lang="en-US" sz="1600" dirty="0" err="1"/>
              <a:t>msahaf</a:t>
            </a:r>
            <a:r>
              <a:rPr lang="en-US" sz="1600" dirty="0"/>
              <a:t> </a:t>
            </a:r>
            <a:r>
              <a:rPr lang="en-US" sz="1600" dirty="0" err="1"/>
              <a:t>itorah</a:t>
            </a:r>
            <a:r>
              <a:rPr lang="en-US" sz="1600" dirty="0"/>
              <a:t>‪.</a:t>
            </a:r>
          </a:p>
          <a:p>
            <a:pPr marL="0" indent="0">
              <a:spcBef>
                <a:spcPts val="0"/>
              </a:spcBef>
              <a:buNone/>
            </a:pPr>
            <a:r>
              <a:rPr lang="en-US" sz="1600" dirty="0" err="1"/>
              <a:t>Arba'a</a:t>
            </a:r>
            <a:r>
              <a:rPr lang="en-US" sz="1600" dirty="0"/>
              <a:t> </a:t>
            </a:r>
            <a:r>
              <a:rPr lang="en-US" sz="1600" dirty="0" err="1"/>
              <a:t>imatna</a:t>
            </a:r>
            <a:endParaRPr lang="en-US" sz="1600" dirty="0"/>
          </a:p>
          <a:p>
            <a:pPr marL="0" indent="0">
              <a:spcBef>
                <a:spcPts val="0"/>
              </a:spcBef>
              <a:buNone/>
            </a:pPr>
            <a:r>
              <a:rPr lang="en-US" sz="1600" dirty="0" err="1"/>
              <a:t>wutlate</a:t>
            </a:r>
            <a:r>
              <a:rPr lang="en-US" sz="1600" dirty="0"/>
              <a:t> </a:t>
            </a:r>
            <a:r>
              <a:rPr lang="en-US" sz="1600" dirty="0" err="1"/>
              <a:t>abatna</a:t>
            </a:r>
            <a:endParaRPr lang="en-US" sz="1600" dirty="0"/>
          </a:p>
          <a:p>
            <a:pPr marL="0" indent="0">
              <a:spcBef>
                <a:spcPts val="0"/>
              </a:spcBef>
              <a:buNone/>
            </a:pPr>
            <a:r>
              <a:rPr lang="en-US" sz="1600" dirty="0" err="1"/>
              <a:t>wutnen</a:t>
            </a:r>
            <a:r>
              <a:rPr lang="en-US" sz="1600" dirty="0"/>
              <a:t> Musa </a:t>
            </a:r>
            <a:r>
              <a:rPr lang="en-US" sz="1600" dirty="0" err="1"/>
              <a:t>waAharon</a:t>
            </a:r>
            <a:endParaRPr lang="en-US" sz="1600" dirty="0"/>
          </a:p>
          <a:p>
            <a:pPr marL="0" indent="0">
              <a:spcBef>
                <a:spcPts val="0"/>
              </a:spcBef>
              <a:buNone/>
            </a:pPr>
            <a:r>
              <a:rPr lang="en-US" sz="1600" dirty="0" err="1"/>
              <a:t>wahid</a:t>
            </a:r>
            <a:r>
              <a:rPr lang="en-US" sz="1600" dirty="0"/>
              <a:t> </a:t>
            </a:r>
            <a:r>
              <a:rPr lang="en-US" sz="1600" dirty="0" err="1"/>
              <a:t>yali</a:t>
            </a:r>
            <a:r>
              <a:rPr lang="en-US" sz="1600" dirty="0"/>
              <a:t> </a:t>
            </a:r>
            <a:r>
              <a:rPr lang="en-US" sz="1600" dirty="0" err="1"/>
              <a:t>khalana</a:t>
            </a:r>
            <a:r>
              <a:rPr lang="en-US" sz="1600" dirty="0"/>
              <a:t>‪,</a:t>
            </a:r>
          </a:p>
          <a:p>
            <a:pPr marL="0" indent="0">
              <a:spcBef>
                <a:spcPts val="0"/>
              </a:spcBef>
              <a:buNone/>
            </a:pPr>
            <a:r>
              <a:rPr lang="en-US" sz="1600" dirty="0" err="1"/>
              <a:t>Allahu</a:t>
            </a:r>
            <a:r>
              <a:rPr lang="en-US" sz="1600" dirty="0"/>
              <a:t> </a:t>
            </a:r>
            <a:r>
              <a:rPr lang="en-US" sz="1600" dirty="0" err="1"/>
              <a:t>Allahu</a:t>
            </a:r>
            <a:r>
              <a:rPr lang="en-US" sz="1600" dirty="0"/>
              <a:t> la </a:t>
            </a:r>
            <a:r>
              <a:rPr lang="en-US" sz="1600" dirty="0" err="1"/>
              <a:t>ilahh</a:t>
            </a:r>
            <a:r>
              <a:rPr lang="en-US" sz="1600" dirty="0"/>
              <a:t> </a:t>
            </a:r>
            <a:r>
              <a:rPr lang="en-US" sz="1600" dirty="0" err="1"/>
              <a:t>illa</a:t>
            </a:r>
            <a:r>
              <a:rPr lang="en-US" sz="1600" dirty="0"/>
              <a:t> hu</a:t>
            </a:r>
            <a:endParaRPr lang="en-US" sz="2000" dirty="0"/>
          </a:p>
        </p:txBody>
      </p:sp>
      <p:sp>
        <p:nvSpPr>
          <p:cNvPr id="6" name="TextBox 5">
            <a:extLst>
              <a:ext uri="{FF2B5EF4-FFF2-40B4-BE49-F238E27FC236}">
                <a16:creationId xmlns:a16="http://schemas.microsoft.com/office/drawing/2014/main" id="{ACE5839B-689A-4D38-89CE-148CCB686136}"/>
              </a:ext>
            </a:extLst>
          </p:cNvPr>
          <p:cNvSpPr txBox="1"/>
          <p:nvPr/>
        </p:nvSpPr>
        <p:spPr>
          <a:xfrm>
            <a:off x="7038753" y="5857359"/>
            <a:ext cx="4901610" cy="369332"/>
          </a:xfrm>
          <a:prstGeom prst="rect">
            <a:avLst/>
          </a:prstGeom>
          <a:noFill/>
        </p:spPr>
        <p:txBody>
          <a:bodyPr wrap="square" rtlCol="0">
            <a:spAutoFit/>
          </a:bodyPr>
          <a:lstStyle/>
          <a:p>
            <a:r>
              <a:rPr lang="en-US" dirty="0"/>
              <a:t>Asher </a:t>
            </a:r>
            <a:r>
              <a:rPr lang="en-US" dirty="0" err="1"/>
              <a:t>Shasho</a:t>
            </a:r>
            <a:r>
              <a:rPr lang="en-US" dirty="0"/>
              <a:t> Levy and Chloe </a:t>
            </a:r>
            <a:r>
              <a:rPr lang="en-US" dirty="0" err="1"/>
              <a:t>Pourmorady</a:t>
            </a:r>
            <a:endParaRPr lang="en-US" dirty="0"/>
          </a:p>
        </p:txBody>
      </p:sp>
      <p:sp>
        <p:nvSpPr>
          <p:cNvPr id="7" name="Content Placeholder 2">
            <a:extLst>
              <a:ext uri="{FF2B5EF4-FFF2-40B4-BE49-F238E27FC236}">
                <a16:creationId xmlns:a16="http://schemas.microsoft.com/office/drawing/2014/main" id="{B042722E-98C8-4BF5-86FC-768A24437E00}"/>
              </a:ext>
            </a:extLst>
          </p:cNvPr>
          <p:cNvSpPr txBox="1">
            <a:spLocks/>
          </p:cNvSpPr>
          <p:nvPr/>
        </p:nvSpPr>
        <p:spPr>
          <a:xfrm>
            <a:off x="2647507" y="1376916"/>
            <a:ext cx="4146698" cy="4104167"/>
          </a:xfrm>
          <a:prstGeom prst="rect">
            <a:avLst/>
          </a:prstGeom>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spcBef>
                <a:spcPts val="0"/>
              </a:spcBef>
              <a:buNone/>
            </a:pPr>
            <a:r>
              <a:rPr lang="en-US" sz="1600" dirty="0"/>
              <a:t>Who knows, and who understands?</a:t>
            </a:r>
          </a:p>
          <a:p>
            <a:pPr marL="0" indent="0">
              <a:spcBef>
                <a:spcPts val="0"/>
              </a:spcBef>
              <a:buNone/>
            </a:pPr>
            <a:r>
              <a:rPr lang="en-US" sz="1600" dirty="0"/>
              <a:t>God is the master of the revealed universe</a:t>
            </a:r>
          </a:p>
          <a:p>
            <a:pPr marL="0" indent="0">
              <a:spcBef>
                <a:spcPts val="0"/>
              </a:spcBef>
              <a:buNone/>
            </a:pPr>
            <a:r>
              <a:rPr lang="en-US" sz="1600" dirty="0"/>
              <a:t>God is the one and the only Creator.</a:t>
            </a:r>
          </a:p>
          <a:p>
            <a:pPr marL="0" indent="0">
              <a:spcBef>
                <a:spcPts val="0"/>
              </a:spcBef>
              <a:buNone/>
            </a:pPr>
            <a:r>
              <a:rPr lang="en-US" sz="1600" dirty="0"/>
              <a:t>God, God, there is no God but God.</a:t>
            </a:r>
          </a:p>
          <a:p>
            <a:pPr marL="0" indent="0">
              <a:spcBef>
                <a:spcPts val="0"/>
              </a:spcBef>
              <a:buNone/>
            </a:pPr>
            <a:r>
              <a:rPr lang="en-US" sz="1600" dirty="0"/>
              <a:t>Thirteen is bar </a:t>
            </a:r>
            <a:r>
              <a:rPr lang="en-US" sz="1600" dirty="0" err="1"/>
              <a:t>misvah</a:t>
            </a:r>
            <a:endParaRPr lang="en-US" sz="1600" dirty="0"/>
          </a:p>
          <a:p>
            <a:pPr marL="0" indent="0">
              <a:spcBef>
                <a:spcPts val="0"/>
              </a:spcBef>
              <a:buNone/>
            </a:pPr>
            <a:r>
              <a:rPr lang="en-US" sz="1600" dirty="0"/>
              <a:t>twelve tribes of Israel</a:t>
            </a:r>
          </a:p>
          <a:p>
            <a:pPr marL="0" indent="0">
              <a:spcBef>
                <a:spcPts val="0"/>
              </a:spcBef>
              <a:buNone/>
            </a:pPr>
            <a:r>
              <a:rPr lang="en-US" sz="1600" dirty="0"/>
              <a:t>eleven stars in the sky</a:t>
            </a:r>
          </a:p>
          <a:p>
            <a:pPr marL="0" indent="0">
              <a:spcBef>
                <a:spcPts val="0"/>
              </a:spcBef>
              <a:buNone/>
            </a:pPr>
            <a:r>
              <a:rPr lang="en-US" sz="1600" dirty="0"/>
              <a:t>ten commandments</a:t>
            </a:r>
          </a:p>
          <a:p>
            <a:pPr marL="0" indent="0">
              <a:spcBef>
                <a:spcPts val="0"/>
              </a:spcBef>
              <a:buNone/>
            </a:pPr>
            <a:r>
              <a:rPr lang="en-US" sz="1600" dirty="0"/>
              <a:t>nine months of pregnancy</a:t>
            </a:r>
          </a:p>
          <a:p>
            <a:pPr marL="0" indent="0">
              <a:spcBef>
                <a:spcPts val="0"/>
              </a:spcBef>
              <a:buNone/>
            </a:pPr>
            <a:r>
              <a:rPr lang="en-US" sz="1600" dirty="0"/>
              <a:t>eight days for circumcision</a:t>
            </a:r>
          </a:p>
          <a:p>
            <a:pPr marL="0" indent="0">
              <a:spcBef>
                <a:spcPts val="0"/>
              </a:spcBef>
              <a:buNone/>
            </a:pPr>
            <a:r>
              <a:rPr lang="en-US" sz="1600" dirty="0"/>
              <a:t>seven days for </a:t>
            </a:r>
            <a:r>
              <a:rPr lang="en-US" sz="1600" dirty="0" err="1"/>
              <a:t>huppa</a:t>
            </a:r>
            <a:endParaRPr lang="en-US" sz="1600" dirty="0"/>
          </a:p>
          <a:p>
            <a:pPr marL="0" indent="0">
              <a:spcBef>
                <a:spcPts val="0"/>
              </a:spcBef>
              <a:buNone/>
            </a:pPr>
            <a:r>
              <a:rPr lang="en-US" sz="1600" dirty="0"/>
              <a:t>six orders of the Mishna</a:t>
            </a:r>
          </a:p>
          <a:p>
            <a:pPr marL="0" indent="0">
              <a:spcBef>
                <a:spcPts val="0"/>
              </a:spcBef>
              <a:buNone/>
            </a:pPr>
            <a:r>
              <a:rPr lang="en-US" sz="1600" dirty="0"/>
              <a:t>five books of the Torah</a:t>
            </a:r>
          </a:p>
          <a:p>
            <a:pPr marL="0" indent="0">
              <a:spcBef>
                <a:spcPts val="0"/>
              </a:spcBef>
              <a:buNone/>
            </a:pPr>
            <a:r>
              <a:rPr lang="en-US" sz="1600" dirty="0"/>
              <a:t>four mothers</a:t>
            </a:r>
          </a:p>
          <a:p>
            <a:pPr marL="0" indent="0">
              <a:spcBef>
                <a:spcPts val="0"/>
              </a:spcBef>
              <a:buNone/>
            </a:pPr>
            <a:r>
              <a:rPr lang="en-US" sz="1600" dirty="0"/>
              <a:t>three fathers</a:t>
            </a:r>
          </a:p>
          <a:p>
            <a:pPr marL="0" indent="0">
              <a:spcBef>
                <a:spcPts val="0"/>
              </a:spcBef>
              <a:buNone/>
            </a:pPr>
            <a:r>
              <a:rPr lang="en-US" sz="1600" dirty="0"/>
              <a:t>two are Moses and Aaron</a:t>
            </a:r>
          </a:p>
          <a:p>
            <a:pPr marL="0" indent="0">
              <a:spcBef>
                <a:spcPts val="0"/>
              </a:spcBef>
              <a:buNone/>
            </a:pPr>
            <a:r>
              <a:rPr lang="en-US" sz="1600" dirty="0"/>
              <a:t>God is the one and the only Creator.</a:t>
            </a:r>
          </a:p>
          <a:p>
            <a:pPr marL="0" indent="0">
              <a:spcBef>
                <a:spcPts val="0"/>
              </a:spcBef>
              <a:buNone/>
            </a:pPr>
            <a:r>
              <a:rPr lang="en-US" sz="1600" dirty="0"/>
              <a:t>God, God, there is no God but God.</a:t>
            </a:r>
          </a:p>
          <a:p>
            <a:pPr marL="0" indent="0">
              <a:spcBef>
                <a:spcPts val="0"/>
              </a:spcBef>
              <a:buNone/>
            </a:pPr>
            <a:endParaRPr lang="en-US" sz="1600" dirty="0"/>
          </a:p>
          <a:p>
            <a:pPr marL="0" indent="0">
              <a:spcBef>
                <a:spcPts val="0"/>
              </a:spcBef>
              <a:buNone/>
            </a:pPr>
            <a:r>
              <a:rPr lang="en-US" sz="1600" dirty="0"/>
              <a:t>​</a:t>
            </a:r>
            <a:endParaRPr lang="en-US" sz="2000" dirty="0"/>
          </a:p>
        </p:txBody>
      </p:sp>
      <p:pic>
        <p:nvPicPr>
          <p:cNvPr id="3" name="Online Media 2" title="Chloe Pourmorady and Asher Shasho Levy - Judeo Arabic Who Knows One">
            <a:hlinkClick r:id="" action="ppaction://media"/>
            <a:extLst>
              <a:ext uri="{FF2B5EF4-FFF2-40B4-BE49-F238E27FC236}">
                <a16:creationId xmlns:a16="http://schemas.microsoft.com/office/drawing/2014/main" id="{5B51C792-75A3-40CD-96F1-FCF0DB7BDBA8}"/>
              </a:ext>
            </a:extLst>
          </p:cNvPr>
          <p:cNvPicPr>
            <a:picLocks noRot="1" noChangeAspect="1"/>
          </p:cNvPicPr>
          <p:nvPr>
            <a:videoFile r:link="rId1"/>
          </p:nvPr>
        </p:nvPicPr>
        <p:blipFill>
          <a:blip r:embed="rId3"/>
          <a:stretch>
            <a:fillRect/>
          </a:stretch>
        </p:blipFill>
        <p:spPr>
          <a:xfrm>
            <a:off x="6390167" y="2739236"/>
            <a:ext cx="5543330" cy="3118123"/>
          </a:xfrm>
          <a:prstGeom prst="rect">
            <a:avLst/>
          </a:prstGeom>
        </p:spPr>
      </p:pic>
    </p:spTree>
    <p:extLst>
      <p:ext uri="{BB962C8B-B14F-4D97-AF65-F5344CB8AC3E}">
        <p14:creationId xmlns:p14="http://schemas.microsoft.com/office/powerpoint/2010/main" val="179603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Who Knows One? - Ladino</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258502" y="1376916"/>
            <a:ext cx="5707471" cy="4104167"/>
          </a:xfrm>
        </p:spPr>
        <p:txBody>
          <a:bodyPr>
            <a:noAutofit/>
          </a:bodyPr>
          <a:lstStyle/>
          <a:p>
            <a:pPr marL="0" indent="0">
              <a:spcBef>
                <a:spcPts val="0"/>
              </a:spcBef>
              <a:buNone/>
            </a:pPr>
            <a:r>
              <a:rPr lang="en-US" sz="1600" dirty="0"/>
              <a:t>Kien </a:t>
            </a:r>
            <a:r>
              <a:rPr lang="en-US" sz="1600" dirty="0" err="1"/>
              <a:t>supiense</a:t>
            </a:r>
            <a:r>
              <a:rPr lang="en-US" sz="1600" dirty="0"/>
              <a:t> </a:t>
            </a:r>
            <a:r>
              <a:rPr lang="en-US" sz="1600" dirty="0" err="1"/>
              <a:t>i</a:t>
            </a:r>
            <a:r>
              <a:rPr lang="en-US" sz="1600" dirty="0"/>
              <a:t> </a:t>
            </a:r>
            <a:r>
              <a:rPr lang="en-US" sz="1600" dirty="0" err="1"/>
              <a:t>entendiense</a:t>
            </a:r>
            <a:r>
              <a:rPr lang="en-US" sz="1600" dirty="0"/>
              <a:t>? </a:t>
            </a:r>
            <a:r>
              <a:rPr lang="en-US" sz="1600" dirty="0" err="1"/>
              <a:t>Alavar</a:t>
            </a:r>
            <a:r>
              <a:rPr lang="en-US" sz="1600" dirty="0"/>
              <a:t> al </a:t>
            </a:r>
            <a:r>
              <a:rPr lang="en-US" sz="1600" dirty="0" err="1"/>
              <a:t>dyo</a:t>
            </a:r>
            <a:r>
              <a:rPr lang="en-US" sz="1600" dirty="0"/>
              <a:t> </a:t>
            </a:r>
            <a:r>
              <a:rPr lang="en-US" sz="1600" dirty="0" err="1"/>
              <a:t>kreyense</a:t>
            </a:r>
            <a:r>
              <a:rPr lang="en-US" sz="1600" dirty="0"/>
              <a:t>. [Who knows and understands? Praise God the Creator.] </a:t>
            </a:r>
          </a:p>
          <a:p>
            <a:pPr marL="0" indent="0">
              <a:spcBef>
                <a:spcPts val="0"/>
              </a:spcBef>
              <a:buNone/>
            </a:pPr>
            <a:r>
              <a:rPr lang="en-US" sz="1600" dirty="0" err="1"/>
              <a:t>Kwalo</a:t>
            </a:r>
            <a:r>
              <a:rPr lang="en-US" sz="1600" dirty="0"/>
              <a:t> son los </a:t>
            </a:r>
            <a:r>
              <a:rPr lang="en-US" sz="1600" dirty="0" err="1"/>
              <a:t>TREDJE</a:t>
            </a:r>
            <a:r>
              <a:rPr lang="en-US" sz="1600" dirty="0"/>
              <a:t>? [What are THIRTEEN?]</a:t>
            </a:r>
          </a:p>
          <a:p>
            <a:pPr marL="0" indent="0">
              <a:spcBef>
                <a:spcPts val="0"/>
              </a:spcBef>
              <a:buNone/>
            </a:pPr>
            <a:r>
              <a:rPr lang="en-US" sz="1600" dirty="0" err="1"/>
              <a:t>TREDJE</a:t>
            </a:r>
            <a:r>
              <a:rPr lang="en-US" sz="1600" dirty="0"/>
              <a:t> </a:t>
            </a:r>
            <a:r>
              <a:rPr lang="en-US" sz="1600" dirty="0" err="1"/>
              <a:t>anyos</a:t>
            </a:r>
            <a:r>
              <a:rPr lang="en-US" sz="1600" dirty="0"/>
              <a:t> de bar mitzva. [THIRTEEN years for bar mitzvah.]</a:t>
            </a:r>
          </a:p>
          <a:p>
            <a:pPr marL="0" indent="0">
              <a:spcBef>
                <a:spcPts val="0"/>
              </a:spcBef>
              <a:buNone/>
            </a:pPr>
            <a:r>
              <a:rPr lang="en-US" sz="1600" dirty="0" err="1"/>
              <a:t>DODJE</a:t>
            </a:r>
            <a:r>
              <a:rPr lang="en-US" sz="1600" dirty="0"/>
              <a:t> </a:t>
            </a:r>
            <a:r>
              <a:rPr lang="en-US" sz="1600" dirty="0" err="1"/>
              <a:t>tribus</a:t>
            </a:r>
            <a:r>
              <a:rPr lang="en-US" sz="1600" dirty="0"/>
              <a:t> de Israel. [TWELVE tribes of Israel.]</a:t>
            </a:r>
          </a:p>
          <a:p>
            <a:pPr marL="0" indent="0">
              <a:spcBef>
                <a:spcPts val="0"/>
              </a:spcBef>
              <a:buNone/>
            </a:pPr>
            <a:r>
              <a:rPr lang="en-US" sz="1600" dirty="0" err="1"/>
              <a:t>ONZE</a:t>
            </a:r>
            <a:r>
              <a:rPr lang="en-US" sz="1600" dirty="0"/>
              <a:t> </a:t>
            </a:r>
            <a:r>
              <a:rPr lang="en-US" sz="1600" dirty="0" err="1"/>
              <a:t>hermanos</a:t>
            </a:r>
            <a:r>
              <a:rPr lang="en-US" sz="1600" dirty="0"/>
              <a:t> sin Yosef. [ELEVEN brothers without Joseph.]</a:t>
            </a:r>
          </a:p>
          <a:p>
            <a:pPr marL="0" indent="0">
              <a:spcBef>
                <a:spcPts val="0"/>
              </a:spcBef>
              <a:buNone/>
            </a:pPr>
            <a:r>
              <a:rPr lang="en-US" sz="1600" dirty="0" err="1"/>
              <a:t>DYEZ</a:t>
            </a:r>
            <a:r>
              <a:rPr lang="en-US" sz="1600" dirty="0"/>
              <a:t> los </a:t>
            </a:r>
            <a:r>
              <a:rPr lang="en-US" sz="1600" dirty="0" err="1"/>
              <a:t>mandamiento</a:t>
            </a:r>
            <a:r>
              <a:rPr lang="en-US" sz="1600" dirty="0"/>
              <a:t> de la ley. [TEN commandments.]</a:t>
            </a:r>
          </a:p>
          <a:p>
            <a:pPr marL="0" indent="0">
              <a:spcBef>
                <a:spcPts val="0"/>
              </a:spcBef>
              <a:buNone/>
            </a:pPr>
            <a:r>
              <a:rPr lang="en-US" sz="1600" dirty="0" err="1"/>
              <a:t>MUEVE</a:t>
            </a:r>
            <a:r>
              <a:rPr lang="en-US" sz="1600" dirty="0"/>
              <a:t> </a:t>
            </a:r>
            <a:r>
              <a:rPr lang="en-US" sz="1600" dirty="0" err="1"/>
              <a:t>meses</a:t>
            </a:r>
            <a:r>
              <a:rPr lang="en-US" sz="1600" dirty="0"/>
              <a:t> de la </a:t>
            </a:r>
            <a:r>
              <a:rPr lang="en-US" sz="1600" dirty="0" err="1"/>
              <a:t>prenyada</a:t>
            </a:r>
            <a:r>
              <a:rPr lang="en-US" sz="1600" dirty="0"/>
              <a:t>. [NINE months of pregnancy.]</a:t>
            </a:r>
          </a:p>
          <a:p>
            <a:pPr marL="0" indent="0">
              <a:spcBef>
                <a:spcPts val="0"/>
              </a:spcBef>
              <a:buNone/>
            </a:pPr>
            <a:r>
              <a:rPr lang="en-US" sz="1600" dirty="0" err="1"/>
              <a:t>OCHO</a:t>
            </a:r>
            <a:r>
              <a:rPr lang="en-US" sz="1600" dirty="0"/>
              <a:t> </a:t>
            </a:r>
            <a:r>
              <a:rPr lang="en-US" sz="1600" dirty="0" err="1"/>
              <a:t>dias</a:t>
            </a:r>
            <a:r>
              <a:rPr lang="en-US" sz="1600" dirty="0"/>
              <a:t> de la </a:t>
            </a:r>
            <a:r>
              <a:rPr lang="en-US" sz="1600" dirty="0" err="1"/>
              <a:t>milá</a:t>
            </a:r>
            <a:r>
              <a:rPr lang="en-US" sz="1600" dirty="0"/>
              <a:t> [EIGHT days for circumcision.]</a:t>
            </a:r>
          </a:p>
          <a:p>
            <a:pPr marL="0" indent="0">
              <a:spcBef>
                <a:spcPts val="0"/>
              </a:spcBef>
              <a:buNone/>
            </a:pPr>
            <a:r>
              <a:rPr lang="en-US" sz="1600" dirty="0" err="1"/>
              <a:t>SIETE</a:t>
            </a:r>
            <a:r>
              <a:rPr lang="en-US" sz="1600" dirty="0"/>
              <a:t> </a:t>
            </a:r>
            <a:r>
              <a:rPr lang="en-US" sz="1600" dirty="0" err="1"/>
              <a:t>dias</a:t>
            </a:r>
            <a:r>
              <a:rPr lang="en-US" sz="1600" dirty="0"/>
              <a:t> </a:t>
            </a:r>
            <a:r>
              <a:rPr lang="en-US" sz="1600" dirty="0" err="1"/>
              <a:t>kon</a:t>
            </a:r>
            <a:r>
              <a:rPr lang="en-US" sz="1600" dirty="0"/>
              <a:t> </a:t>
            </a:r>
            <a:r>
              <a:rPr lang="en-US" sz="1600" dirty="0" err="1"/>
              <a:t>shabat</a:t>
            </a:r>
            <a:r>
              <a:rPr lang="en-US" sz="1600" dirty="0"/>
              <a:t>. [SEVEN days with Shabbat.] </a:t>
            </a:r>
          </a:p>
          <a:p>
            <a:pPr marL="0" indent="0">
              <a:spcBef>
                <a:spcPts val="0"/>
              </a:spcBef>
              <a:buNone/>
            </a:pPr>
            <a:r>
              <a:rPr lang="en-US" sz="1600" dirty="0" err="1"/>
              <a:t>SEISH</a:t>
            </a:r>
            <a:r>
              <a:rPr lang="en-US" sz="1600" dirty="0"/>
              <a:t> </a:t>
            </a:r>
            <a:r>
              <a:rPr lang="en-US" sz="1600" dirty="0" err="1"/>
              <a:t>dias</a:t>
            </a:r>
            <a:r>
              <a:rPr lang="en-US" sz="1600" dirty="0"/>
              <a:t> de la </a:t>
            </a:r>
            <a:r>
              <a:rPr lang="en-US" sz="1600" dirty="0" err="1"/>
              <a:t>semana</a:t>
            </a:r>
            <a:r>
              <a:rPr lang="en-US" sz="1600" dirty="0"/>
              <a:t>. [SIX days of the week.] </a:t>
            </a:r>
          </a:p>
          <a:p>
            <a:pPr marL="0" indent="0">
              <a:spcBef>
                <a:spcPts val="0"/>
              </a:spcBef>
              <a:buNone/>
            </a:pPr>
            <a:r>
              <a:rPr lang="en-US" sz="1600" dirty="0" err="1"/>
              <a:t>SINKO</a:t>
            </a:r>
            <a:r>
              <a:rPr lang="en-US" sz="1600" dirty="0"/>
              <a:t> </a:t>
            </a:r>
            <a:r>
              <a:rPr lang="en-US" sz="1600" dirty="0" err="1"/>
              <a:t>livros</a:t>
            </a:r>
            <a:r>
              <a:rPr lang="en-US" sz="1600" dirty="0"/>
              <a:t> de la ley. [FIVE books of the law.] </a:t>
            </a:r>
          </a:p>
          <a:p>
            <a:pPr marL="0" indent="0">
              <a:spcBef>
                <a:spcPts val="0"/>
              </a:spcBef>
              <a:buNone/>
            </a:pPr>
            <a:r>
              <a:rPr lang="en-US" sz="1600" dirty="0" err="1"/>
              <a:t>KWATRO</a:t>
            </a:r>
            <a:r>
              <a:rPr lang="en-US" sz="1600" dirty="0"/>
              <a:t> </a:t>
            </a:r>
            <a:r>
              <a:rPr lang="en-US" sz="1600" dirty="0" err="1"/>
              <a:t>madres</a:t>
            </a:r>
            <a:r>
              <a:rPr lang="en-US" sz="1600" dirty="0"/>
              <a:t> de </a:t>
            </a:r>
            <a:r>
              <a:rPr lang="en-US" sz="1600" dirty="0" err="1"/>
              <a:t>israel</a:t>
            </a:r>
            <a:r>
              <a:rPr lang="en-US" sz="1600" dirty="0"/>
              <a:t>. [FOUR mothers of Israel.] </a:t>
            </a:r>
          </a:p>
          <a:p>
            <a:pPr marL="0" indent="0">
              <a:spcBef>
                <a:spcPts val="0"/>
              </a:spcBef>
              <a:buNone/>
            </a:pPr>
            <a:r>
              <a:rPr lang="en-US" sz="1600" dirty="0"/>
              <a:t>TRES </a:t>
            </a:r>
            <a:r>
              <a:rPr lang="en-US" sz="1600" dirty="0" err="1"/>
              <a:t>muestros</a:t>
            </a:r>
            <a:r>
              <a:rPr lang="en-US" sz="1600" dirty="0"/>
              <a:t> padres son. [THREE are our fathers.] </a:t>
            </a:r>
          </a:p>
          <a:p>
            <a:pPr marL="0" indent="0">
              <a:spcBef>
                <a:spcPts val="0"/>
              </a:spcBef>
              <a:buNone/>
            </a:pPr>
            <a:r>
              <a:rPr lang="en-US" sz="1600" dirty="0"/>
              <a:t>DOS Moshe y Aron. [TWO Moses and Aaron.] </a:t>
            </a:r>
          </a:p>
          <a:p>
            <a:pPr marL="0" indent="0">
              <a:spcBef>
                <a:spcPts val="0"/>
              </a:spcBef>
              <a:buNone/>
            </a:pPr>
            <a:r>
              <a:rPr lang="en-US" sz="1600" dirty="0"/>
              <a:t>UNO es el </a:t>
            </a:r>
            <a:r>
              <a:rPr lang="en-US" sz="1600" dirty="0" err="1"/>
              <a:t>kriador</a:t>
            </a:r>
            <a:r>
              <a:rPr lang="en-US" sz="1600" dirty="0"/>
              <a:t>, </a:t>
            </a:r>
            <a:r>
              <a:rPr lang="en-US" sz="1600" dirty="0" err="1"/>
              <a:t>baruh</a:t>
            </a:r>
            <a:r>
              <a:rPr lang="en-US" sz="1600" dirty="0"/>
              <a:t> hu </a:t>
            </a:r>
            <a:r>
              <a:rPr lang="en-US" sz="1600" dirty="0" err="1"/>
              <a:t>u'varuh</a:t>
            </a:r>
            <a:r>
              <a:rPr lang="en-US" sz="1600" dirty="0"/>
              <a:t> </a:t>
            </a:r>
            <a:r>
              <a:rPr lang="en-US" sz="1600" dirty="0" err="1"/>
              <a:t>shemo</a:t>
            </a:r>
            <a:r>
              <a:rPr lang="en-US" sz="1600" dirty="0"/>
              <a:t>. [ONE is the Creator, Blessed Be He and his name.]</a:t>
            </a:r>
            <a:endParaRPr lang="en-US" sz="2000" dirty="0"/>
          </a:p>
        </p:txBody>
      </p:sp>
      <p:pic>
        <p:nvPicPr>
          <p:cNvPr id="4" name="Online Media 3" title="LADINO - &quot;quien supiesse e entendiesse&quot;... (para noite de Pￃﾪssach) . Ia'aqob Tsur">
            <a:hlinkClick r:id="" action="ppaction://media"/>
            <a:extLst>
              <a:ext uri="{FF2B5EF4-FFF2-40B4-BE49-F238E27FC236}">
                <a16:creationId xmlns:a16="http://schemas.microsoft.com/office/drawing/2014/main" id="{A250CFD4-3F13-4074-83C9-8A6656146BC9}"/>
              </a:ext>
            </a:extLst>
          </p:cNvPr>
          <p:cNvPicPr>
            <a:picLocks noRot="1" noChangeAspect="1"/>
          </p:cNvPicPr>
          <p:nvPr>
            <a:videoFile r:link="rId1"/>
          </p:nvPr>
        </p:nvPicPr>
        <p:blipFill>
          <a:blip r:embed="rId3"/>
          <a:stretch>
            <a:fillRect/>
          </a:stretch>
        </p:blipFill>
        <p:spPr>
          <a:xfrm>
            <a:off x="5965974" y="1488559"/>
            <a:ext cx="5829300" cy="4368800"/>
          </a:xfrm>
          <a:prstGeom prst="rect">
            <a:avLst/>
          </a:prstGeom>
        </p:spPr>
      </p:pic>
      <p:sp>
        <p:nvSpPr>
          <p:cNvPr id="6" name="TextBox 5">
            <a:extLst>
              <a:ext uri="{FF2B5EF4-FFF2-40B4-BE49-F238E27FC236}">
                <a16:creationId xmlns:a16="http://schemas.microsoft.com/office/drawing/2014/main" id="{ACE5839B-689A-4D38-89CE-148CCB686136}"/>
              </a:ext>
            </a:extLst>
          </p:cNvPr>
          <p:cNvSpPr txBox="1"/>
          <p:nvPr/>
        </p:nvSpPr>
        <p:spPr>
          <a:xfrm>
            <a:off x="7465165" y="5857359"/>
            <a:ext cx="3231190" cy="369332"/>
          </a:xfrm>
          <a:prstGeom prst="rect">
            <a:avLst/>
          </a:prstGeom>
          <a:noFill/>
        </p:spPr>
        <p:txBody>
          <a:bodyPr wrap="square" rtlCol="0">
            <a:spAutoFit/>
          </a:bodyPr>
          <a:lstStyle/>
          <a:p>
            <a:r>
              <a:rPr lang="en-US" dirty="0" err="1"/>
              <a:t>Ya'akov</a:t>
            </a:r>
            <a:r>
              <a:rPr lang="en-US" dirty="0"/>
              <a:t> </a:t>
            </a:r>
            <a:r>
              <a:rPr lang="en-US" dirty="0" err="1"/>
              <a:t>Tsur</a:t>
            </a:r>
            <a:r>
              <a:rPr lang="en-US" dirty="0"/>
              <a:t> Ben </a:t>
            </a:r>
            <a:r>
              <a:rPr lang="en-US" dirty="0" err="1"/>
              <a:t>Ovadiah</a:t>
            </a:r>
            <a:endParaRPr lang="en-US" dirty="0"/>
          </a:p>
        </p:txBody>
      </p:sp>
    </p:spTree>
    <p:extLst>
      <p:ext uri="{BB962C8B-B14F-4D97-AF65-F5344CB8AC3E}">
        <p14:creationId xmlns:p14="http://schemas.microsoft.com/office/powerpoint/2010/main" val="130843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Who Knows One? - Yiddish</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96726" y="1376916"/>
            <a:ext cx="5823321" cy="4104167"/>
          </a:xfrm>
        </p:spPr>
        <p:txBody>
          <a:bodyPr>
            <a:noAutofit/>
          </a:bodyPr>
          <a:lstStyle/>
          <a:p>
            <a:pPr marL="0" indent="0">
              <a:spcBef>
                <a:spcPts val="0"/>
              </a:spcBef>
              <a:buNone/>
            </a:pPr>
            <a:r>
              <a:rPr lang="en-US" sz="1600" dirty="0"/>
              <a:t>Mu </a:t>
            </a:r>
            <a:r>
              <a:rPr lang="en-US" sz="1600" dirty="0" err="1"/>
              <a:t>asapru</a:t>
            </a:r>
            <a:r>
              <a:rPr lang="en-US" sz="1600" dirty="0"/>
              <a:t>, mu </a:t>
            </a:r>
            <a:r>
              <a:rPr lang="en-US" sz="1600" dirty="0" err="1"/>
              <a:t>adabru</a:t>
            </a:r>
            <a:r>
              <a:rPr lang="en-US" sz="1600" dirty="0"/>
              <a:t>, ay day, ay day, yam da day </a:t>
            </a:r>
            <a:r>
              <a:rPr lang="en-US" sz="1600" dirty="0" err="1"/>
              <a:t>day</a:t>
            </a:r>
            <a:r>
              <a:rPr lang="en-US" sz="1600" dirty="0"/>
              <a:t> </a:t>
            </a:r>
            <a:r>
              <a:rPr lang="en-US" sz="1600" dirty="0" err="1"/>
              <a:t>day</a:t>
            </a:r>
            <a:r>
              <a:rPr lang="en-US" sz="1600" dirty="0"/>
              <a:t>.</a:t>
            </a:r>
          </a:p>
          <a:p>
            <a:pPr marL="0" indent="0">
              <a:spcBef>
                <a:spcPts val="0"/>
              </a:spcBef>
              <a:buNone/>
            </a:pPr>
            <a:r>
              <a:rPr lang="en-US" sz="1600" dirty="0"/>
              <a:t>​Ver ken </a:t>
            </a:r>
            <a:r>
              <a:rPr lang="en-US" sz="1600" dirty="0" err="1"/>
              <a:t>zogn</a:t>
            </a:r>
            <a:r>
              <a:rPr lang="en-US" sz="1600" dirty="0"/>
              <a:t> </a:t>
            </a:r>
            <a:r>
              <a:rPr lang="en-US" sz="1600" dirty="0" err="1"/>
              <a:t>ver</a:t>
            </a:r>
            <a:r>
              <a:rPr lang="en-US" sz="1600" dirty="0"/>
              <a:t> ken </a:t>
            </a:r>
            <a:r>
              <a:rPr lang="en-US" sz="1600" dirty="0" err="1"/>
              <a:t>redn</a:t>
            </a:r>
            <a:r>
              <a:rPr lang="en-US" sz="1600" dirty="0"/>
              <a:t> </a:t>
            </a:r>
            <a:r>
              <a:rPr lang="en-US" sz="1600" dirty="0" err="1"/>
              <a:t>vos</a:t>
            </a:r>
            <a:r>
              <a:rPr lang="en-US" sz="1600" dirty="0"/>
              <a:t> di </a:t>
            </a:r>
            <a:r>
              <a:rPr lang="en-US" sz="1600" dirty="0" err="1"/>
              <a:t>DRAYTSN</a:t>
            </a:r>
            <a:r>
              <a:rPr lang="en-US" sz="1600" dirty="0"/>
              <a:t> </a:t>
            </a:r>
            <a:r>
              <a:rPr lang="en-US" sz="1600" dirty="0" err="1"/>
              <a:t>batayt</a:t>
            </a:r>
            <a:r>
              <a:rPr lang="en-US" sz="1600" dirty="0"/>
              <a:t>? [Who can say what THIRTEEN means?] </a:t>
            </a:r>
          </a:p>
          <a:p>
            <a:pPr marL="0" indent="0">
              <a:spcBef>
                <a:spcPts val="0"/>
              </a:spcBef>
              <a:buNone/>
            </a:pPr>
            <a:r>
              <a:rPr lang="en-US" sz="1600" dirty="0" err="1"/>
              <a:t>DRAYTSN</a:t>
            </a:r>
            <a:r>
              <a:rPr lang="en-US" sz="1600" dirty="0"/>
              <a:t> </a:t>
            </a:r>
            <a:r>
              <a:rPr lang="en-US" sz="1600" dirty="0" err="1"/>
              <a:t>iz</a:t>
            </a:r>
            <a:r>
              <a:rPr lang="en-US" sz="1600" dirty="0"/>
              <a:t> men bar </a:t>
            </a:r>
            <a:r>
              <a:rPr lang="en-US" sz="1600" dirty="0" err="1"/>
              <a:t>mitsve</a:t>
            </a:r>
            <a:r>
              <a:rPr lang="en-US" sz="1600" dirty="0"/>
              <a:t>. [THIRTEEN is a bar mitzvah.]</a:t>
            </a:r>
          </a:p>
          <a:p>
            <a:pPr marL="0" indent="0">
              <a:spcBef>
                <a:spcPts val="0"/>
              </a:spcBef>
              <a:buNone/>
            </a:pPr>
            <a:r>
              <a:rPr lang="en-US" sz="1600" dirty="0" err="1"/>
              <a:t>TSVELF</a:t>
            </a:r>
            <a:r>
              <a:rPr lang="en-US" sz="1600" dirty="0"/>
              <a:t> </a:t>
            </a:r>
            <a:r>
              <a:rPr lang="en-US" sz="1600" dirty="0" err="1"/>
              <a:t>zenen</a:t>
            </a:r>
            <a:r>
              <a:rPr lang="en-US" sz="1600" dirty="0"/>
              <a:t> di </a:t>
            </a:r>
            <a:r>
              <a:rPr lang="en-US" sz="1600" dirty="0" err="1"/>
              <a:t>shvotim</a:t>
            </a:r>
            <a:r>
              <a:rPr lang="en-US" sz="1600" dirty="0"/>
              <a:t>. [TWELVE are the tribes.]</a:t>
            </a:r>
          </a:p>
          <a:p>
            <a:pPr marL="0" indent="0">
              <a:spcBef>
                <a:spcPts val="0"/>
              </a:spcBef>
              <a:buNone/>
            </a:pPr>
            <a:r>
              <a:rPr lang="en-US" sz="1600" dirty="0"/>
              <a:t>ELF </a:t>
            </a:r>
            <a:r>
              <a:rPr lang="en-US" sz="1600" dirty="0" err="1"/>
              <a:t>ZENEN</a:t>
            </a:r>
            <a:r>
              <a:rPr lang="en-US" sz="1600" dirty="0"/>
              <a:t> di </a:t>
            </a:r>
            <a:r>
              <a:rPr lang="en-US" sz="1600" dirty="0" err="1"/>
              <a:t>shtern</a:t>
            </a:r>
            <a:r>
              <a:rPr lang="en-US" sz="1600" dirty="0"/>
              <a:t>. [ELEVEN are the stars.]</a:t>
            </a:r>
          </a:p>
          <a:p>
            <a:pPr marL="0" indent="0">
              <a:spcBef>
                <a:spcPts val="0"/>
              </a:spcBef>
              <a:buNone/>
            </a:pPr>
            <a:r>
              <a:rPr lang="en-US" sz="1600" dirty="0" err="1"/>
              <a:t>TSEN</a:t>
            </a:r>
            <a:r>
              <a:rPr lang="en-US" sz="1600" dirty="0"/>
              <a:t> </a:t>
            </a:r>
            <a:r>
              <a:rPr lang="en-US" sz="1600" dirty="0" err="1"/>
              <a:t>zenen</a:t>
            </a:r>
            <a:r>
              <a:rPr lang="en-US" sz="1600" dirty="0"/>
              <a:t> di </a:t>
            </a:r>
            <a:r>
              <a:rPr lang="en-US" sz="1600" dirty="0" err="1"/>
              <a:t>gebot</a:t>
            </a:r>
            <a:r>
              <a:rPr lang="en-US" sz="1600" dirty="0"/>
              <a:t>. [TEN are the Commandments.]</a:t>
            </a:r>
          </a:p>
          <a:p>
            <a:pPr marL="0" indent="0">
              <a:spcBef>
                <a:spcPts val="0"/>
              </a:spcBef>
              <a:buNone/>
            </a:pPr>
            <a:r>
              <a:rPr lang="en-US" sz="1600" dirty="0" err="1"/>
              <a:t>NAYN</a:t>
            </a:r>
            <a:r>
              <a:rPr lang="en-US" sz="1600" dirty="0"/>
              <a:t> </a:t>
            </a:r>
            <a:r>
              <a:rPr lang="en-US" sz="1600" dirty="0" err="1"/>
              <a:t>zenen</a:t>
            </a:r>
            <a:r>
              <a:rPr lang="en-US" sz="1600" dirty="0"/>
              <a:t> </a:t>
            </a:r>
            <a:r>
              <a:rPr lang="en-US" sz="1600" dirty="0" err="1"/>
              <a:t>khedoshim</a:t>
            </a:r>
            <a:r>
              <a:rPr lang="en-US" sz="1600" dirty="0"/>
              <a:t> </a:t>
            </a:r>
            <a:r>
              <a:rPr lang="en-US" sz="1600" dirty="0" err="1"/>
              <a:t>trogt</a:t>
            </a:r>
            <a:r>
              <a:rPr lang="en-US" sz="1600" dirty="0"/>
              <a:t> men. [NINE months you're carried.]</a:t>
            </a:r>
          </a:p>
          <a:p>
            <a:pPr marL="0" indent="0">
              <a:spcBef>
                <a:spcPts val="0"/>
              </a:spcBef>
              <a:buNone/>
            </a:pPr>
            <a:r>
              <a:rPr lang="en-US" sz="1600" dirty="0" err="1"/>
              <a:t>AKHT</a:t>
            </a:r>
            <a:r>
              <a:rPr lang="en-US" sz="1600" dirty="0"/>
              <a:t> </a:t>
            </a:r>
            <a:r>
              <a:rPr lang="en-US" sz="1600" dirty="0" err="1"/>
              <a:t>teg</a:t>
            </a:r>
            <a:r>
              <a:rPr lang="en-US" sz="1600" dirty="0"/>
              <a:t> </a:t>
            </a:r>
            <a:r>
              <a:rPr lang="en-US" sz="1600" dirty="0" err="1"/>
              <a:t>iz</a:t>
            </a:r>
            <a:r>
              <a:rPr lang="en-US" sz="1600" dirty="0"/>
              <a:t> der bris. [EIGHT days till the bris.]</a:t>
            </a:r>
          </a:p>
          <a:p>
            <a:pPr marL="0" indent="0">
              <a:spcBef>
                <a:spcPts val="0"/>
              </a:spcBef>
              <a:buNone/>
            </a:pPr>
            <a:r>
              <a:rPr lang="en-US" sz="1600" dirty="0"/>
              <a:t>​</a:t>
            </a:r>
            <a:r>
              <a:rPr lang="en-US" sz="1600" dirty="0" err="1"/>
              <a:t>ZIBN</a:t>
            </a:r>
            <a:r>
              <a:rPr lang="en-US" sz="1600" dirty="0"/>
              <a:t> </a:t>
            </a:r>
            <a:r>
              <a:rPr lang="en-US" sz="1600" dirty="0" err="1"/>
              <a:t>zenen</a:t>
            </a:r>
            <a:r>
              <a:rPr lang="en-US" sz="1600" dirty="0"/>
              <a:t> di </a:t>
            </a:r>
            <a:r>
              <a:rPr lang="en-US" sz="1600" dirty="0" err="1"/>
              <a:t>vokh-teg</a:t>
            </a:r>
            <a:r>
              <a:rPr lang="en-US" sz="1600" dirty="0"/>
              <a:t>. [SEVEN are the weekdays.] </a:t>
            </a:r>
          </a:p>
          <a:p>
            <a:pPr marL="0" indent="0">
              <a:spcBef>
                <a:spcPts val="0"/>
              </a:spcBef>
              <a:buNone/>
            </a:pPr>
            <a:r>
              <a:rPr lang="en-US" sz="1600" dirty="0" err="1"/>
              <a:t>ZEKS</a:t>
            </a:r>
            <a:r>
              <a:rPr lang="en-US" sz="1600" dirty="0"/>
              <a:t> </a:t>
            </a:r>
            <a:r>
              <a:rPr lang="en-US" sz="1600" dirty="0" err="1"/>
              <a:t>zenen</a:t>
            </a:r>
            <a:r>
              <a:rPr lang="en-US" sz="1600" dirty="0"/>
              <a:t> </a:t>
            </a:r>
            <a:r>
              <a:rPr lang="en-US" sz="1600" dirty="0" err="1"/>
              <a:t>mishnayes</a:t>
            </a:r>
            <a:r>
              <a:rPr lang="en-US" sz="1600" dirty="0"/>
              <a:t>. [SIX are the books of the Mishnah.] </a:t>
            </a:r>
          </a:p>
          <a:p>
            <a:pPr marL="0" indent="0">
              <a:spcBef>
                <a:spcPts val="0"/>
              </a:spcBef>
              <a:buNone/>
            </a:pPr>
            <a:r>
              <a:rPr lang="en-US" sz="1600" dirty="0" err="1"/>
              <a:t>FINF</a:t>
            </a:r>
            <a:r>
              <a:rPr lang="en-US" sz="1600" dirty="0"/>
              <a:t> </a:t>
            </a:r>
            <a:r>
              <a:rPr lang="en-US" sz="1600" dirty="0" err="1"/>
              <a:t>zenen</a:t>
            </a:r>
            <a:r>
              <a:rPr lang="en-US" sz="1600" dirty="0"/>
              <a:t> </a:t>
            </a:r>
            <a:r>
              <a:rPr lang="en-US" sz="1600" dirty="0" err="1"/>
              <a:t>khamushim</a:t>
            </a:r>
            <a:r>
              <a:rPr lang="en-US" sz="1600" dirty="0"/>
              <a:t>. [FIVE are the books of the Torah.] </a:t>
            </a:r>
          </a:p>
          <a:p>
            <a:pPr marL="0" indent="0">
              <a:spcBef>
                <a:spcPts val="0"/>
              </a:spcBef>
              <a:buNone/>
            </a:pPr>
            <a:r>
              <a:rPr lang="en-US" sz="1600" dirty="0"/>
              <a:t>FIR </a:t>
            </a:r>
            <a:r>
              <a:rPr lang="en-US" sz="1600" dirty="0" err="1"/>
              <a:t>zenen</a:t>
            </a:r>
            <a:r>
              <a:rPr lang="en-US" sz="1600" dirty="0"/>
              <a:t> di </a:t>
            </a:r>
            <a:r>
              <a:rPr lang="en-US" sz="1600" dirty="0" err="1"/>
              <a:t>imoes</a:t>
            </a:r>
            <a:r>
              <a:rPr lang="en-US" sz="1600" dirty="0"/>
              <a:t> (</a:t>
            </a:r>
            <a:r>
              <a:rPr lang="en-US" sz="1600" dirty="0" err="1"/>
              <a:t>mames</a:t>
            </a:r>
            <a:r>
              <a:rPr lang="en-US" sz="1600" dirty="0"/>
              <a:t>). [FOUR are the mothers.] </a:t>
            </a:r>
          </a:p>
          <a:p>
            <a:pPr marL="0" indent="0">
              <a:spcBef>
                <a:spcPts val="0"/>
              </a:spcBef>
              <a:buNone/>
            </a:pPr>
            <a:r>
              <a:rPr lang="en-US" sz="1600" dirty="0"/>
              <a:t>DRAY </a:t>
            </a:r>
            <a:r>
              <a:rPr lang="en-US" sz="1600" dirty="0" err="1"/>
              <a:t>zenen</a:t>
            </a:r>
            <a:r>
              <a:rPr lang="en-US" sz="1600" dirty="0"/>
              <a:t> di </a:t>
            </a:r>
            <a:r>
              <a:rPr lang="en-US" sz="1600" dirty="0" err="1"/>
              <a:t>oves</a:t>
            </a:r>
            <a:r>
              <a:rPr lang="en-US" sz="1600" dirty="0"/>
              <a:t> (</a:t>
            </a:r>
            <a:r>
              <a:rPr lang="en-US" sz="1600" dirty="0" err="1"/>
              <a:t>tates</a:t>
            </a:r>
            <a:r>
              <a:rPr lang="en-US" sz="1600" dirty="0"/>
              <a:t>). [THREE are the fathers.] </a:t>
            </a:r>
          </a:p>
          <a:p>
            <a:pPr marL="0" indent="0">
              <a:spcBef>
                <a:spcPts val="0"/>
              </a:spcBef>
              <a:buNone/>
            </a:pPr>
            <a:r>
              <a:rPr lang="en-US" sz="1600" dirty="0" err="1"/>
              <a:t>TSVEY</a:t>
            </a:r>
            <a:r>
              <a:rPr lang="en-US" sz="1600" dirty="0"/>
              <a:t> </a:t>
            </a:r>
            <a:r>
              <a:rPr lang="en-US" sz="1600" dirty="0" err="1"/>
              <a:t>zenen</a:t>
            </a:r>
            <a:r>
              <a:rPr lang="en-US" sz="1600" dirty="0"/>
              <a:t> di </a:t>
            </a:r>
            <a:r>
              <a:rPr lang="en-US" sz="1600" dirty="0" err="1"/>
              <a:t>lukhes</a:t>
            </a:r>
            <a:r>
              <a:rPr lang="en-US" sz="1600" dirty="0"/>
              <a:t>. [TWO are the tablets.] </a:t>
            </a:r>
          </a:p>
          <a:p>
            <a:pPr marL="0" indent="0">
              <a:spcBef>
                <a:spcPts val="0"/>
              </a:spcBef>
              <a:buNone/>
            </a:pPr>
            <a:r>
              <a:rPr lang="en-US" sz="1600" dirty="0"/>
              <a:t>Un </a:t>
            </a:r>
            <a:r>
              <a:rPr lang="en-US" sz="1600" dirty="0" err="1"/>
              <a:t>EYNER</a:t>
            </a:r>
            <a:r>
              <a:rPr lang="en-US" sz="1600" dirty="0"/>
              <a:t> </a:t>
            </a:r>
            <a:r>
              <a:rPr lang="en-US" sz="1600" dirty="0" err="1"/>
              <a:t>iz</a:t>
            </a:r>
            <a:r>
              <a:rPr lang="en-US" sz="1600" dirty="0"/>
              <a:t> </a:t>
            </a:r>
            <a:r>
              <a:rPr lang="en-US" sz="1600" dirty="0" err="1"/>
              <a:t>dokh</a:t>
            </a:r>
            <a:r>
              <a:rPr lang="en-US" sz="1600" dirty="0"/>
              <a:t> got. [And ONE is of course God.] </a:t>
            </a:r>
          </a:p>
          <a:p>
            <a:pPr marL="0" indent="0">
              <a:spcBef>
                <a:spcPts val="0"/>
              </a:spcBef>
              <a:buNone/>
            </a:pPr>
            <a:r>
              <a:rPr lang="en-US" sz="1600" dirty="0"/>
              <a:t>Un got </a:t>
            </a:r>
            <a:r>
              <a:rPr lang="en-US" sz="1600" dirty="0" err="1"/>
              <a:t>iz</a:t>
            </a:r>
            <a:r>
              <a:rPr lang="en-US" sz="1600" dirty="0"/>
              <a:t> </a:t>
            </a:r>
            <a:r>
              <a:rPr lang="en-US" sz="1600" dirty="0" err="1"/>
              <a:t>eyner</a:t>
            </a:r>
            <a:r>
              <a:rPr lang="en-US" sz="1600" dirty="0"/>
              <a:t>, un </a:t>
            </a:r>
            <a:r>
              <a:rPr lang="en-US" sz="1600" dirty="0" err="1"/>
              <a:t>vayter</a:t>
            </a:r>
            <a:r>
              <a:rPr lang="en-US" sz="1600" dirty="0"/>
              <a:t> </a:t>
            </a:r>
            <a:r>
              <a:rPr lang="en-US" sz="1600" dirty="0" err="1"/>
              <a:t>keyner</a:t>
            </a:r>
            <a:r>
              <a:rPr lang="en-US" sz="1600" dirty="0"/>
              <a:t>. [And God is One, and there is no other.]</a:t>
            </a:r>
          </a:p>
          <a:p>
            <a:pPr marL="0" indent="0">
              <a:spcBef>
                <a:spcPts val="0"/>
              </a:spcBef>
              <a:buNone/>
            </a:pPr>
            <a:endParaRPr lang="en-US" sz="2000" dirty="0"/>
          </a:p>
        </p:txBody>
      </p:sp>
      <p:pic>
        <p:nvPicPr>
          <p:cNvPr id="3" name="Online Media 2" title="Book of J - Jewlia Eisenberg and Jeremiah Lockwood - Mu Asapru - Yiddish version of Who Knows One">
            <a:hlinkClick r:id="" action="ppaction://media"/>
            <a:extLst>
              <a:ext uri="{FF2B5EF4-FFF2-40B4-BE49-F238E27FC236}">
                <a16:creationId xmlns:a16="http://schemas.microsoft.com/office/drawing/2014/main" id="{4CA08B66-BB44-43C8-AA43-C752D9D4C57A}"/>
              </a:ext>
            </a:extLst>
          </p:cNvPr>
          <p:cNvPicPr>
            <a:picLocks noRot="1" noChangeAspect="1"/>
          </p:cNvPicPr>
          <p:nvPr>
            <a:videoFile r:link="rId1"/>
          </p:nvPr>
        </p:nvPicPr>
        <p:blipFill>
          <a:blip r:embed="rId3"/>
          <a:stretch>
            <a:fillRect/>
          </a:stretch>
        </p:blipFill>
        <p:spPr>
          <a:xfrm>
            <a:off x="6337228" y="2214231"/>
            <a:ext cx="5458046" cy="3070151"/>
          </a:xfrm>
          <a:prstGeom prst="rect">
            <a:avLst/>
          </a:prstGeom>
        </p:spPr>
      </p:pic>
      <p:sp>
        <p:nvSpPr>
          <p:cNvPr id="7" name="TextBox 6">
            <a:extLst>
              <a:ext uri="{FF2B5EF4-FFF2-40B4-BE49-F238E27FC236}">
                <a16:creationId xmlns:a16="http://schemas.microsoft.com/office/drawing/2014/main" id="{CEFB220E-C1B2-440A-8CC3-7EF50D152459}"/>
              </a:ext>
            </a:extLst>
          </p:cNvPr>
          <p:cNvSpPr txBox="1"/>
          <p:nvPr/>
        </p:nvSpPr>
        <p:spPr>
          <a:xfrm>
            <a:off x="6498266" y="5369441"/>
            <a:ext cx="5458046" cy="1154162"/>
          </a:xfrm>
          <a:prstGeom prst="rect">
            <a:avLst/>
          </a:prstGeom>
          <a:noFill/>
        </p:spPr>
        <p:txBody>
          <a:bodyPr wrap="square" rtlCol="0">
            <a:spAutoFit/>
          </a:bodyPr>
          <a:lstStyle/>
          <a:p>
            <a:r>
              <a:rPr lang="en-US" dirty="0"/>
              <a:t>Book of J: </a:t>
            </a:r>
            <a:r>
              <a:rPr lang="en-US" dirty="0" err="1"/>
              <a:t>Jewlia</a:t>
            </a:r>
            <a:r>
              <a:rPr lang="en-US" dirty="0"/>
              <a:t> Eisenberg and Jeremiah Lockwood</a:t>
            </a:r>
          </a:p>
          <a:p>
            <a:endParaRPr lang="en-US" dirty="0"/>
          </a:p>
          <a:p>
            <a:r>
              <a:rPr lang="en-US" sz="1500" dirty="0"/>
              <a:t>See other languages at jewishlanguages.org</a:t>
            </a:r>
          </a:p>
        </p:txBody>
      </p:sp>
    </p:spTree>
    <p:extLst>
      <p:ext uri="{BB962C8B-B14F-4D97-AF65-F5344CB8AC3E}">
        <p14:creationId xmlns:p14="http://schemas.microsoft.com/office/powerpoint/2010/main" val="155050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799" y="265814"/>
            <a:ext cx="10767237" cy="1371600"/>
          </a:xfrm>
        </p:spPr>
        <p:txBody>
          <a:bodyPr>
            <a:normAutofit fontScale="90000"/>
          </a:bodyPr>
          <a:lstStyle/>
          <a:p>
            <a:r>
              <a:rPr lang="en-US" dirty="0"/>
              <a:t>Chad </a:t>
            </a:r>
            <a:r>
              <a:rPr lang="en-US" dirty="0" err="1"/>
              <a:t>Gadya</a:t>
            </a:r>
            <a:r>
              <a:rPr lang="en-US" dirty="0"/>
              <a:t> - </a:t>
            </a:r>
            <a:r>
              <a:rPr lang="he-IL" dirty="0"/>
              <a:t> - חד גדיא</a:t>
            </a:r>
            <a:r>
              <a:rPr lang="en-US" dirty="0"/>
              <a:t>One Little Goat</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258502" y="1376916"/>
            <a:ext cx="7099228" cy="4104167"/>
          </a:xfrm>
        </p:spPr>
        <p:txBody>
          <a:bodyPr>
            <a:noAutofit/>
          </a:bodyPr>
          <a:lstStyle/>
          <a:p>
            <a:pPr marL="0" indent="0">
              <a:spcBef>
                <a:spcPts val="0"/>
              </a:spcBef>
              <a:buNone/>
            </a:pPr>
            <a:r>
              <a:rPr lang="en-US" dirty="0"/>
              <a:t>Chad </a:t>
            </a:r>
            <a:r>
              <a:rPr lang="en-US" dirty="0" err="1"/>
              <a:t>gadya</a:t>
            </a:r>
            <a:r>
              <a:rPr lang="en-US" dirty="0"/>
              <a:t>, chad </a:t>
            </a:r>
            <a:r>
              <a:rPr lang="en-US" dirty="0" err="1"/>
              <a:t>gadya</a:t>
            </a:r>
            <a:r>
              <a:rPr lang="en-US" dirty="0"/>
              <a:t> (one little goat, one little goat). </a:t>
            </a:r>
          </a:p>
          <a:p>
            <a:pPr marL="0" indent="0">
              <a:spcBef>
                <a:spcPts val="0"/>
              </a:spcBef>
              <a:buNone/>
            </a:pPr>
            <a:r>
              <a:rPr lang="en-US" dirty="0"/>
              <a:t>My father bought for two </a:t>
            </a:r>
            <a:r>
              <a:rPr lang="en-US" dirty="0" err="1"/>
              <a:t>zuzim</a:t>
            </a:r>
            <a:r>
              <a:rPr lang="en-US" dirty="0"/>
              <a:t>, chad </a:t>
            </a:r>
            <a:r>
              <a:rPr lang="en-US" dirty="0" err="1"/>
              <a:t>gadya</a:t>
            </a:r>
            <a:r>
              <a:rPr lang="en-US" dirty="0"/>
              <a:t>, chad </a:t>
            </a:r>
            <a:r>
              <a:rPr lang="en-US" dirty="0" err="1"/>
              <a:t>gadya</a:t>
            </a:r>
            <a:r>
              <a:rPr lang="en-US" dirty="0"/>
              <a:t>.</a:t>
            </a:r>
          </a:p>
          <a:p>
            <a:pPr marL="0" indent="0">
              <a:spcBef>
                <a:spcPts val="0"/>
              </a:spcBef>
              <a:buNone/>
            </a:pPr>
            <a:r>
              <a:rPr lang="en-US" dirty="0"/>
              <a:t>Then came a cat and ate the goat...</a:t>
            </a:r>
          </a:p>
          <a:p>
            <a:pPr marL="0" indent="0">
              <a:spcBef>
                <a:spcPts val="0"/>
              </a:spcBef>
              <a:buNone/>
            </a:pPr>
            <a:r>
              <a:rPr lang="en-US" dirty="0"/>
              <a:t>Then came a dog and bit the cat that ate the goat...</a:t>
            </a:r>
          </a:p>
          <a:p>
            <a:pPr marL="0" indent="0">
              <a:spcBef>
                <a:spcPts val="0"/>
              </a:spcBef>
              <a:buNone/>
            </a:pPr>
            <a:r>
              <a:rPr lang="en-US" dirty="0"/>
              <a:t>Then came a stick and beat the dog...</a:t>
            </a:r>
          </a:p>
          <a:p>
            <a:pPr marL="0" indent="0">
              <a:spcBef>
                <a:spcPts val="0"/>
              </a:spcBef>
              <a:buNone/>
            </a:pPr>
            <a:r>
              <a:rPr lang="en-US" dirty="0"/>
              <a:t>Then came fire and burned the stick...</a:t>
            </a:r>
          </a:p>
          <a:p>
            <a:pPr marL="0" indent="0">
              <a:spcBef>
                <a:spcPts val="0"/>
              </a:spcBef>
              <a:buNone/>
            </a:pPr>
            <a:r>
              <a:rPr lang="en-US" dirty="0"/>
              <a:t>Then came water and quenched the fire...</a:t>
            </a:r>
          </a:p>
          <a:p>
            <a:pPr marL="0" indent="0">
              <a:spcBef>
                <a:spcPts val="0"/>
              </a:spcBef>
              <a:buNone/>
            </a:pPr>
            <a:r>
              <a:rPr lang="en-US" dirty="0"/>
              <a:t>Then came an ox and drank the water...</a:t>
            </a:r>
          </a:p>
          <a:p>
            <a:pPr marL="0" indent="0">
              <a:spcBef>
                <a:spcPts val="0"/>
              </a:spcBef>
              <a:buNone/>
            </a:pPr>
            <a:r>
              <a:rPr lang="en-US" dirty="0"/>
              <a:t>Then came a shochet and slaughtered the ox...</a:t>
            </a:r>
          </a:p>
          <a:p>
            <a:pPr marL="0" indent="0">
              <a:spcBef>
                <a:spcPts val="0"/>
              </a:spcBef>
              <a:buNone/>
            </a:pPr>
            <a:r>
              <a:rPr lang="en-US" dirty="0"/>
              <a:t>Then came the angel of death and slaughtered the shochet...</a:t>
            </a:r>
          </a:p>
          <a:p>
            <a:pPr marL="0" indent="0">
              <a:spcBef>
                <a:spcPts val="0"/>
              </a:spcBef>
              <a:buNone/>
            </a:pPr>
            <a:r>
              <a:rPr lang="en-US" dirty="0"/>
              <a:t>Then came the Holy One, blessed be He and slaughtered the angel of death, that slaughtered the shochet, that slaughtered the ox, that drank the water, that quenched the fire, that burned the stick, that beat the dog, that bit the cat, that ate the goat, my father bought for two </a:t>
            </a:r>
            <a:r>
              <a:rPr lang="en-US" dirty="0" err="1"/>
              <a:t>zuzim</a:t>
            </a:r>
            <a:r>
              <a:rPr lang="en-US" dirty="0"/>
              <a:t>.</a:t>
            </a:r>
          </a:p>
          <a:p>
            <a:pPr marL="0" indent="0">
              <a:spcBef>
                <a:spcPts val="0"/>
              </a:spcBef>
              <a:buNone/>
            </a:pPr>
            <a:r>
              <a:rPr lang="en-US" dirty="0"/>
              <a:t>Chad </a:t>
            </a:r>
            <a:r>
              <a:rPr lang="en-US" dirty="0" err="1"/>
              <a:t>gadya</a:t>
            </a:r>
            <a:r>
              <a:rPr lang="en-US" dirty="0"/>
              <a:t>, chad </a:t>
            </a:r>
            <a:r>
              <a:rPr lang="en-US" dirty="0" err="1"/>
              <a:t>gadya</a:t>
            </a:r>
            <a:r>
              <a:rPr lang="en-US" dirty="0"/>
              <a:t>.</a:t>
            </a:r>
          </a:p>
          <a:p>
            <a:pPr marL="0" indent="0">
              <a:spcBef>
                <a:spcPts val="0"/>
              </a:spcBef>
              <a:buNone/>
            </a:pPr>
            <a:endParaRPr lang="en-US" dirty="0"/>
          </a:p>
          <a:p>
            <a:pPr marL="0" indent="0">
              <a:spcBef>
                <a:spcPts val="0"/>
              </a:spcBef>
              <a:buNone/>
            </a:pPr>
            <a:r>
              <a:rPr lang="en-US" i="1" dirty="0"/>
              <a:t>Guests can participate by making the sound of each animal/object after its name is said.</a:t>
            </a:r>
          </a:p>
        </p:txBody>
      </p:sp>
      <p:sp>
        <p:nvSpPr>
          <p:cNvPr id="7" name="TextBox 6">
            <a:extLst>
              <a:ext uri="{FF2B5EF4-FFF2-40B4-BE49-F238E27FC236}">
                <a16:creationId xmlns:a16="http://schemas.microsoft.com/office/drawing/2014/main" id="{B6C10A9E-A399-4586-8F16-AA9F734E9B0B}"/>
              </a:ext>
            </a:extLst>
          </p:cNvPr>
          <p:cNvSpPr txBox="1"/>
          <p:nvPr/>
        </p:nvSpPr>
        <p:spPr>
          <a:xfrm>
            <a:off x="7091916" y="1488559"/>
            <a:ext cx="4905376" cy="2462213"/>
          </a:xfrm>
          <a:prstGeom prst="rect">
            <a:avLst/>
          </a:prstGeom>
          <a:noFill/>
        </p:spPr>
        <p:txBody>
          <a:bodyPr wrap="square" rtlCol="0">
            <a:spAutoFit/>
          </a:bodyPr>
          <a:lstStyle/>
          <a:p>
            <a:pPr algn="r"/>
            <a:r>
              <a:rPr lang="he-IL" sz="2200" dirty="0"/>
              <a:t>חַד גַּדְיָא, חַד גַּדְיָא דְּזַבִּין אַבָּא בִּתְרֵי זוּזֵי, חַד גַּדְיָא, חַד גַּדְיָא…</a:t>
            </a:r>
          </a:p>
          <a:p>
            <a:pPr algn="r"/>
            <a:r>
              <a:rPr lang="he-IL" sz="2200" dirty="0"/>
              <a:t>וְאָתָא הַקָּדוֹשׁ בָּרוּךְ הוּא וְשָׁחַט לְמַלְאַךְ הַמָּוֶת, דְּשָׁחַט לְשׁוֹחֵט, דְּשָׁחַט לְתוֹרָא, דְשָׁתָה לְמַיָּא, דְּכָבָה לְנוּרָא, דְשָׂרַף לְחוּטְרָא, דְהִכָּה לְכַלְבָּא, דְנָשַׁךְ לְשׁוּנְרָא, דְאָכְלָה לְגַדְיָא, דְזַבִּין אַבָּא בִּתְרֵי זוּזֵי. חַד גַּדְיָא, חַד גַּדְיָא. </a:t>
            </a:r>
          </a:p>
        </p:txBody>
      </p:sp>
      <p:pic>
        <p:nvPicPr>
          <p:cNvPr id="8" name="Picture 2" descr="Image result for chad gadya">
            <a:extLst>
              <a:ext uri="{FF2B5EF4-FFF2-40B4-BE49-F238E27FC236}">
                <a16:creationId xmlns:a16="http://schemas.microsoft.com/office/drawing/2014/main" id="{48CE9CAA-3ED7-4581-996B-88D460F27159}"/>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365586" y="4678325"/>
            <a:ext cx="4709456" cy="2030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2081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text&#10;&#10;Description automatically generated">
            <a:extLst>
              <a:ext uri="{FF2B5EF4-FFF2-40B4-BE49-F238E27FC236}">
                <a16:creationId xmlns:a16="http://schemas.microsoft.com/office/drawing/2014/main" id="{5C1BA88B-27DB-4896-AD92-8E96CA0AA61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4429" y="161921"/>
            <a:ext cx="7708604" cy="6534157"/>
          </a:xfrm>
          <a:prstGeom prst="rect">
            <a:avLst/>
          </a:prstGeom>
        </p:spPr>
      </p:pic>
      <p:pic>
        <p:nvPicPr>
          <p:cNvPr id="12" name="Picture 11" descr="A screenshot of text&#10;&#10;Description automatically generated">
            <a:extLst>
              <a:ext uri="{FF2B5EF4-FFF2-40B4-BE49-F238E27FC236}">
                <a16:creationId xmlns:a16="http://schemas.microsoft.com/office/drawing/2014/main" id="{9B40152D-3B10-4BD1-8A80-3A5E04B71BA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76706" y="3476846"/>
            <a:ext cx="4440865" cy="3219232"/>
          </a:xfrm>
          <a:prstGeom prst="rect">
            <a:avLst/>
          </a:prstGeom>
        </p:spPr>
      </p:pic>
    </p:spTree>
    <p:extLst>
      <p:ext uri="{BB962C8B-B14F-4D97-AF65-F5344CB8AC3E}">
        <p14:creationId xmlns:p14="http://schemas.microsoft.com/office/powerpoint/2010/main" val="32884628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396726" y="265814"/>
            <a:ext cx="11398548" cy="1371600"/>
          </a:xfrm>
        </p:spPr>
        <p:txBody>
          <a:bodyPr>
            <a:normAutofit/>
          </a:bodyPr>
          <a:lstStyle/>
          <a:p>
            <a:r>
              <a:rPr lang="en-US" dirty="0"/>
              <a:t>Chad </a:t>
            </a:r>
            <a:r>
              <a:rPr lang="en-US" dirty="0" err="1"/>
              <a:t>Gadya</a:t>
            </a:r>
            <a:r>
              <a:rPr lang="en-US" dirty="0"/>
              <a:t> - Syrian Judeo-Arabic</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96726" y="1376916"/>
            <a:ext cx="2931265" cy="4659053"/>
          </a:xfrm>
        </p:spPr>
        <p:txBody>
          <a:bodyPr>
            <a:noAutofit/>
          </a:bodyPr>
          <a:lstStyle/>
          <a:p>
            <a:pPr marL="0" indent="0">
              <a:spcBef>
                <a:spcPts val="0"/>
              </a:spcBef>
              <a:buNone/>
            </a:pPr>
            <a:r>
              <a:rPr lang="en-US" sz="2000" dirty="0"/>
              <a:t>Wa-ija </a:t>
            </a:r>
            <a:r>
              <a:rPr lang="en-US" sz="2000" dirty="0" err="1"/>
              <a:t>ilmuqadas</a:t>
            </a:r>
            <a:r>
              <a:rPr lang="en-US" sz="2000" dirty="0"/>
              <a:t> </a:t>
            </a:r>
            <a:r>
              <a:rPr lang="en-US" sz="2000" dirty="0" err="1"/>
              <a:t>mubarak</a:t>
            </a:r>
            <a:r>
              <a:rPr lang="en-US" sz="2000" dirty="0"/>
              <a:t> hu‫, </a:t>
            </a:r>
            <a:r>
              <a:rPr lang="en-US" sz="2000" dirty="0" err="1"/>
              <a:t>wa-akhad</a:t>
            </a:r>
            <a:r>
              <a:rPr lang="en-US" sz="2000" dirty="0"/>
              <a:t> </a:t>
            </a:r>
            <a:r>
              <a:rPr lang="en-US" sz="2000" dirty="0" err="1"/>
              <a:t>malak</a:t>
            </a:r>
            <a:r>
              <a:rPr lang="en-US" sz="2000" dirty="0"/>
              <a:t> </a:t>
            </a:r>
            <a:r>
              <a:rPr lang="en-US" sz="2000" dirty="0" err="1"/>
              <a:t>ilmot</a:t>
            </a:r>
            <a:r>
              <a:rPr lang="en-US" sz="2000" dirty="0"/>
              <a:t>, </a:t>
            </a:r>
            <a:r>
              <a:rPr lang="en-US" sz="2000" dirty="0" err="1"/>
              <a:t>illaḍi</a:t>
            </a:r>
            <a:r>
              <a:rPr lang="en-US" sz="2000" dirty="0"/>
              <a:t> </a:t>
            </a:r>
            <a:r>
              <a:rPr lang="en-US" sz="2000" dirty="0" err="1"/>
              <a:t>akhad</a:t>
            </a:r>
            <a:r>
              <a:rPr lang="en-US" sz="2000" dirty="0"/>
              <a:t> </a:t>
            </a:r>
            <a:r>
              <a:rPr lang="en-US" sz="2000" dirty="0" err="1"/>
              <a:t>rouḥ</a:t>
            </a:r>
            <a:r>
              <a:rPr lang="en-US" sz="2000" dirty="0"/>
              <a:t> </a:t>
            </a:r>
            <a:r>
              <a:rPr lang="en-US" sz="2000" dirty="0" err="1"/>
              <a:t>i-dabaḥ</a:t>
            </a:r>
            <a:r>
              <a:rPr lang="en-US" sz="2000" dirty="0"/>
              <a:t>, </a:t>
            </a:r>
            <a:r>
              <a:rPr lang="en-US" sz="2000" dirty="0" err="1"/>
              <a:t>illaḍi</a:t>
            </a:r>
            <a:r>
              <a:rPr lang="en-US" sz="2000" dirty="0"/>
              <a:t> </a:t>
            </a:r>
            <a:r>
              <a:rPr lang="en-US" sz="2000" dirty="0" err="1"/>
              <a:t>dabaḥ</a:t>
            </a:r>
            <a:r>
              <a:rPr lang="en-US" sz="2000" dirty="0"/>
              <a:t> </a:t>
            </a:r>
            <a:r>
              <a:rPr lang="en-US" sz="2000" dirty="0" err="1"/>
              <a:t>i</a:t>
            </a:r>
            <a:r>
              <a:rPr lang="en-US" sz="2000" dirty="0"/>
              <a:t>-tor, </a:t>
            </a:r>
            <a:r>
              <a:rPr lang="en-US" sz="2000" dirty="0" err="1"/>
              <a:t>illaḍi</a:t>
            </a:r>
            <a:r>
              <a:rPr lang="en-US" sz="2000" dirty="0"/>
              <a:t> </a:t>
            </a:r>
            <a:r>
              <a:rPr lang="en-US" sz="2000" dirty="0" err="1"/>
              <a:t>shireb</a:t>
            </a:r>
            <a:r>
              <a:rPr lang="en-US" sz="2000" dirty="0"/>
              <a:t> </a:t>
            </a:r>
            <a:r>
              <a:rPr lang="en-US" sz="2000" dirty="0" err="1"/>
              <a:t>il</a:t>
            </a:r>
            <a:r>
              <a:rPr lang="en-US" sz="2000" dirty="0"/>
              <a:t> </a:t>
            </a:r>
            <a:r>
              <a:rPr lang="en-US" sz="2000" dirty="0" err="1"/>
              <a:t>maye</a:t>
            </a:r>
            <a:r>
              <a:rPr lang="en-US" sz="2000" dirty="0"/>
              <a:t>, </a:t>
            </a:r>
            <a:r>
              <a:rPr lang="en-US" sz="2000" dirty="0" err="1"/>
              <a:t>illaḍi</a:t>
            </a:r>
            <a:r>
              <a:rPr lang="en-US" sz="2000" dirty="0"/>
              <a:t> </a:t>
            </a:r>
            <a:r>
              <a:rPr lang="en-US" sz="2000" dirty="0" err="1"/>
              <a:t>ṭafet</a:t>
            </a:r>
            <a:r>
              <a:rPr lang="en-US" sz="2000" dirty="0"/>
              <a:t> </a:t>
            </a:r>
            <a:r>
              <a:rPr lang="en-US" sz="2000" dirty="0" err="1"/>
              <a:t>i-nar</a:t>
            </a:r>
            <a:r>
              <a:rPr lang="en-US" sz="2000" dirty="0"/>
              <a:t>, </a:t>
            </a:r>
            <a:r>
              <a:rPr lang="en-US" sz="2000" dirty="0" err="1"/>
              <a:t>illaḍi</a:t>
            </a:r>
            <a:r>
              <a:rPr lang="en-US" sz="2000" dirty="0"/>
              <a:t> </a:t>
            </a:r>
            <a:r>
              <a:rPr lang="en-US" sz="2000" dirty="0" err="1"/>
              <a:t>ḥaret</a:t>
            </a:r>
            <a:r>
              <a:rPr lang="en-US" sz="2000" dirty="0"/>
              <a:t> </a:t>
            </a:r>
            <a:r>
              <a:rPr lang="en-US" sz="2000" dirty="0" err="1"/>
              <a:t>il</a:t>
            </a:r>
            <a:r>
              <a:rPr lang="en-US" sz="2000" dirty="0"/>
              <a:t> '</a:t>
            </a:r>
            <a:r>
              <a:rPr lang="en-US" sz="2000" dirty="0" err="1"/>
              <a:t>aṣaye</a:t>
            </a:r>
            <a:r>
              <a:rPr lang="en-US" sz="2000" dirty="0"/>
              <a:t>, </a:t>
            </a:r>
            <a:r>
              <a:rPr lang="en-US" sz="2000" dirty="0" err="1"/>
              <a:t>illaḍi</a:t>
            </a:r>
            <a:r>
              <a:rPr lang="en-US" sz="2000" dirty="0"/>
              <a:t> </a:t>
            </a:r>
            <a:r>
              <a:rPr lang="en-US" sz="2000" dirty="0" err="1"/>
              <a:t>darbet</a:t>
            </a:r>
            <a:r>
              <a:rPr lang="en-US" sz="2000" dirty="0"/>
              <a:t> </a:t>
            </a:r>
            <a:r>
              <a:rPr lang="en-US" sz="2000" dirty="0" err="1"/>
              <a:t>il</a:t>
            </a:r>
            <a:r>
              <a:rPr lang="en-US" sz="2000" dirty="0"/>
              <a:t> </a:t>
            </a:r>
            <a:r>
              <a:rPr lang="en-US" sz="2000" dirty="0" err="1"/>
              <a:t>kaleb</a:t>
            </a:r>
            <a:r>
              <a:rPr lang="en-US" sz="2000" dirty="0"/>
              <a:t>, </a:t>
            </a:r>
            <a:r>
              <a:rPr lang="en-US" sz="2000" dirty="0" err="1"/>
              <a:t>illaḍi</a:t>
            </a:r>
            <a:r>
              <a:rPr lang="en-US" sz="2000" dirty="0"/>
              <a:t> 'ad </a:t>
            </a:r>
            <a:r>
              <a:rPr lang="en-US" sz="2000" dirty="0" err="1"/>
              <a:t>il</a:t>
            </a:r>
            <a:r>
              <a:rPr lang="en-US" sz="2000" dirty="0"/>
              <a:t> </a:t>
            </a:r>
            <a:r>
              <a:rPr lang="en-US" sz="2000" dirty="0" err="1"/>
              <a:t>iṭa</a:t>
            </a:r>
            <a:r>
              <a:rPr lang="en-US" sz="2000" dirty="0"/>
              <a:t>, </a:t>
            </a:r>
            <a:r>
              <a:rPr lang="en-US" sz="2000" dirty="0" err="1"/>
              <a:t>illaḍi</a:t>
            </a:r>
            <a:r>
              <a:rPr lang="en-US" sz="2000" dirty="0"/>
              <a:t> </a:t>
            </a:r>
            <a:r>
              <a:rPr lang="en-US" sz="2000" dirty="0" err="1"/>
              <a:t>aklet</a:t>
            </a:r>
            <a:r>
              <a:rPr lang="en-US" sz="2000" dirty="0"/>
              <a:t> </a:t>
            </a:r>
            <a:r>
              <a:rPr lang="en-US" sz="2000" dirty="0" err="1"/>
              <a:t>il</a:t>
            </a:r>
            <a:r>
              <a:rPr lang="en-US" sz="2000" dirty="0"/>
              <a:t> </a:t>
            </a:r>
            <a:r>
              <a:rPr lang="en-US" sz="2000" dirty="0" err="1"/>
              <a:t>jidi</a:t>
            </a:r>
            <a:r>
              <a:rPr lang="en-US" sz="2000" dirty="0"/>
              <a:t>, </a:t>
            </a:r>
            <a:r>
              <a:rPr lang="en-US" sz="2000" dirty="0" err="1"/>
              <a:t>illaḍi</a:t>
            </a:r>
            <a:r>
              <a:rPr lang="en-US" sz="2000" dirty="0"/>
              <a:t> </a:t>
            </a:r>
            <a:r>
              <a:rPr lang="en-US" sz="2000" dirty="0" err="1"/>
              <a:t>shtara</a:t>
            </a:r>
            <a:r>
              <a:rPr lang="en-US" sz="2000" dirty="0"/>
              <a:t> li </a:t>
            </a:r>
            <a:r>
              <a:rPr lang="en-US" sz="2000" dirty="0" err="1"/>
              <a:t>abi</a:t>
            </a:r>
            <a:r>
              <a:rPr lang="en-US" sz="2000" dirty="0"/>
              <a:t> </a:t>
            </a:r>
            <a:r>
              <a:rPr lang="en-US" sz="2000" dirty="0" err="1"/>
              <a:t>bimaṣariten</a:t>
            </a:r>
            <a:r>
              <a:rPr lang="en-US" sz="2000" dirty="0"/>
              <a:t>, </a:t>
            </a:r>
            <a:r>
              <a:rPr lang="en-US" sz="2000" dirty="0" err="1"/>
              <a:t>waḥad</a:t>
            </a:r>
            <a:r>
              <a:rPr lang="en-US" sz="2000" dirty="0"/>
              <a:t> </a:t>
            </a:r>
            <a:r>
              <a:rPr lang="en-US" sz="2000" dirty="0" err="1"/>
              <a:t>jidi</a:t>
            </a:r>
            <a:r>
              <a:rPr lang="en-US" sz="2000" dirty="0"/>
              <a:t> </a:t>
            </a:r>
            <a:r>
              <a:rPr lang="en-US" sz="2000" dirty="0" err="1"/>
              <a:t>waḥad</a:t>
            </a:r>
            <a:r>
              <a:rPr lang="en-US" sz="2000" dirty="0"/>
              <a:t> </a:t>
            </a:r>
            <a:r>
              <a:rPr lang="en-US" sz="2000" dirty="0" err="1"/>
              <a:t>jidi</a:t>
            </a:r>
            <a:r>
              <a:rPr lang="en-US" sz="2000" dirty="0"/>
              <a:t>.</a:t>
            </a:r>
          </a:p>
        </p:txBody>
      </p:sp>
      <p:sp>
        <p:nvSpPr>
          <p:cNvPr id="6" name="TextBox 5">
            <a:extLst>
              <a:ext uri="{FF2B5EF4-FFF2-40B4-BE49-F238E27FC236}">
                <a16:creationId xmlns:a16="http://schemas.microsoft.com/office/drawing/2014/main" id="{ACE5839B-689A-4D38-89CE-148CCB686136}"/>
              </a:ext>
            </a:extLst>
          </p:cNvPr>
          <p:cNvSpPr txBox="1"/>
          <p:nvPr/>
        </p:nvSpPr>
        <p:spPr>
          <a:xfrm>
            <a:off x="5539563" y="6035969"/>
            <a:ext cx="4901610" cy="369332"/>
          </a:xfrm>
          <a:prstGeom prst="rect">
            <a:avLst/>
          </a:prstGeom>
          <a:noFill/>
        </p:spPr>
        <p:txBody>
          <a:bodyPr wrap="square" rtlCol="0">
            <a:spAutoFit/>
          </a:bodyPr>
          <a:lstStyle/>
          <a:p>
            <a:r>
              <a:rPr lang="en-US" dirty="0"/>
              <a:t>Asher </a:t>
            </a:r>
            <a:r>
              <a:rPr lang="en-US" dirty="0" err="1"/>
              <a:t>Shasho</a:t>
            </a:r>
            <a:r>
              <a:rPr lang="en-US" dirty="0"/>
              <a:t> Levy and Chloe </a:t>
            </a:r>
            <a:r>
              <a:rPr lang="en-US" dirty="0" err="1"/>
              <a:t>Pourmorady</a:t>
            </a:r>
            <a:endParaRPr lang="en-US" dirty="0"/>
          </a:p>
        </p:txBody>
      </p:sp>
      <p:pic>
        <p:nvPicPr>
          <p:cNvPr id="4" name="Online Media 3" title="Chloe Pourmorady and Asher Shasho Levy - Wahad Jidi">
            <a:hlinkClick r:id="" action="ppaction://media"/>
            <a:extLst>
              <a:ext uri="{FF2B5EF4-FFF2-40B4-BE49-F238E27FC236}">
                <a16:creationId xmlns:a16="http://schemas.microsoft.com/office/drawing/2014/main" id="{2924E2D8-2A9D-41CD-B34D-9485412BA560}"/>
              </a:ext>
            </a:extLst>
          </p:cNvPr>
          <p:cNvPicPr>
            <a:picLocks noRot="1" noChangeAspect="1"/>
          </p:cNvPicPr>
          <p:nvPr>
            <a:videoFile r:link="rId1"/>
          </p:nvPr>
        </p:nvPicPr>
        <p:blipFill>
          <a:blip r:embed="rId3"/>
          <a:stretch>
            <a:fillRect/>
          </a:stretch>
        </p:blipFill>
        <p:spPr>
          <a:xfrm>
            <a:off x="3657600" y="1376915"/>
            <a:ext cx="8282763" cy="4659054"/>
          </a:xfrm>
          <a:prstGeom prst="rect">
            <a:avLst/>
          </a:prstGeom>
        </p:spPr>
      </p:pic>
    </p:spTree>
    <p:extLst>
      <p:ext uri="{BB962C8B-B14F-4D97-AF65-F5344CB8AC3E}">
        <p14:creationId xmlns:p14="http://schemas.microsoft.com/office/powerpoint/2010/main" val="408699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1066800" y="265814"/>
            <a:ext cx="10512056" cy="1371600"/>
          </a:xfrm>
        </p:spPr>
        <p:txBody>
          <a:bodyPr>
            <a:normAutofit/>
          </a:bodyPr>
          <a:lstStyle/>
          <a:p>
            <a:r>
              <a:rPr lang="en-US" dirty="0"/>
              <a:t>Chad </a:t>
            </a:r>
            <a:r>
              <a:rPr lang="en-US" dirty="0" err="1"/>
              <a:t>Gadya</a:t>
            </a:r>
            <a:r>
              <a:rPr lang="en-US" dirty="0"/>
              <a:t> - Yiddish</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235688" y="1376916"/>
            <a:ext cx="5921597" cy="4104167"/>
          </a:xfrm>
        </p:spPr>
        <p:txBody>
          <a:bodyPr>
            <a:noAutofit/>
          </a:bodyPr>
          <a:lstStyle/>
          <a:p>
            <a:pPr marL="0" indent="0">
              <a:spcBef>
                <a:spcPts val="0"/>
              </a:spcBef>
              <a:buNone/>
            </a:pPr>
            <a:r>
              <a:rPr lang="en-US" dirty="0"/>
              <a:t>A </a:t>
            </a:r>
            <a:r>
              <a:rPr lang="en-US" dirty="0" err="1"/>
              <a:t>mayse</a:t>
            </a:r>
            <a:r>
              <a:rPr lang="en-US" dirty="0"/>
              <a:t> </a:t>
            </a:r>
            <a:r>
              <a:rPr lang="en-US" dirty="0" err="1"/>
              <a:t>mit</a:t>
            </a:r>
            <a:r>
              <a:rPr lang="en-US" dirty="0"/>
              <a:t> a </a:t>
            </a:r>
            <a:r>
              <a:rPr lang="en-US" dirty="0" err="1"/>
              <a:t>tsigele</a:t>
            </a:r>
            <a:r>
              <a:rPr lang="en-US" dirty="0"/>
              <a:t>, </a:t>
            </a:r>
            <a:r>
              <a:rPr lang="en-US" dirty="0" err="1"/>
              <a:t>hert</a:t>
            </a:r>
            <a:r>
              <a:rPr lang="en-US" dirty="0"/>
              <a:t> </a:t>
            </a:r>
            <a:r>
              <a:rPr lang="en-US" dirty="0" err="1"/>
              <a:t>oys</a:t>
            </a:r>
            <a:r>
              <a:rPr lang="en-US" dirty="0"/>
              <a:t> </a:t>
            </a:r>
            <a:r>
              <a:rPr lang="en-US" dirty="0" err="1"/>
              <a:t>ovois-uvonim</a:t>
            </a:r>
            <a:endParaRPr lang="en-US" dirty="0"/>
          </a:p>
          <a:p>
            <a:pPr marL="0" indent="0">
              <a:spcBef>
                <a:spcPts val="0"/>
              </a:spcBef>
              <a:buNone/>
            </a:pPr>
            <a:r>
              <a:rPr lang="en-US" dirty="0"/>
              <a:t>Der </a:t>
            </a:r>
            <a:r>
              <a:rPr lang="en-US" dirty="0" err="1"/>
              <a:t>foter</a:t>
            </a:r>
            <a:r>
              <a:rPr lang="en-US" dirty="0"/>
              <a:t> hot </a:t>
            </a:r>
            <a:r>
              <a:rPr lang="en-US" dirty="0" err="1"/>
              <a:t>batsolt</a:t>
            </a:r>
            <a:r>
              <a:rPr lang="en-US" dirty="0"/>
              <a:t> far </a:t>
            </a:r>
            <a:r>
              <a:rPr lang="en-US" dirty="0" err="1"/>
              <a:t>ir</a:t>
            </a:r>
            <a:r>
              <a:rPr lang="en-US" dirty="0"/>
              <a:t> </a:t>
            </a:r>
            <a:r>
              <a:rPr lang="en-US" dirty="0" err="1"/>
              <a:t>tsvey</a:t>
            </a:r>
            <a:r>
              <a:rPr lang="en-US" dirty="0"/>
              <a:t> </a:t>
            </a:r>
            <a:r>
              <a:rPr lang="en-US" dirty="0" err="1"/>
              <a:t>gildn</a:t>
            </a:r>
            <a:r>
              <a:rPr lang="en-US" dirty="0"/>
              <a:t> </a:t>
            </a:r>
            <a:r>
              <a:rPr lang="en-US" dirty="0" err="1"/>
              <a:t>mezumonim</a:t>
            </a:r>
            <a:r>
              <a:rPr lang="en-US" dirty="0"/>
              <a:t>.</a:t>
            </a:r>
          </a:p>
          <a:p>
            <a:pPr marL="0" indent="0">
              <a:spcBef>
                <a:spcPts val="0"/>
              </a:spcBef>
              <a:buNone/>
            </a:pPr>
            <a:r>
              <a:rPr lang="en-US" dirty="0"/>
              <a:t>Di </a:t>
            </a:r>
            <a:r>
              <a:rPr lang="en-US" dirty="0" err="1"/>
              <a:t>umshildike</a:t>
            </a:r>
            <a:r>
              <a:rPr lang="en-US" dirty="0"/>
              <a:t> </a:t>
            </a:r>
            <a:r>
              <a:rPr lang="en-US" dirty="0" err="1"/>
              <a:t>tsigele</a:t>
            </a:r>
            <a:r>
              <a:rPr lang="en-US" dirty="0"/>
              <a:t> </a:t>
            </a:r>
            <a:r>
              <a:rPr lang="en-US" dirty="0" err="1"/>
              <a:t>zi</a:t>
            </a:r>
            <a:r>
              <a:rPr lang="en-US" dirty="0"/>
              <a:t> </a:t>
            </a:r>
            <a:r>
              <a:rPr lang="en-US" dirty="0" err="1"/>
              <a:t>shpringt</a:t>
            </a:r>
            <a:r>
              <a:rPr lang="en-US" dirty="0"/>
              <a:t> arum in </a:t>
            </a:r>
            <a:r>
              <a:rPr lang="en-US" dirty="0" err="1"/>
              <a:t>hoyz</a:t>
            </a:r>
            <a:r>
              <a:rPr lang="en-US" dirty="0"/>
              <a:t>.</a:t>
            </a:r>
          </a:p>
          <a:p>
            <a:pPr marL="0" indent="0">
              <a:spcBef>
                <a:spcPts val="0"/>
              </a:spcBef>
              <a:buNone/>
            </a:pPr>
            <a:r>
              <a:rPr lang="en-US" dirty="0" err="1"/>
              <a:t>Plutsem</a:t>
            </a:r>
            <a:r>
              <a:rPr lang="en-US" dirty="0"/>
              <a:t> </a:t>
            </a:r>
            <a:r>
              <a:rPr lang="en-US" dirty="0" err="1"/>
              <a:t>kumt</a:t>
            </a:r>
            <a:r>
              <a:rPr lang="en-US" dirty="0"/>
              <a:t> a </a:t>
            </a:r>
            <a:r>
              <a:rPr lang="en-US" dirty="0" err="1"/>
              <a:t>beyze</a:t>
            </a:r>
            <a:r>
              <a:rPr lang="en-US" dirty="0"/>
              <a:t> </a:t>
            </a:r>
            <a:r>
              <a:rPr lang="en-US" dirty="0" err="1"/>
              <a:t>kats</a:t>
            </a:r>
            <a:r>
              <a:rPr lang="en-US" dirty="0"/>
              <a:t>, un </a:t>
            </a:r>
            <a:r>
              <a:rPr lang="en-US" dirty="0" err="1"/>
              <a:t>khapt</a:t>
            </a:r>
            <a:r>
              <a:rPr lang="en-US" dirty="0"/>
              <a:t> un </a:t>
            </a:r>
            <a:r>
              <a:rPr lang="en-US" dirty="0" err="1"/>
              <a:t>frest</a:t>
            </a:r>
            <a:r>
              <a:rPr lang="en-US" dirty="0"/>
              <a:t> es </a:t>
            </a:r>
            <a:r>
              <a:rPr lang="en-US" dirty="0" err="1"/>
              <a:t>oyf</a:t>
            </a:r>
            <a:r>
              <a:rPr lang="en-US" dirty="0"/>
              <a:t>.</a:t>
            </a:r>
          </a:p>
          <a:p>
            <a:pPr marL="0" indent="0">
              <a:spcBef>
                <a:spcPts val="0"/>
              </a:spcBef>
              <a:buNone/>
            </a:pPr>
            <a:r>
              <a:rPr lang="en-US" dirty="0"/>
              <a:t>Di </a:t>
            </a:r>
            <a:r>
              <a:rPr lang="en-US" dirty="0" err="1"/>
              <a:t>tsigele</a:t>
            </a:r>
            <a:r>
              <a:rPr lang="en-US" dirty="0"/>
              <a:t>, di </a:t>
            </a:r>
            <a:r>
              <a:rPr lang="en-US" dirty="0" err="1"/>
              <a:t>tsigele</a:t>
            </a:r>
            <a:r>
              <a:rPr lang="en-US" dirty="0"/>
              <a:t>, </a:t>
            </a:r>
            <a:r>
              <a:rPr lang="en-US" dirty="0" err="1"/>
              <a:t>hert</a:t>
            </a:r>
            <a:r>
              <a:rPr lang="en-US" dirty="0"/>
              <a:t> </a:t>
            </a:r>
            <a:r>
              <a:rPr lang="en-US" dirty="0" err="1"/>
              <a:t>oys</a:t>
            </a:r>
            <a:r>
              <a:rPr lang="en-US" dirty="0"/>
              <a:t> </a:t>
            </a:r>
            <a:r>
              <a:rPr lang="en-US" dirty="0" err="1"/>
              <a:t>ovis-uvonim</a:t>
            </a:r>
            <a:r>
              <a:rPr lang="en-US" dirty="0"/>
              <a:t>.</a:t>
            </a:r>
          </a:p>
          <a:p>
            <a:pPr marL="0" indent="0">
              <a:spcBef>
                <a:spcPts val="0"/>
              </a:spcBef>
              <a:buNone/>
            </a:pPr>
            <a:r>
              <a:rPr lang="en-US" dirty="0"/>
              <a:t>Der </a:t>
            </a:r>
            <a:r>
              <a:rPr lang="en-US" dirty="0" err="1"/>
              <a:t>foter</a:t>
            </a:r>
            <a:r>
              <a:rPr lang="en-US" dirty="0"/>
              <a:t> hot </a:t>
            </a:r>
            <a:r>
              <a:rPr lang="en-US" dirty="0" err="1"/>
              <a:t>batsolt</a:t>
            </a:r>
            <a:r>
              <a:rPr lang="en-US" dirty="0"/>
              <a:t> far it </a:t>
            </a:r>
            <a:r>
              <a:rPr lang="en-US" dirty="0" err="1"/>
              <a:t>tsvey</a:t>
            </a:r>
            <a:r>
              <a:rPr lang="en-US" dirty="0"/>
              <a:t> </a:t>
            </a:r>
            <a:r>
              <a:rPr lang="en-US" dirty="0" err="1"/>
              <a:t>gildn</a:t>
            </a:r>
            <a:r>
              <a:rPr lang="en-US" dirty="0"/>
              <a:t> </a:t>
            </a:r>
            <a:r>
              <a:rPr lang="en-US" dirty="0" err="1"/>
              <a:t>mezumonim</a:t>
            </a:r>
            <a:r>
              <a:rPr lang="en-US" dirty="0"/>
              <a:t>.</a:t>
            </a:r>
          </a:p>
          <a:p>
            <a:pPr marL="0" indent="0">
              <a:spcBef>
                <a:spcPts val="0"/>
              </a:spcBef>
              <a:buNone/>
            </a:pPr>
            <a:r>
              <a:rPr lang="en-US" dirty="0" err="1"/>
              <a:t>Khad</a:t>
            </a:r>
            <a:r>
              <a:rPr lang="en-US" dirty="0"/>
              <a:t>-gad-</a:t>
            </a:r>
            <a:r>
              <a:rPr lang="en-US" dirty="0" err="1"/>
              <a:t>yo</a:t>
            </a:r>
            <a:r>
              <a:rPr lang="en-US" dirty="0"/>
              <a:t>, </a:t>
            </a:r>
            <a:r>
              <a:rPr lang="en-US" dirty="0" err="1"/>
              <a:t>khad</a:t>
            </a:r>
            <a:r>
              <a:rPr lang="en-US" dirty="0"/>
              <a:t>-gad-</a:t>
            </a:r>
            <a:r>
              <a:rPr lang="en-US" dirty="0" err="1"/>
              <a:t>yo</a:t>
            </a:r>
            <a:r>
              <a:rPr lang="en-US" dirty="0"/>
              <a:t>.</a:t>
            </a:r>
          </a:p>
          <a:p>
            <a:pPr marL="0" indent="0">
              <a:spcBef>
                <a:spcPts val="0"/>
              </a:spcBef>
              <a:buNone/>
            </a:pPr>
            <a:r>
              <a:rPr lang="en-US" dirty="0"/>
              <a:t>Der hunt hot </a:t>
            </a:r>
            <a:r>
              <a:rPr lang="en-US" dirty="0" err="1"/>
              <a:t>faynt</a:t>
            </a:r>
            <a:r>
              <a:rPr lang="en-US" dirty="0"/>
              <a:t> </a:t>
            </a:r>
            <a:r>
              <a:rPr lang="en-US" dirty="0" err="1"/>
              <a:t>gehat</a:t>
            </a:r>
            <a:r>
              <a:rPr lang="en-US" dirty="0"/>
              <a:t> di </a:t>
            </a:r>
            <a:r>
              <a:rPr lang="en-US" dirty="0" err="1"/>
              <a:t>kats</a:t>
            </a:r>
            <a:r>
              <a:rPr lang="en-US" dirty="0"/>
              <a:t> dos </a:t>
            </a:r>
            <a:r>
              <a:rPr lang="en-US" dirty="0" err="1"/>
              <a:t>treft</a:t>
            </a:r>
            <a:r>
              <a:rPr lang="en-US" dirty="0"/>
              <a:t> </a:t>
            </a:r>
            <a:r>
              <a:rPr lang="en-US" dirty="0" err="1"/>
              <a:t>zikh</a:t>
            </a:r>
            <a:r>
              <a:rPr lang="en-US" dirty="0"/>
              <a:t> al-pi-</a:t>
            </a:r>
            <a:r>
              <a:rPr lang="en-US" dirty="0" err="1"/>
              <a:t>rov</a:t>
            </a:r>
            <a:r>
              <a:rPr lang="en-US" dirty="0"/>
              <a:t>.</a:t>
            </a:r>
          </a:p>
          <a:p>
            <a:pPr marL="0" indent="0">
              <a:spcBef>
                <a:spcPts val="0"/>
              </a:spcBef>
              <a:buNone/>
            </a:pPr>
            <a:r>
              <a:rPr lang="en-US" dirty="0" err="1"/>
              <a:t>Er</a:t>
            </a:r>
            <a:r>
              <a:rPr lang="en-US" dirty="0"/>
              <a:t> </a:t>
            </a:r>
            <a:r>
              <a:rPr lang="en-US" dirty="0" err="1"/>
              <a:t>klert</a:t>
            </a:r>
            <a:r>
              <a:rPr lang="en-US" dirty="0"/>
              <a:t> nit </a:t>
            </a:r>
            <a:r>
              <a:rPr lang="en-US" dirty="0" err="1"/>
              <a:t>lang</a:t>
            </a:r>
            <a:r>
              <a:rPr lang="en-US" dirty="0"/>
              <a:t> un </a:t>
            </a:r>
            <a:r>
              <a:rPr lang="en-US" dirty="0" err="1"/>
              <a:t>khapt</a:t>
            </a:r>
            <a:r>
              <a:rPr lang="en-US" dirty="0"/>
              <a:t> </a:t>
            </a:r>
            <a:r>
              <a:rPr lang="en-US" dirty="0" err="1"/>
              <a:t>ir</a:t>
            </a:r>
            <a:r>
              <a:rPr lang="en-US" dirty="0"/>
              <a:t> on un </a:t>
            </a:r>
            <a:r>
              <a:rPr lang="en-US" dirty="0" err="1"/>
              <a:t>makht</a:t>
            </a:r>
            <a:r>
              <a:rPr lang="en-US" dirty="0"/>
              <a:t> fun </a:t>
            </a:r>
            <a:r>
              <a:rPr lang="en-US" dirty="0" err="1"/>
              <a:t>ir</a:t>
            </a:r>
            <a:r>
              <a:rPr lang="en-US" dirty="0"/>
              <a:t> a </a:t>
            </a:r>
            <a:r>
              <a:rPr lang="en-US" dirty="0" err="1"/>
              <a:t>sof</a:t>
            </a:r>
            <a:r>
              <a:rPr lang="en-US" dirty="0"/>
              <a:t>.</a:t>
            </a:r>
          </a:p>
          <a:p>
            <a:pPr marL="0" indent="0">
              <a:spcBef>
                <a:spcPts val="0"/>
              </a:spcBef>
              <a:buNone/>
            </a:pPr>
            <a:r>
              <a:rPr lang="en-US" dirty="0"/>
              <a:t>Der hunt </a:t>
            </a:r>
            <a:r>
              <a:rPr lang="en-US" dirty="0" err="1"/>
              <a:t>iz</a:t>
            </a:r>
            <a:r>
              <a:rPr lang="en-US" dirty="0"/>
              <a:t> </a:t>
            </a:r>
            <a:r>
              <a:rPr lang="en-US" dirty="0" err="1"/>
              <a:t>dokh</a:t>
            </a:r>
            <a:r>
              <a:rPr lang="en-US" dirty="0"/>
              <a:t> dem </a:t>
            </a:r>
            <a:r>
              <a:rPr lang="en-US" dirty="0" err="1"/>
              <a:t>shtekn</a:t>
            </a:r>
            <a:r>
              <a:rPr lang="en-US" dirty="0"/>
              <a:t> vert, </a:t>
            </a:r>
            <a:r>
              <a:rPr lang="en-US" dirty="0" err="1"/>
              <a:t>er</a:t>
            </a:r>
            <a:r>
              <a:rPr lang="en-US" dirty="0"/>
              <a:t> </a:t>
            </a:r>
            <a:r>
              <a:rPr lang="en-US" dirty="0" err="1"/>
              <a:t>iz</a:t>
            </a:r>
            <a:r>
              <a:rPr lang="en-US" dirty="0"/>
              <a:t> </a:t>
            </a:r>
            <a:r>
              <a:rPr lang="en-US" dirty="0" err="1"/>
              <a:t>dokh</a:t>
            </a:r>
            <a:r>
              <a:rPr lang="en-US" dirty="0"/>
              <a:t> </a:t>
            </a:r>
            <a:r>
              <a:rPr lang="en-US" dirty="0" err="1"/>
              <a:t>beyz</a:t>
            </a:r>
            <a:r>
              <a:rPr lang="en-US" dirty="0"/>
              <a:t> un </a:t>
            </a:r>
            <a:r>
              <a:rPr lang="en-US" dirty="0" err="1"/>
              <a:t>shlekht</a:t>
            </a:r>
            <a:r>
              <a:rPr lang="en-US" dirty="0"/>
              <a:t>.</a:t>
            </a:r>
          </a:p>
          <a:p>
            <a:pPr marL="0" indent="0">
              <a:spcBef>
                <a:spcPts val="0"/>
              </a:spcBef>
              <a:buNone/>
            </a:pPr>
            <a:r>
              <a:rPr lang="en-US" dirty="0"/>
              <a:t>Der </a:t>
            </a:r>
            <a:r>
              <a:rPr lang="en-US" dirty="0" err="1"/>
              <a:t>shtekn</a:t>
            </a:r>
            <a:r>
              <a:rPr lang="en-US" dirty="0"/>
              <a:t> git </a:t>
            </a:r>
            <a:r>
              <a:rPr lang="en-US" dirty="0" err="1"/>
              <a:t>im</a:t>
            </a:r>
            <a:r>
              <a:rPr lang="en-US" dirty="0"/>
              <a:t> </a:t>
            </a:r>
            <a:r>
              <a:rPr lang="en-US" dirty="0" err="1"/>
              <a:t>klep</a:t>
            </a:r>
            <a:r>
              <a:rPr lang="en-US" dirty="0"/>
              <a:t> vi bob un </a:t>
            </a:r>
            <a:r>
              <a:rPr lang="en-US" dirty="0" err="1"/>
              <a:t>meynt</a:t>
            </a:r>
            <a:r>
              <a:rPr lang="en-US" dirty="0"/>
              <a:t> </a:t>
            </a:r>
            <a:r>
              <a:rPr lang="en-US" dirty="0" err="1"/>
              <a:t>er</a:t>
            </a:r>
            <a:r>
              <a:rPr lang="en-US" dirty="0"/>
              <a:t> </a:t>
            </a:r>
            <a:r>
              <a:rPr lang="en-US" dirty="0" err="1"/>
              <a:t>iz</a:t>
            </a:r>
            <a:r>
              <a:rPr lang="en-US" dirty="0"/>
              <a:t> </a:t>
            </a:r>
            <a:r>
              <a:rPr lang="en-US" dirty="0" err="1"/>
              <a:t>gerekht</a:t>
            </a:r>
            <a:r>
              <a:rPr lang="en-US" dirty="0"/>
              <a:t>.</a:t>
            </a:r>
          </a:p>
          <a:p>
            <a:pPr marL="0" indent="0">
              <a:spcBef>
                <a:spcPts val="0"/>
              </a:spcBef>
              <a:buNone/>
            </a:pPr>
            <a:r>
              <a:rPr lang="en-US" dirty="0"/>
              <a:t>Di </a:t>
            </a:r>
            <a:r>
              <a:rPr lang="en-US" dirty="0" err="1"/>
              <a:t>tsigele</a:t>
            </a:r>
            <a:r>
              <a:rPr lang="en-US" dirty="0"/>
              <a:t>, di </a:t>
            </a:r>
            <a:r>
              <a:rPr lang="en-US" dirty="0" err="1"/>
              <a:t>tsigele</a:t>
            </a:r>
            <a:r>
              <a:rPr lang="en-US" dirty="0"/>
              <a:t>, </a:t>
            </a:r>
            <a:r>
              <a:rPr lang="en-US" dirty="0" err="1"/>
              <a:t>hert</a:t>
            </a:r>
            <a:r>
              <a:rPr lang="en-US" dirty="0"/>
              <a:t> </a:t>
            </a:r>
            <a:r>
              <a:rPr lang="en-US" dirty="0" err="1"/>
              <a:t>oys</a:t>
            </a:r>
            <a:r>
              <a:rPr lang="en-US" dirty="0"/>
              <a:t> </a:t>
            </a:r>
            <a:r>
              <a:rPr lang="en-US" dirty="0" err="1"/>
              <a:t>ovois-uvonim</a:t>
            </a:r>
            <a:endParaRPr lang="en-US" dirty="0"/>
          </a:p>
          <a:p>
            <a:pPr marL="0" indent="0">
              <a:spcBef>
                <a:spcPts val="0"/>
              </a:spcBef>
              <a:buNone/>
            </a:pPr>
            <a:r>
              <a:rPr lang="en-US" dirty="0"/>
              <a:t>Der </a:t>
            </a:r>
            <a:r>
              <a:rPr lang="en-US" dirty="0" err="1"/>
              <a:t>foter</a:t>
            </a:r>
            <a:r>
              <a:rPr lang="en-US" dirty="0"/>
              <a:t> hot </a:t>
            </a:r>
            <a:r>
              <a:rPr lang="en-US" dirty="0" err="1"/>
              <a:t>batsolt</a:t>
            </a:r>
            <a:r>
              <a:rPr lang="en-US" dirty="0"/>
              <a:t> far </a:t>
            </a:r>
            <a:r>
              <a:rPr lang="en-US" dirty="0" err="1"/>
              <a:t>ir</a:t>
            </a:r>
            <a:r>
              <a:rPr lang="en-US" dirty="0"/>
              <a:t> </a:t>
            </a:r>
            <a:r>
              <a:rPr lang="en-US" dirty="0" err="1"/>
              <a:t>tsvey</a:t>
            </a:r>
            <a:r>
              <a:rPr lang="en-US" dirty="0"/>
              <a:t> </a:t>
            </a:r>
            <a:r>
              <a:rPr lang="en-US" dirty="0" err="1"/>
              <a:t>gildn</a:t>
            </a:r>
            <a:r>
              <a:rPr lang="en-US" dirty="0"/>
              <a:t> </a:t>
            </a:r>
            <a:r>
              <a:rPr lang="en-US" dirty="0" err="1"/>
              <a:t>mezumonim</a:t>
            </a:r>
            <a:r>
              <a:rPr lang="en-US" dirty="0"/>
              <a:t>.</a:t>
            </a:r>
          </a:p>
          <a:p>
            <a:pPr marL="0" indent="0">
              <a:spcBef>
                <a:spcPts val="0"/>
              </a:spcBef>
              <a:buNone/>
            </a:pPr>
            <a:r>
              <a:rPr lang="en-US" dirty="0" err="1"/>
              <a:t>Khad</a:t>
            </a:r>
            <a:r>
              <a:rPr lang="en-US" dirty="0"/>
              <a:t>-gad-</a:t>
            </a:r>
            <a:r>
              <a:rPr lang="en-US" dirty="0" err="1"/>
              <a:t>yo</a:t>
            </a:r>
            <a:r>
              <a:rPr lang="en-US" dirty="0"/>
              <a:t>, </a:t>
            </a:r>
            <a:r>
              <a:rPr lang="en-US" dirty="0" err="1"/>
              <a:t>khad</a:t>
            </a:r>
            <a:r>
              <a:rPr lang="en-US" dirty="0"/>
              <a:t>-gad-</a:t>
            </a:r>
            <a:r>
              <a:rPr lang="en-US" dirty="0" err="1"/>
              <a:t>yo</a:t>
            </a:r>
            <a:r>
              <a:rPr lang="en-US" dirty="0"/>
              <a:t>.</a:t>
            </a:r>
          </a:p>
        </p:txBody>
      </p:sp>
      <p:sp>
        <p:nvSpPr>
          <p:cNvPr id="7" name="TextBox 6">
            <a:extLst>
              <a:ext uri="{FF2B5EF4-FFF2-40B4-BE49-F238E27FC236}">
                <a16:creationId xmlns:a16="http://schemas.microsoft.com/office/drawing/2014/main" id="{CEFB220E-C1B2-440A-8CC3-7EF50D152459}"/>
              </a:ext>
            </a:extLst>
          </p:cNvPr>
          <p:cNvSpPr txBox="1"/>
          <p:nvPr/>
        </p:nvSpPr>
        <p:spPr>
          <a:xfrm>
            <a:off x="6498266" y="5369441"/>
            <a:ext cx="5458046" cy="646331"/>
          </a:xfrm>
          <a:prstGeom prst="rect">
            <a:avLst/>
          </a:prstGeom>
          <a:noFill/>
        </p:spPr>
        <p:txBody>
          <a:bodyPr wrap="square" rtlCol="0">
            <a:spAutoFit/>
          </a:bodyPr>
          <a:lstStyle/>
          <a:p>
            <a:r>
              <a:rPr lang="en-US" dirty="0"/>
              <a:t>Book of J: </a:t>
            </a:r>
            <a:r>
              <a:rPr lang="en-US" dirty="0" err="1"/>
              <a:t>Jewlia</a:t>
            </a:r>
            <a:r>
              <a:rPr lang="en-US" dirty="0"/>
              <a:t> Eisenberg and Jeremiah Lockwood</a:t>
            </a:r>
          </a:p>
        </p:txBody>
      </p:sp>
      <p:pic>
        <p:nvPicPr>
          <p:cNvPr id="4" name="Online Media 3" title="Book of J - Jewlia Eisenberg and Jeremiah Lockwood - Di Tsigele - One Little Goat (Yiddish)">
            <a:hlinkClick r:id="" action="ppaction://media"/>
            <a:extLst>
              <a:ext uri="{FF2B5EF4-FFF2-40B4-BE49-F238E27FC236}">
                <a16:creationId xmlns:a16="http://schemas.microsoft.com/office/drawing/2014/main" id="{2AA84309-6DF4-4717-8F3A-76ACF0E8A607}"/>
              </a:ext>
            </a:extLst>
          </p:cNvPr>
          <p:cNvPicPr>
            <a:picLocks noRot="1" noChangeAspect="1"/>
          </p:cNvPicPr>
          <p:nvPr>
            <a:videoFile r:link="rId1"/>
          </p:nvPr>
        </p:nvPicPr>
        <p:blipFill>
          <a:blip r:embed="rId3"/>
          <a:stretch>
            <a:fillRect/>
          </a:stretch>
        </p:blipFill>
        <p:spPr>
          <a:xfrm>
            <a:off x="6318323" y="2288656"/>
            <a:ext cx="5476951" cy="3080785"/>
          </a:xfrm>
          <a:prstGeom prst="rect">
            <a:avLst/>
          </a:prstGeom>
        </p:spPr>
      </p:pic>
    </p:spTree>
    <p:extLst>
      <p:ext uri="{BB962C8B-B14F-4D97-AF65-F5344CB8AC3E}">
        <p14:creationId xmlns:p14="http://schemas.microsoft.com/office/powerpoint/2010/main" val="418942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48DB-3B72-4D64-9A38-002E0D0FA270}"/>
              </a:ext>
            </a:extLst>
          </p:cNvPr>
          <p:cNvSpPr>
            <a:spLocks noGrp="1"/>
          </p:cNvSpPr>
          <p:nvPr>
            <p:ph type="title"/>
          </p:nvPr>
        </p:nvSpPr>
        <p:spPr>
          <a:xfrm>
            <a:off x="396726" y="265814"/>
            <a:ext cx="11398548" cy="1371600"/>
          </a:xfrm>
        </p:spPr>
        <p:txBody>
          <a:bodyPr>
            <a:normAutofit fontScale="90000"/>
          </a:bodyPr>
          <a:lstStyle/>
          <a:p>
            <a:r>
              <a:rPr lang="en-US" dirty="0"/>
              <a:t>Chad </a:t>
            </a:r>
            <a:r>
              <a:rPr lang="en-US" dirty="0" err="1"/>
              <a:t>Gadya</a:t>
            </a:r>
            <a:r>
              <a:rPr lang="en-US" dirty="0"/>
              <a:t> - </a:t>
            </a:r>
            <a:r>
              <a:rPr lang="en-US" dirty="0" err="1"/>
              <a:t>Bukharian</a:t>
            </a:r>
            <a:r>
              <a:rPr lang="en-US" dirty="0"/>
              <a:t> / Judeo-Tajik</a:t>
            </a:r>
          </a:p>
        </p:txBody>
      </p:sp>
      <p:sp>
        <p:nvSpPr>
          <p:cNvPr id="5" name="Content Placeholder 2">
            <a:extLst>
              <a:ext uri="{FF2B5EF4-FFF2-40B4-BE49-F238E27FC236}">
                <a16:creationId xmlns:a16="http://schemas.microsoft.com/office/drawing/2014/main" id="{A592B3B2-E977-465F-9696-C914AC167E55}"/>
              </a:ext>
            </a:extLst>
          </p:cNvPr>
          <p:cNvSpPr>
            <a:spLocks noGrp="1"/>
          </p:cNvSpPr>
          <p:nvPr>
            <p:ph idx="1"/>
          </p:nvPr>
        </p:nvSpPr>
        <p:spPr>
          <a:xfrm>
            <a:off x="364827" y="1382230"/>
            <a:ext cx="3270323" cy="4104167"/>
          </a:xfrm>
        </p:spPr>
        <p:txBody>
          <a:bodyPr>
            <a:noAutofit/>
          </a:bodyPr>
          <a:lstStyle/>
          <a:p>
            <a:pPr marL="0" indent="0">
              <a:spcBef>
                <a:spcPts val="0"/>
              </a:spcBef>
              <a:buNone/>
            </a:pPr>
            <a:r>
              <a:rPr lang="en-US" sz="2000" dirty="0" err="1"/>
              <a:t>Ve</a:t>
            </a:r>
            <a:r>
              <a:rPr lang="en-US" sz="2000" dirty="0"/>
              <a:t> </a:t>
            </a:r>
            <a:r>
              <a:rPr lang="en-US" sz="2000" dirty="0" err="1"/>
              <a:t>biyomad</a:t>
            </a:r>
            <a:r>
              <a:rPr lang="en-US" sz="2000" dirty="0"/>
              <a:t> ha-</a:t>
            </a:r>
            <a:r>
              <a:rPr lang="en-US" sz="2000" dirty="0" err="1"/>
              <a:t>Qodösh</a:t>
            </a:r>
            <a:r>
              <a:rPr lang="en-US" sz="2000" dirty="0"/>
              <a:t> </a:t>
            </a:r>
            <a:r>
              <a:rPr lang="en-US" sz="2000" dirty="0" err="1"/>
              <a:t>Borukh</a:t>
            </a:r>
            <a:r>
              <a:rPr lang="en-US" sz="2000" dirty="0"/>
              <a:t> Hu </a:t>
            </a:r>
            <a:r>
              <a:rPr lang="en-US" sz="2000" dirty="0" err="1"/>
              <a:t>ve</a:t>
            </a:r>
            <a:r>
              <a:rPr lang="en-US" sz="2000" dirty="0"/>
              <a:t> </a:t>
            </a:r>
            <a:r>
              <a:rPr lang="en-US" sz="2000" dirty="0" err="1"/>
              <a:t>bikhusht</a:t>
            </a:r>
            <a:r>
              <a:rPr lang="en-US" sz="2000" dirty="0"/>
              <a:t> be </a:t>
            </a:r>
            <a:r>
              <a:rPr lang="en-US" sz="2000" dirty="0" err="1"/>
              <a:t>malakh</a:t>
            </a:r>
            <a:r>
              <a:rPr lang="en-US" sz="2000" dirty="0"/>
              <a:t> ha-</a:t>
            </a:r>
            <a:r>
              <a:rPr lang="en-US" sz="2000" dirty="0" err="1"/>
              <a:t>movet</a:t>
            </a:r>
            <a:r>
              <a:rPr lang="en-US" sz="2000" dirty="0"/>
              <a:t>, </a:t>
            </a:r>
            <a:r>
              <a:rPr lang="en-US" sz="2000" dirty="0" err="1"/>
              <a:t>onchi</a:t>
            </a:r>
            <a:r>
              <a:rPr lang="en-US" sz="2000" dirty="0"/>
              <a:t> </a:t>
            </a:r>
            <a:r>
              <a:rPr lang="en-US" sz="2000" dirty="0" err="1"/>
              <a:t>bikhusht</a:t>
            </a:r>
            <a:r>
              <a:rPr lang="en-US" sz="2000" dirty="0"/>
              <a:t> be </a:t>
            </a:r>
            <a:r>
              <a:rPr lang="en-US" sz="2000" dirty="0" err="1"/>
              <a:t>shöhet</a:t>
            </a:r>
            <a:r>
              <a:rPr lang="en-US" sz="2000" dirty="0"/>
              <a:t>, </a:t>
            </a:r>
            <a:r>
              <a:rPr lang="en-US" sz="2000" dirty="0" err="1"/>
              <a:t>onchi</a:t>
            </a:r>
            <a:r>
              <a:rPr lang="en-US" sz="2000" dirty="0"/>
              <a:t> </a:t>
            </a:r>
            <a:r>
              <a:rPr lang="en-US" sz="2000" dirty="0" err="1"/>
              <a:t>zobeh</a:t>
            </a:r>
            <a:r>
              <a:rPr lang="en-US" sz="2000" dirty="0"/>
              <a:t> </a:t>
            </a:r>
            <a:r>
              <a:rPr lang="en-US" sz="2000" dirty="0" err="1"/>
              <a:t>khord</a:t>
            </a:r>
            <a:r>
              <a:rPr lang="en-US" sz="2000" dirty="0"/>
              <a:t> be on gov, </a:t>
            </a:r>
            <a:r>
              <a:rPr lang="en-US" sz="2000" dirty="0" err="1"/>
              <a:t>onchi</a:t>
            </a:r>
            <a:r>
              <a:rPr lang="en-US" sz="2000" dirty="0"/>
              <a:t> </a:t>
            </a:r>
            <a:r>
              <a:rPr lang="en-US" sz="2000" dirty="0" err="1"/>
              <a:t>binöshid</a:t>
            </a:r>
            <a:r>
              <a:rPr lang="en-US" sz="2000" dirty="0"/>
              <a:t> be </a:t>
            </a:r>
            <a:r>
              <a:rPr lang="en-US" sz="2000" dirty="0" err="1"/>
              <a:t>ob</a:t>
            </a:r>
            <a:r>
              <a:rPr lang="en-US" sz="2000" dirty="0"/>
              <a:t>, </a:t>
            </a:r>
            <a:r>
              <a:rPr lang="en-US" sz="2000" dirty="0" err="1"/>
              <a:t>onchi</a:t>
            </a:r>
            <a:r>
              <a:rPr lang="en-US" sz="2000" dirty="0"/>
              <a:t> </a:t>
            </a:r>
            <a:r>
              <a:rPr lang="en-US" sz="2000" dirty="0" err="1"/>
              <a:t>khomösh</a:t>
            </a:r>
            <a:r>
              <a:rPr lang="en-US" sz="2000" dirty="0"/>
              <a:t> </a:t>
            </a:r>
            <a:r>
              <a:rPr lang="en-US" sz="2000" dirty="0" err="1"/>
              <a:t>khard</a:t>
            </a:r>
            <a:r>
              <a:rPr lang="en-US" sz="2000" dirty="0"/>
              <a:t> be </a:t>
            </a:r>
            <a:r>
              <a:rPr lang="en-US" sz="2000" dirty="0" err="1"/>
              <a:t>otash</a:t>
            </a:r>
            <a:r>
              <a:rPr lang="en-US" sz="2000" dirty="0"/>
              <a:t>, </a:t>
            </a:r>
            <a:r>
              <a:rPr lang="en-US" sz="2000" dirty="0" err="1"/>
              <a:t>onchi</a:t>
            </a:r>
            <a:r>
              <a:rPr lang="en-US" sz="2000" dirty="0"/>
              <a:t> </a:t>
            </a:r>
            <a:r>
              <a:rPr lang="en-US" sz="2000" dirty="0" err="1"/>
              <a:t>bisözond</a:t>
            </a:r>
            <a:r>
              <a:rPr lang="en-US" sz="2000" dirty="0"/>
              <a:t> be </a:t>
            </a:r>
            <a:r>
              <a:rPr lang="en-US" sz="2000" dirty="0" err="1"/>
              <a:t>aso</a:t>
            </a:r>
            <a:r>
              <a:rPr lang="en-US" sz="2000" dirty="0"/>
              <a:t>, </a:t>
            </a:r>
            <a:r>
              <a:rPr lang="en-US" sz="2000" dirty="0" err="1"/>
              <a:t>onchi</a:t>
            </a:r>
            <a:r>
              <a:rPr lang="en-US" sz="2000" dirty="0"/>
              <a:t> </a:t>
            </a:r>
            <a:r>
              <a:rPr lang="en-US" sz="2000" dirty="0" err="1"/>
              <a:t>bizad</a:t>
            </a:r>
            <a:r>
              <a:rPr lang="en-US" sz="2000" dirty="0"/>
              <a:t> be on sag, </a:t>
            </a:r>
            <a:r>
              <a:rPr lang="en-US" sz="2000" dirty="0" err="1"/>
              <a:t>onchi</a:t>
            </a:r>
            <a:r>
              <a:rPr lang="en-US" sz="2000" dirty="0"/>
              <a:t> </a:t>
            </a:r>
            <a:r>
              <a:rPr lang="en-US" sz="2000" dirty="0" err="1"/>
              <a:t>bigozid</a:t>
            </a:r>
            <a:r>
              <a:rPr lang="en-US" sz="2000" dirty="0"/>
              <a:t> be </a:t>
            </a:r>
            <a:r>
              <a:rPr lang="en-US" sz="2000" dirty="0" err="1"/>
              <a:t>pishok</a:t>
            </a:r>
            <a:r>
              <a:rPr lang="en-US" sz="2000" dirty="0"/>
              <a:t>, </a:t>
            </a:r>
            <a:r>
              <a:rPr lang="en-US" sz="2000" dirty="0" err="1"/>
              <a:t>onchi</a:t>
            </a:r>
            <a:r>
              <a:rPr lang="en-US" sz="2000" dirty="0"/>
              <a:t> </a:t>
            </a:r>
            <a:r>
              <a:rPr lang="en-US" sz="2000" dirty="0" err="1"/>
              <a:t>bikhörd</a:t>
            </a:r>
            <a:r>
              <a:rPr lang="en-US" sz="2000" dirty="0"/>
              <a:t> be </a:t>
            </a:r>
            <a:r>
              <a:rPr lang="en-US" sz="2000" dirty="0" err="1"/>
              <a:t>buzghola</a:t>
            </a:r>
            <a:r>
              <a:rPr lang="en-US" sz="2000" dirty="0"/>
              <a:t>, </a:t>
            </a:r>
            <a:r>
              <a:rPr lang="en-US" sz="2000" dirty="0" err="1"/>
              <a:t>onchi</a:t>
            </a:r>
            <a:r>
              <a:rPr lang="en-US" sz="2000" dirty="0"/>
              <a:t> </a:t>
            </a:r>
            <a:r>
              <a:rPr lang="en-US" sz="2000" dirty="0" err="1"/>
              <a:t>bikharid</a:t>
            </a:r>
            <a:r>
              <a:rPr lang="en-US" sz="2000" dirty="0"/>
              <a:t> </a:t>
            </a:r>
            <a:r>
              <a:rPr lang="en-US" sz="2000" dirty="0" err="1"/>
              <a:t>padar</a:t>
            </a:r>
            <a:r>
              <a:rPr lang="en-US" sz="2000" dirty="0"/>
              <a:t> be du </a:t>
            </a:r>
            <a:r>
              <a:rPr lang="en-US" sz="2000" dirty="0" err="1"/>
              <a:t>tanga</a:t>
            </a:r>
            <a:r>
              <a:rPr lang="en-US" sz="2000" dirty="0"/>
              <a:t>. Jon </a:t>
            </a:r>
            <a:r>
              <a:rPr lang="en-US" sz="2000" dirty="0" err="1"/>
              <a:t>buzghola</a:t>
            </a:r>
            <a:r>
              <a:rPr lang="en-US" sz="2000" dirty="0"/>
              <a:t>, </a:t>
            </a:r>
            <a:r>
              <a:rPr lang="en-US" sz="2000" dirty="0" err="1"/>
              <a:t>jon</a:t>
            </a:r>
            <a:r>
              <a:rPr lang="en-US" sz="2000" dirty="0"/>
              <a:t> </a:t>
            </a:r>
            <a:r>
              <a:rPr lang="en-US" sz="2000" dirty="0" err="1"/>
              <a:t>buzghola</a:t>
            </a:r>
            <a:r>
              <a:rPr lang="en-US" sz="2000" dirty="0"/>
              <a:t>.</a:t>
            </a:r>
          </a:p>
        </p:txBody>
      </p:sp>
      <p:sp>
        <p:nvSpPr>
          <p:cNvPr id="6" name="TextBox 5">
            <a:extLst>
              <a:ext uri="{FF2B5EF4-FFF2-40B4-BE49-F238E27FC236}">
                <a16:creationId xmlns:a16="http://schemas.microsoft.com/office/drawing/2014/main" id="{ACE5839B-689A-4D38-89CE-148CCB686136}"/>
              </a:ext>
            </a:extLst>
          </p:cNvPr>
          <p:cNvSpPr txBox="1"/>
          <p:nvPr/>
        </p:nvSpPr>
        <p:spPr>
          <a:xfrm>
            <a:off x="5539563" y="6035969"/>
            <a:ext cx="4901610" cy="369332"/>
          </a:xfrm>
          <a:prstGeom prst="rect">
            <a:avLst/>
          </a:prstGeom>
          <a:noFill/>
        </p:spPr>
        <p:txBody>
          <a:bodyPr wrap="square" rtlCol="0">
            <a:spAutoFit/>
          </a:bodyPr>
          <a:lstStyle/>
          <a:p>
            <a:r>
              <a:rPr lang="en-US" dirty="0"/>
              <a:t>Asher </a:t>
            </a:r>
            <a:r>
              <a:rPr lang="en-US" dirty="0" err="1"/>
              <a:t>Shasho</a:t>
            </a:r>
            <a:r>
              <a:rPr lang="en-US" dirty="0"/>
              <a:t> Levy and Chloe </a:t>
            </a:r>
            <a:r>
              <a:rPr lang="en-US" dirty="0" err="1"/>
              <a:t>Pourmorady</a:t>
            </a:r>
            <a:endParaRPr lang="en-US" dirty="0"/>
          </a:p>
        </p:txBody>
      </p:sp>
      <p:pic>
        <p:nvPicPr>
          <p:cNvPr id="3" name="Online Media 2" title="Chloe Pourmorady and Asher Shasho Levy - Jon Buzghole">
            <a:hlinkClick r:id="" action="ppaction://media"/>
            <a:extLst>
              <a:ext uri="{FF2B5EF4-FFF2-40B4-BE49-F238E27FC236}">
                <a16:creationId xmlns:a16="http://schemas.microsoft.com/office/drawing/2014/main" id="{A000ED07-1D7A-4DAD-B978-E33759BCD04C}"/>
              </a:ext>
            </a:extLst>
          </p:cNvPr>
          <p:cNvPicPr>
            <a:picLocks noRot="1" noChangeAspect="1"/>
          </p:cNvPicPr>
          <p:nvPr>
            <a:videoFile r:link="rId1"/>
          </p:nvPr>
        </p:nvPicPr>
        <p:blipFill>
          <a:blip r:embed="rId3"/>
          <a:stretch>
            <a:fillRect/>
          </a:stretch>
        </p:blipFill>
        <p:spPr>
          <a:xfrm>
            <a:off x="3667049" y="1382230"/>
            <a:ext cx="8273314" cy="4653739"/>
          </a:xfrm>
          <a:prstGeom prst="rect">
            <a:avLst/>
          </a:prstGeom>
        </p:spPr>
      </p:pic>
    </p:spTree>
    <p:extLst>
      <p:ext uri="{BB962C8B-B14F-4D97-AF65-F5344CB8AC3E}">
        <p14:creationId xmlns:p14="http://schemas.microsoft.com/office/powerpoint/2010/main" val="323015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Savon</Template>
  <TotalTime>1289</TotalTime>
  <Words>14357</Words>
  <Application>Microsoft Office PowerPoint</Application>
  <PresentationFormat>Widescreen</PresentationFormat>
  <Paragraphs>795</Paragraphs>
  <Slides>120</Slides>
  <Notes>0</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120</vt:i4>
      </vt:variant>
    </vt:vector>
  </HeadingPairs>
  <TitlesOfParts>
    <vt:vector size="126" baseType="lpstr">
      <vt:lpstr>Arial</vt:lpstr>
      <vt:lpstr>Calibri</vt:lpstr>
      <vt:lpstr>Century Gothic</vt:lpstr>
      <vt:lpstr>Garamond</vt:lpstr>
      <vt:lpstr>Helvetica Neue</vt:lpstr>
      <vt:lpstr>Savon</vt:lpstr>
      <vt:lpstr>Passover 2020</vt:lpstr>
      <vt:lpstr>Preface</vt:lpstr>
      <vt:lpstr>Zoom tips (to send out in advance with the Zoom link and password)</vt:lpstr>
      <vt:lpstr>Welcome</vt:lpstr>
      <vt:lpstr>Welcome</vt:lpstr>
      <vt:lpstr>Welcome</vt:lpstr>
      <vt:lpstr>Shehecheyanu - שֶׁהֶחֱיָנוּ</vt:lpstr>
      <vt:lpstr>Seder plate</vt:lpstr>
      <vt:lpstr>Seder plate</vt:lpstr>
      <vt:lpstr>Seder plate</vt:lpstr>
      <vt:lpstr>Seder “plates” around the world</vt:lpstr>
      <vt:lpstr>Seder “plates” around the world</vt:lpstr>
      <vt:lpstr>Seder “plates” around the world</vt:lpstr>
      <vt:lpstr>Seder “plates” around the world</vt:lpstr>
      <vt:lpstr>Candle lighting</vt:lpstr>
      <vt:lpstr>Table of contents – order of the seder</vt:lpstr>
      <vt:lpstr>Kadesh - קַדֵּשׁ</vt:lpstr>
      <vt:lpstr>Kadesh - קַדֵּשׁ - first cup</vt:lpstr>
      <vt:lpstr>Kadesh - קַדֵּשׁ</vt:lpstr>
      <vt:lpstr>Urchatz - ורחץ</vt:lpstr>
      <vt:lpstr>Karpas - כרפס</vt:lpstr>
      <vt:lpstr>Appetizers!</vt:lpstr>
      <vt:lpstr>Yachatz - יחץ</vt:lpstr>
      <vt:lpstr>Yachatz - יחץ - Syrian Jews</vt:lpstr>
      <vt:lpstr>Magid - מגיד - Syrian Jews</vt:lpstr>
      <vt:lpstr>Magid - מגיד - Yemenite women</vt:lpstr>
      <vt:lpstr>Magid - מגיד – Moroccan Jews</vt:lpstr>
      <vt:lpstr>Ha Lachma Anya - הָא לַחְמָא עַנְיָא</vt:lpstr>
      <vt:lpstr>Four Questions</vt:lpstr>
      <vt:lpstr>Four Questions - Yiddish</vt:lpstr>
      <vt:lpstr>Four Questions - Other Languages</vt:lpstr>
      <vt:lpstr>We Were Slaves in Egypt - עֲבָדִים הָיִינו</vt:lpstr>
      <vt:lpstr>Four Sons</vt:lpstr>
      <vt:lpstr>Four Sons</vt:lpstr>
      <vt:lpstr>Four Sons</vt:lpstr>
      <vt:lpstr>V’hi she’amda - וְהִיא שֶׁעָמְדָה</vt:lpstr>
      <vt:lpstr>The Ten Plagues</vt:lpstr>
      <vt:lpstr>Dayenu! - Enough!</vt:lpstr>
      <vt:lpstr>Dayenu! - Enough!</vt:lpstr>
      <vt:lpstr>Dayenu! - Enough!</vt:lpstr>
      <vt:lpstr>Dayenu! - Enough!</vt:lpstr>
      <vt:lpstr>Rabban Gamliel’s Three Things</vt:lpstr>
      <vt:lpstr>Rabban Gamliel’s Three Things</vt:lpstr>
      <vt:lpstr>Rabban Gamliel’s Three Things</vt:lpstr>
      <vt:lpstr>Rabban Gamliel’s Three Things</vt:lpstr>
      <vt:lpstr>Hallel - הלל - first part</vt:lpstr>
      <vt:lpstr>Second cup</vt:lpstr>
      <vt:lpstr>Rochtzah - רָחְצָה</vt:lpstr>
      <vt:lpstr>Motzi Matzah - מוֹצִיא מַצָּה</vt:lpstr>
      <vt:lpstr>Maror - מרור</vt:lpstr>
      <vt:lpstr>Korech - כורך</vt:lpstr>
      <vt:lpstr>PowerPoint Presentation</vt:lpstr>
      <vt:lpstr>Shulchan orech - שֻׁלְחָן עוֹרֵךְ</vt:lpstr>
      <vt:lpstr>PowerPoint Presentation</vt:lpstr>
      <vt:lpstr>Shulchan orech - שֻׁלְחָן עוֹרֵךְ</vt:lpstr>
      <vt:lpstr>Shulchan orech - שֻׁלְחָן עוֹרֵךְ</vt:lpstr>
      <vt:lpstr>Shulchan orech - שֻׁלְחָן עוֹרֵךְ</vt:lpstr>
      <vt:lpstr>Shulchan orech - שֻׁלְחָן עוֹרֵךְ</vt:lpstr>
      <vt:lpstr>Shulchan orech</vt:lpstr>
      <vt:lpstr>Shulchan orech - שֻׁלְחָן עוֹרֵךְ</vt:lpstr>
      <vt:lpstr>Shulchan orech - שֻׁלְחָן עוֹרֵךְ</vt:lpstr>
      <vt:lpstr>Shulchan orech - שֻׁלְחָן עוֹרֵךְ</vt:lpstr>
      <vt:lpstr>Shulchan orech - שֻׁלְחָן עוֹרֵךְ</vt:lpstr>
      <vt:lpstr>Shulchan orech - שֻׁלְחָן עוֹרֵךְ</vt:lpstr>
      <vt:lpstr>Shulchan orech - שֻׁלְחָן עוֹרֵךְ</vt:lpstr>
      <vt:lpstr>Tzafun - צפון - Afikoman</vt:lpstr>
      <vt:lpstr>Barech - ברך</vt:lpstr>
      <vt:lpstr>Barech - ברך</vt:lpstr>
      <vt:lpstr>Barech - ברך</vt:lpstr>
      <vt:lpstr>Barech - ברך</vt:lpstr>
      <vt:lpstr>Barech - ברך</vt:lpstr>
      <vt:lpstr>Barech - ברך</vt:lpstr>
      <vt:lpstr>Barech - ברך</vt:lpstr>
      <vt:lpstr>Third cup</vt:lpstr>
      <vt:lpstr>Eliyahu Hanavi</vt:lpstr>
      <vt:lpstr>Pour out your wrath</vt:lpstr>
      <vt:lpstr>Hallel - הלל</vt:lpstr>
      <vt:lpstr>Hallel - הלל</vt:lpstr>
      <vt:lpstr>Hallel - הלל</vt:lpstr>
      <vt:lpstr>Fourth cup</vt:lpstr>
      <vt:lpstr>Nirtzah - נרצה</vt:lpstr>
      <vt:lpstr>Ki Lo Na’eh - כִּי לוֹ נָאֶה</vt:lpstr>
      <vt:lpstr>Ki Lo Na’eh - כִּי לוֹ נָאֶה</vt:lpstr>
      <vt:lpstr>Adir Hu - אדיר הוא</vt:lpstr>
      <vt:lpstr>Adir Hu - אדיר הוא</vt:lpstr>
      <vt:lpstr>Counting of the Omer - ספירת העומר</vt:lpstr>
      <vt:lpstr>Echad Mi Yodea - Who Knows One?</vt:lpstr>
      <vt:lpstr>Echad Mi Yodea - Who Knows One?</vt:lpstr>
      <vt:lpstr>Echad Mi Yodea - Who Knows One?</vt:lpstr>
      <vt:lpstr>Echad Mi Yodea - Who Knows One?</vt:lpstr>
      <vt:lpstr>Who Knows One? – Bukharian / Judeo-Tajik</vt:lpstr>
      <vt:lpstr>Who Knows One? - Syrian Judeo-Arabic</vt:lpstr>
      <vt:lpstr>Who Knows One? - Ladino</vt:lpstr>
      <vt:lpstr>Who Knows One? - Yiddish</vt:lpstr>
      <vt:lpstr>Chad Gadya -  - חד גדיאOne Little Goat</vt:lpstr>
      <vt:lpstr>PowerPoint Presentation</vt:lpstr>
      <vt:lpstr>Chad Gadya - Syrian Judeo-Arabic</vt:lpstr>
      <vt:lpstr>Chad Gadya - Yiddish</vt:lpstr>
      <vt:lpstr>Chad Gadya - Bukharian / Judeo-Tajik</vt:lpstr>
      <vt:lpstr>Chad Gadya - Ladino</vt:lpstr>
      <vt:lpstr>PowerPoint Presentation</vt:lpstr>
      <vt:lpstr>PowerPoint Presentation</vt:lpstr>
      <vt:lpstr>Omitted sections</vt:lpstr>
      <vt:lpstr>Omitted sections</vt:lpstr>
      <vt:lpstr>Omitted sections</vt:lpstr>
      <vt:lpstr>Omitted sections</vt:lpstr>
      <vt:lpstr>Omitted sections</vt:lpstr>
      <vt:lpstr>Omitted sections</vt:lpstr>
      <vt:lpstr>Omitted sections</vt:lpstr>
      <vt:lpstr>Omitted sections</vt:lpstr>
      <vt:lpstr>Omitted sections</vt:lpstr>
      <vt:lpstr>Omitted sections</vt:lpstr>
      <vt:lpstr>Omitted sections</vt:lpstr>
      <vt:lpstr>Afikoman escape room</vt:lpstr>
      <vt:lpstr>Afikoman escape room</vt:lpstr>
      <vt:lpstr>Afikoman escape room</vt:lpstr>
      <vt:lpstr>Afikoman escape room</vt:lpstr>
      <vt:lpstr>Afikoman escape room</vt:lpstr>
      <vt:lpstr>Afikoman escape room</vt:lpstr>
      <vt:lpstr>Afikoman escape room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Passover 2020</dc:title>
  <dc:creator>Sarah Benor</dc:creator>
  <cp:lastModifiedBy>Sarah Benor</cp:lastModifiedBy>
  <cp:revision>333</cp:revision>
  <dcterms:created xsi:type="dcterms:W3CDTF">2020-03-31T23:33:16Z</dcterms:created>
  <dcterms:modified xsi:type="dcterms:W3CDTF">2020-04-01T21:26:48Z</dcterms:modified>
</cp:coreProperties>
</file>