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323" r:id="rId2"/>
    <p:sldId id="460" r:id="rId3"/>
    <p:sldId id="461" r:id="rId4"/>
    <p:sldId id="462" r:id="rId5"/>
    <p:sldId id="463" r:id="rId6"/>
    <p:sldId id="259" r:id="rId7"/>
    <p:sldId id="260" r:id="rId8"/>
    <p:sldId id="261" r:id="rId9"/>
    <p:sldId id="262" r:id="rId10"/>
    <p:sldId id="263" r:id="rId11"/>
    <p:sldId id="464" r:id="rId12"/>
    <p:sldId id="422" r:id="rId13"/>
    <p:sldId id="423" r:id="rId14"/>
    <p:sldId id="424" r:id="rId15"/>
    <p:sldId id="331" r:id="rId16"/>
    <p:sldId id="332" r:id="rId17"/>
    <p:sldId id="333" r:id="rId18"/>
    <p:sldId id="304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470" r:id="rId27"/>
    <p:sldId id="471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34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345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284" r:id="rId70"/>
    <p:sldId id="286" r:id="rId71"/>
    <p:sldId id="293" r:id="rId72"/>
    <p:sldId id="492" r:id="rId73"/>
    <p:sldId id="466" r:id="rId74"/>
    <p:sldId id="467" r:id="rId75"/>
    <p:sldId id="468" r:id="rId76"/>
    <p:sldId id="491" r:id="rId77"/>
    <p:sldId id="493" r:id="rId78"/>
    <p:sldId id="489" r:id="rId79"/>
    <p:sldId id="490" r:id="rId80"/>
    <p:sldId id="465" r:id="rId81"/>
    <p:sldId id="432" r:id="rId82"/>
    <p:sldId id="325" r:id="rId83"/>
    <p:sldId id="311" r:id="rId84"/>
    <p:sldId id="317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76C"/>
    <a:srgbClr val="AE926A"/>
    <a:srgbClr val="4B3D29"/>
    <a:srgbClr val="743A00"/>
    <a:srgbClr val="603000"/>
    <a:srgbClr val="993300"/>
    <a:srgbClr val="482400"/>
    <a:srgbClr val="66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2" autoAdjust="0"/>
    <p:restoredTop sz="94660"/>
  </p:normalViewPr>
  <p:slideViewPr>
    <p:cSldViewPr showGuides="1">
      <p:cViewPr varScale="1">
        <p:scale>
          <a:sx n="70" d="100"/>
          <a:sy n="70" d="100"/>
        </p:scale>
        <p:origin x="612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39E62-787F-4E8F-A5A9-31E71BB24276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7C159-D60D-4B04-9D98-9C6A02AFC3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22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82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FBB-FFAE-48B7-A639-CB1B71C5971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6A3C2B-0B33-4124-A80B-DF3B101D007F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16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2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FBB-FFAE-48B7-A639-CB1B71C5971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FBB-FFAE-48B7-A639-CB1B71C5971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15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 Michael Z. Cahana – 11/20/2021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76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78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45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0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09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88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5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00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 Michael Z. Cahana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96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23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6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1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0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8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8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7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5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DFD21-2E00-4A02-800D-894C86D5A042}" type="datetimeFigureOut">
              <a:rPr lang="en-US" smtClean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5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2878"/>
            <a:ext cx="9143999" cy="611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5300" y="-22735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Happy </a:t>
            </a:r>
            <a:r>
              <a:rPr lang="en-US" sz="8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Hannukah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895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31342" r="27803" b="54830"/>
          <a:stretch/>
        </p:blipFill>
        <p:spPr bwMode="auto">
          <a:xfrm>
            <a:off x="2743199" y="304800"/>
            <a:ext cx="3810001" cy="9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5" t="48939" b="20819"/>
          <a:stretch/>
        </p:blipFill>
        <p:spPr bwMode="auto">
          <a:xfrm>
            <a:off x="4572000" y="1650342"/>
            <a:ext cx="4073071" cy="29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49541" r="70088" b="22506"/>
          <a:stretch/>
        </p:blipFill>
        <p:spPr bwMode="auto">
          <a:xfrm>
            <a:off x="754743" y="1755570"/>
            <a:ext cx="32598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79541" r="11679" b="4042"/>
          <a:stretch/>
        </p:blipFill>
        <p:spPr bwMode="auto">
          <a:xfrm>
            <a:off x="1049221" y="4923973"/>
            <a:ext cx="7045558" cy="124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1219200"/>
            <a:ext cx="419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://www.agudatachim.org/images/Havdal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agudatachim.org/images/Havdal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83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42222"/>
          <a:stretch/>
        </p:blipFill>
        <p:spPr bwMode="auto">
          <a:xfrm rot="5400000">
            <a:off x="2109850" y="-176148"/>
            <a:ext cx="4953001" cy="637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764" name="Picture 4" descr="https://store.jewsforjesus.org/media/catalog/product/cache/1/image/9df78eab33525d08d6e5fb8d27136e95/2/0/2012-pewter-kiddish-c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480" y="2971800"/>
            <a:ext cx="149352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https://store.jewsforjesus.org/media/catalog/product/cache/1/image/9df78eab33525d08d6e5fb8d27136e95/2/0/2012-pewter-kiddish-c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50480" y="2971800"/>
            <a:ext cx="149352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0810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arm2.static.flickr.com/1414/1298464441_da08e2b272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09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138b – </a:t>
            </a:r>
            <a:r>
              <a:rPr lang="en-US" baseline="0" dirty="0" err="1" smtClean="0"/>
              <a:t>Lecha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Dodi</a:t>
            </a:r>
            <a:r>
              <a:rPr lang="en-US" baseline="0" dirty="0" smtClean="0"/>
              <a:t> 2 – </a:t>
            </a:r>
            <a:r>
              <a:rPr lang="en-US" baseline="0" dirty="0" err="1" smtClean="0"/>
              <a:t>Likrat</a:t>
            </a:r>
            <a:r>
              <a:rPr lang="en-US" baseline="0" dirty="0" smtClean="0"/>
              <a:t> Shabbat</a:t>
            </a:r>
            <a:endParaRPr lang="en-US" dirty="0"/>
          </a:p>
        </p:txBody>
      </p:sp>
      <p:pic>
        <p:nvPicPr>
          <p:cNvPr id="5122" name="Picture 2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3456" r="4658" b="83780"/>
          <a:stretch/>
        </p:blipFill>
        <p:spPr bwMode="auto">
          <a:xfrm>
            <a:off x="257173" y="152400"/>
            <a:ext cx="8507414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18613" r="11303" b="64635"/>
          <a:stretch/>
        </p:blipFill>
        <p:spPr bwMode="auto">
          <a:xfrm>
            <a:off x="833815" y="4057650"/>
            <a:ext cx="7476371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48600" y="6477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of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arm2.static.flickr.com/1414/1298464441_da08e2b272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09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138b – </a:t>
            </a:r>
            <a:r>
              <a:rPr lang="en-US" baseline="0" dirty="0" err="1" smtClean="0"/>
              <a:t>Lecha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Dodi</a:t>
            </a:r>
            <a:r>
              <a:rPr lang="en-US" baseline="0" dirty="0" smtClean="0"/>
              <a:t> 2 – </a:t>
            </a:r>
            <a:r>
              <a:rPr lang="en-US" baseline="0" dirty="0" err="1" smtClean="0"/>
              <a:t>Likrat</a:t>
            </a:r>
            <a:r>
              <a:rPr lang="en-US" baseline="0" dirty="0" smtClean="0"/>
              <a:t> Shabbat</a:t>
            </a:r>
            <a:endParaRPr lang="en-US" dirty="0"/>
          </a:p>
        </p:txBody>
      </p:sp>
      <p:pic>
        <p:nvPicPr>
          <p:cNvPr id="5122" name="Picture 2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3456" r="4658" b="83780"/>
          <a:stretch/>
        </p:blipFill>
        <p:spPr bwMode="auto">
          <a:xfrm>
            <a:off x="257173" y="152400"/>
            <a:ext cx="8507414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676" r="10373" b="46572"/>
          <a:stretch/>
        </p:blipFill>
        <p:spPr bwMode="auto">
          <a:xfrm>
            <a:off x="833815" y="4038600"/>
            <a:ext cx="7597263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48600" y="6477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of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arm2.static.flickr.com/1414/1298464441_da08e2b272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09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138b – </a:t>
            </a:r>
            <a:r>
              <a:rPr lang="en-US" baseline="0" dirty="0" err="1" smtClean="0"/>
              <a:t>Lecha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Dodi</a:t>
            </a:r>
            <a:r>
              <a:rPr lang="en-US" baseline="0" dirty="0" smtClean="0"/>
              <a:t> 2 – </a:t>
            </a:r>
            <a:r>
              <a:rPr lang="en-US" baseline="0" dirty="0" err="1" smtClean="0"/>
              <a:t>Likrat</a:t>
            </a:r>
            <a:r>
              <a:rPr lang="en-US" baseline="0" dirty="0" smtClean="0"/>
              <a:t> Shabbat</a:t>
            </a:r>
            <a:endParaRPr lang="en-US" dirty="0"/>
          </a:p>
        </p:txBody>
      </p:sp>
      <p:pic>
        <p:nvPicPr>
          <p:cNvPr id="5122" name="Picture 2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3456" r="4658" b="83780"/>
          <a:stretch/>
        </p:blipFill>
        <p:spPr bwMode="auto">
          <a:xfrm>
            <a:off x="257173" y="152400"/>
            <a:ext cx="8507414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chael\Dropbox\Visual Tiflah\Jpegs\139 - Lecha Dodi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72394" r="12587" b="13013"/>
          <a:stretch/>
        </p:blipFill>
        <p:spPr bwMode="auto">
          <a:xfrm>
            <a:off x="715637" y="4038600"/>
            <a:ext cx="7712726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48600" y="6477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 of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Bar’chu</a:t>
            </a:r>
            <a:endParaRPr lang="en-US" dirty="0"/>
          </a:p>
        </p:txBody>
      </p:sp>
      <p:pic>
        <p:nvPicPr>
          <p:cNvPr id="3078" name="Picture 6" descr="http://wallsaved.com/wp-content/uploads/2014/05/solid-color-desktop-wall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609362"/>
            <a:ext cx="449580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AR’CHU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Adonai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ham’vorah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Baruch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Adonai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ham’vorah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L’olam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va-ed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074" name="Picture 2" descr="C:\Users\Michael\Dropbox\Visual Tfilah - Simchat Torah\394 - Barch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7" t="26650" r="63240" b="51669"/>
          <a:stretch/>
        </p:blipFill>
        <p:spPr bwMode="auto">
          <a:xfrm rot="5400000">
            <a:off x="6138210" y="-499410"/>
            <a:ext cx="1546908" cy="3764928"/>
          </a:xfrm>
          <a:prstGeom prst="snip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orward.com/workspace/assets/images/articles/092807-dancethenightaw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1910530"/>
            <a:ext cx="3602183" cy="31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5400" y="4889718"/>
            <a:ext cx="64803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RAISE ADONAI </a:t>
            </a: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to whom praise is due forever!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Praised be </a:t>
            </a:r>
            <a:r>
              <a:rPr lang="en-US" sz="24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Adonai</a:t>
            </a: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to whom praise is due,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now and forever!</a:t>
            </a:r>
            <a:endParaRPr lang="en-US" sz="2400" dirty="0" smtClean="0">
              <a:solidFill>
                <a:schemeClr val="bg2"/>
              </a:solidFill>
            </a:endParaRPr>
          </a:p>
          <a:p>
            <a:endParaRPr lang="en-US" sz="2400" dirty="0"/>
          </a:p>
        </p:txBody>
      </p:sp>
      <p:sp>
        <p:nvSpPr>
          <p:cNvPr id="2" name="AutoShape 2" descr="data:image/jpeg;base64,/9j/4AAQSkZJRgABAQAAAQABAAD/2wCEAAkGBwwMDAwMDA0MDAwMDAwMDAwMDA8MDA0MFBEWFhQRFBQYHCggGBoxGxQUITEhMSk3Li4uFx8zODMsNygtLisBCgoKDQwMDgwMDywZFBkrLCsrKyssKzcrLCsrKysrKys3NywsKywsLCsrKysrKyssKywrKywrKysrKysrLCwrLP/AABEIALEBHAMBIgACEQEDEQH/xAAaAAADAQEBAQAAAAAAAAAAAAAAAQMCBAUH/8QAGBABAQEBAQAAAAAAAAAAAAAAABIRAQL/xAAaAQEBAQEBAQEAAAAAAAAAAAAAAQIDBAUG/8QAFhEBAQEAAAAAAAAAAAAAAAAAABES/9oADAMBAAIRAxEAPwD5uDGPlP1JAwBA8AEDAEDAEDAEBgUIGAIjAEDAEAFCBgCBgCAAAjAEAAAAUAABfBjWDHNWcGNYMBnBjWDAYwY3hYDODGsGAzgxrBgMBrBgMhrBijJNYMBnA1hYDIawKMg8AhE1gBkHgAiMKEDAMgwBAwDrwYpIlxraeDFJElE8LFZKSieDFJElE8GKSJKJ4WKSMKJ4MUkpWongxTCkoxhYpgxaJ4MbwYUTwY3gwqJ4MbwYtGMLG8GFGMGNYMWoxgxrBhRjBjWDFozgawsKM4MawYD0ZErSJeTTojIlaRK6EZKV5EmhCRK0iTQjJSvIk0ISJWkSuhCRK0iTQhIlaRK6EZKVpEmkRkpWkpXQjIlaSkqIyWLSUrRLCxWRK0RwYrJStRLBikiSiWDFMLFqJ4MUwpKJ4MUwYtHsQIdECXg07RzwIdECDRHPAh0QUGiIQUOiBBojngQ6IEGiOaBDogQaI54KHRAhdEc0CHRBQukjngodECDQ5oEuiChdI55KXRJd8roc8lLo75Z75XSISUryUroQkpXku+V0iElK8lK1EZKVpKVojIlWSlaJSMVkpWj35EqyJfNr0RKRKsiTREpEqyJNESkSrIk0RGRC0iTREYKF5EmkiEFC8iV0RCCheSk0kQgoXkpXREILvhfvkpXSRCWZdHfLPfLWkiHfJd8r98s98roQku+V++We+V0iPfLMryUtVEO+Slbvku+VqIyUrSzi0SkpVwYtRKSlXCxaPew8AfOeoYMBgWDDAQsGGAhYMMBCwsaAkZwYYUZwsaARjCxslRjC7xtlUZ7xnGy60jHeM9430uqjHeM431nrSM94z3jfWeqM94z3jfS60jGFjRdVGcLGiVGcLGyWj16FJUKeTL0rUKRo6MitCkqFEFqFI0dJBWhSVCiCujUqFEFNGpUKWCmjU6KiIppaxRUsG9LWKKliN6XesUXfSxGu9LvWKLvpYjXes96VM61Ea0u9Z70tWMnpd6Xes96sRrS1nS1qBhnS1YjWlpaWkR3WLQsW55d9OixbnsWZK6LFuexaZK6LO3PYsyV0WLc9izJXRYtz2LMldFi3PYsyml7FoWVmTS9ikLK1yml6KkaKlyaWoqRoWZTStFSVFS5TStFSVFS5Z0pRUnRU1lKp30VJ0VLEqlFqdFSxKpopOiohVKFJUKWJV7FoWKTLel7FoULMmnRYtz2dmTS9i0LFmTS9i0LFmTS9i0LFGU0vYtChZk0vYtChRk0vZWhQoyml7K0aKlym1qFI0VGU0tQpGipcptaipKipcppWipKhRlNKUKSoqWGlaKk6KliaVoqT0qImlaKk9FLDTdCkqFEXStCkqFENK0KSoUQ0rQpLRRE0tQpLRpDStCkqGkTStCktFENK0KS0aRNKUKT0qIaVoUlo1YmlKFJ6NImlKKk9GkNKUWsaWkTSmlrGjViab0tY0aQ03paxo1Ymm9LWNGkNN6Ws6WkNKAAdAAAAAAAAAZAQGQRAZADIAQABQAAQAAQgYEIAAQAEAAUIAAXQAoCA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wwMDAwMDA0MDAwMDAwMDAwMDA8MDA0MFBEWFhQRFBQYHCggGBoxGxQUITEhMSk3Li4uFx8zODMsNygtLisBCgoKDQwMDgwMDywZFBkrLCsrKyssKzcrLCsrKysrKys3NywsKywsLCsrKysrKyssKywrKywrKysrKysrLCwrLP/AABEIALEBHAMBIgACEQEDEQH/xAAaAAADAQEBAQAAAAAAAAAAAAAAAQMCBAUH/8QAGBABAQEBAQAAAAAAAAAAAAAAABIRAQL/xAAaAQEBAQEBAQEAAAAAAAAAAAAAAQIDBAUG/8QAFhEBAQEAAAAAAAAAAAAAAAAAABES/9oADAMBAAIRAxEAPwD5uDGPlP1JAwBA8AEDAEDAEDAEBgUIGAIjAEDAEAFCBgCBgCAAAjAEAAAAUAABfBjWDHNWcGNYMBnBjWDAYwY3hYDODGsGAzgxrBgMBrBgMhrBijJNYMBnA1hYDIawKMg8AhE1gBkHgAiMKEDAMgwBAwDrwYpIlxraeDFJElE8LFZKSieDFJElE8GKSJKJ4WKSMKJ4MUkpWongxTCkoxhYpgxaJ4MbwYUTwY3gwqJ4MbwYtGMLG8GFGMGNYMWoxgxrBhRjBjWDFozgawsKM4MawYD0ZErSJeTTojIlaRK6EZKV5EmhCRK0iTQjJSvIk0ISJWkSuhCRK0iTQhIlaRK6EZKVpEmkRkpWkpXQjIlaSkqIyWLSUrRLCxWRK0RwYrJStRLBikiSiWDFMLFqJ4MUwpKJ4MUwYtHsQIdECXg07RzwIdECDRHPAh0QUGiIQUOiBBojngQ6IEGiOaBDogQaI54KHRAhdEc0CHRBQukjngodECDQ5oEuiChdI55KXRJd8roc8lLo75Z75XSISUryUroQkpXku+V0iElK8lK1EZKVpKVojIlWSlaJSMVkpWj35EqyJfNr0RKRKsiTREpEqyJNESkSrIk0RGRC0iTREYKF5EmkiEFC8iV0RCCheSk0kQgoXkpXREILvhfvkpXSRCWZdHfLPfLWkiHfJd8r98s98roQku+V++We+V0iPfLMryUtVEO+Slbvku+VqIyUrSzi0SkpVwYtRKSlXCxaPew8AfOeoYMBgWDDAQsGGAhYMMBCwsaAkZwYYUZwsaARjCxslRjC7xtlUZ7xnGy60jHeM9430uqjHeM431nrSM94z3jfWeqM94z3jfS60jGFjRdVGcLGiVGcLGyWj16FJUKeTL0rUKRo6MitCkqFEFqFI0dJBWhSVCiCujUqFEFNGpUKWCmjU6KiIppaxRUsG9LWKKliN6XesUXfSxGu9LvWKLvpYjXes96VM61Ea0u9Z70tWMnpd6Xes96sRrS1nS1qBhnS1YjWlpaWkR3WLQsW55d9OixbnsWZK6LFuexaZK6LO3PYsyV0WLc9izJXRYtz2LMldFi3PYsyml7FoWVmTS9ikLK1yml6KkaKlyaWoqRoWZTStFSVFS5TStFSVFS5Z0pRUnRU1lKp30VJ0VLEqlFqdFSxKpopOiohVKFJUKWJV7FoWKTLel7FoULMmnRYtz2dmTS9i0LFmTS9i0LFmTS9i0LFGU0vYtChZk0vYtChRk0vZWhQoyml7K0aKlym1qFI0VGU0tQpGipcptaipKipcppWipKhRlNKUKSoqWGlaKk6KliaVoqT0qImlaKk9FLDTdCkqFEXStCkqFENK0KSoUQ0rQpLRRE0tQpLRpDStCkqGkTStCktFENK0KS0aRNKUKT0qIaVoUlo1YmlKFJ6NImlKKk9GkNKUWsaWkTSmlrGjViab0tY0aQ03paxo1Ymm9LWNGkNN6Ws6WkNKAAdAAAAAAAAAZAQGQRAZADIAQABQAAQAAQgYEIAAQAEAAUIAAXQAoCA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8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Sh'ma1"/>
          <p:cNvPicPr>
            <a:picLocks noChangeAspect="1" noChangeArrowheads="1"/>
          </p:cNvPicPr>
          <p:nvPr/>
        </p:nvPicPr>
        <p:blipFill>
          <a:blip r:embed="rId3" cstate="print"/>
          <a:srcRect t="4309" b="58424"/>
          <a:stretch>
            <a:fillRect/>
          </a:stretch>
        </p:blipFill>
        <p:spPr bwMode="auto">
          <a:xfrm>
            <a:off x="4572000" y="838200"/>
            <a:ext cx="457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Sh'ma2"/>
          <p:cNvPicPr>
            <a:picLocks noChangeAspect="1" noChangeArrowheads="1"/>
          </p:cNvPicPr>
          <p:nvPr/>
        </p:nvPicPr>
        <p:blipFill rotWithShape="1">
          <a:blip r:embed="rId4" cstate="print"/>
          <a:srcRect l="3279" t="2209" r="3279" b="58910"/>
          <a:stretch/>
        </p:blipFill>
        <p:spPr bwMode="auto">
          <a:xfrm>
            <a:off x="152400" y="762000"/>
            <a:ext cx="434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 Shema Yisrael - Hear O'Isra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2338" y="1524000"/>
            <a:ext cx="22193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3" descr="Sh'ma1"/>
          <p:cNvPicPr>
            <a:picLocks noChangeAspect="1" noChangeArrowheads="1"/>
          </p:cNvPicPr>
          <p:nvPr/>
        </p:nvPicPr>
        <p:blipFill>
          <a:blip r:embed="rId3" cstate="print"/>
          <a:srcRect t="78844" b="-3067"/>
          <a:stretch>
            <a:fillRect/>
          </a:stretch>
        </p:blipFill>
        <p:spPr bwMode="auto">
          <a:xfrm>
            <a:off x="1230313" y="3886200"/>
            <a:ext cx="6683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4" descr="Sh'ma2"/>
          <p:cNvPicPr>
            <a:picLocks noChangeAspect="1" noChangeArrowheads="1"/>
          </p:cNvPicPr>
          <p:nvPr/>
        </p:nvPicPr>
        <p:blipFill>
          <a:blip r:embed="rId4" cstate="print"/>
          <a:srcRect l="3279" t="74669" b="4123"/>
          <a:stretch>
            <a:fillRect/>
          </a:stretch>
        </p:blipFill>
        <p:spPr bwMode="auto">
          <a:xfrm rot="60000">
            <a:off x="1949450" y="5257800"/>
            <a:ext cx="5245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47700" y="274638"/>
            <a:ext cx="7848600" cy="1325562"/>
          </a:xfr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dkEdge"/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5300" dirty="0" smtClean="0"/>
              <a:t>Love </a:t>
            </a:r>
            <a:r>
              <a:rPr lang="en-US" sz="5300" dirty="0" err="1" smtClean="0"/>
              <a:t>Adonai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by </a:t>
            </a:r>
            <a:r>
              <a:rPr lang="en-US" sz="3100" dirty="0" err="1" smtClean="0"/>
              <a:t>Sababa</a:t>
            </a:r>
            <a:r>
              <a:rPr lang="en-US" sz="3100" dirty="0" smtClean="0"/>
              <a:t> </a:t>
            </a:r>
            <a:r>
              <a:rPr lang="en-US" sz="2000" dirty="0" smtClean="0"/>
              <a:t>(based on </a:t>
            </a:r>
            <a:r>
              <a:rPr lang="en-US" sz="2000" dirty="0" err="1" smtClean="0"/>
              <a:t>V’ahavata</a:t>
            </a:r>
            <a:r>
              <a:rPr lang="en-US" sz="2000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47885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Love – </a:t>
            </a:r>
            <a:r>
              <a:rPr lang="en-US" sz="3200" dirty="0" err="1" smtClean="0"/>
              <a:t>Adonai</a:t>
            </a:r>
            <a:r>
              <a:rPr lang="en-US" sz="3200" dirty="0" smtClean="0"/>
              <a:t> you God </a:t>
            </a:r>
            <a:r>
              <a:rPr lang="en-US" sz="2400" dirty="0" smtClean="0"/>
              <a:t>(6x)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With all your heart </a:t>
            </a:r>
            <a:r>
              <a:rPr lang="en-US" sz="2400" dirty="0" smtClean="0"/>
              <a:t>(</a:t>
            </a:r>
            <a:r>
              <a:rPr lang="en-US" sz="2400" i="1" dirty="0" smtClean="0"/>
              <a:t>clap, clap</a:t>
            </a:r>
            <a:r>
              <a:rPr lang="en-US" sz="2400" dirty="0" smtClean="0"/>
              <a:t>)</a:t>
            </a:r>
            <a:endParaRPr lang="en-US" sz="3200" dirty="0" smtClean="0"/>
          </a:p>
          <a:p>
            <a:r>
              <a:rPr lang="en-US" sz="3200" dirty="0" smtClean="0"/>
              <a:t>With all your soul </a:t>
            </a:r>
            <a:r>
              <a:rPr lang="en-US" sz="2400" dirty="0" smtClean="0"/>
              <a:t>(</a:t>
            </a:r>
            <a:r>
              <a:rPr lang="en-US" sz="2400" i="1" dirty="0" smtClean="0"/>
              <a:t>clap, clap</a:t>
            </a:r>
            <a:r>
              <a:rPr lang="en-US" sz="2400" dirty="0" smtClean="0"/>
              <a:t>)</a:t>
            </a:r>
            <a:endParaRPr lang="en-US" sz="3200" dirty="0" smtClean="0"/>
          </a:p>
          <a:p>
            <a:r>
              <a:rPr lang="en-US" sz="3200" dirty="0" smtClean="0"/>
              <a:t>With all you might </a:t>
            </a:r>
            <a:r>
              <a:rPr lang="en-US" sz="2400" dirty="0" smtClean="0"/>
              <a:t>[repeat]</a:t>
            </a:r>
            <a:endParaRPr lang="en-US" sz="3200" dirty="0" smtClean="0"/>
          </a:p>
        </p:txBody>
      </p:sp>
      <p:pic>
        <p:nvPicPr>
          <p:cNvPr id="2050" name="Picture 2" descr="Hallelu et Adonai - Praise the Lord"/>
          <p:cNvPicPr>
            <a:picLocks noChangeAspect="1" noChangeArrowheads="1"/>
          </p:cNvPicPr>
          <p:nvPr/>
        </p:nvPicPr>
        <p:blipFill>
          <a:blip r:embed="rId3" cstate="print"/>
          <a:srcRect l="4000" t="29630" r="5333" b="11111"/>
          <a:stretch>
            <a:fillRect/>
          </a:stretch>
        </p:blipFill>
        <p:spPr bwMode="auto">
          <a:xfrm>
            <a:off x="5486400" y="2667000"/>
            <a:ext cx="3415146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953000" y="4936629"/>
            <a:ext cx="3962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Write them on the </a:t>
            </a:r>
          </a:p>
          <a:p>
            <a:r>
              <a:rPr lang="en-US" sz="2800" dirty="0" smtClean="0"/>
              <a:t>doorposts of your house</a:t>
            </a:r>
          </a:p>
          <a:p>
            <a:r>
              <a:rPr lang="en-US" sz="2800" dirty="0" smtClean="0"/>
              <a:t>And on your gates </a:t>
            </a:r>
          </a:p>
          <a:p>
            <a:r>
              <a:rPr lang="en-US" sz="2000" dirty="0" smtClean="0"/>
              <a:t>[repeat]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965918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Take these words </a:t>
            </a:r>
          </a:p>
          <a:p>
            <a:r>
              <a:rPr lang="en-US" sz="2800" dirty="0" smtClean="0"/>
              <a:t>that I command this day</a:t>
            </a:r>
          </a:p>
          <a:p>
            <a:r>
              <a:rPr lang="en-US" sz="2800" dirty="0" smtClean="0"/>
              <a:t>And keep them in your heart </a:t>
            </a:r>
            <a:r>
              <a:rPr lang="en-US" sz="2000" dirty="0" smtClean="0"/>
              <a:t>[repeat</a:t>
            </a:r>
            <a:r>
              <a:rPr lang="en-US" sz="2400" dirty="0" smtClean="0"/>
              <a:t>]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05819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8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wrtemple.org/client_images/event_images/chanukah.jpg"/>
          <p:cNvPicPr>
            <a:picLocks noChangeAspect="1" noChangeArrowheads="1"/>
          </p:cNvPicPr>
          <p:nvPr/>
        </p:nvPicPr>
        <p:blipFill rotWithShape="1">
          <a:blip r:embed="rId3" cstate="print"/>
          <a:srcRect b="18671"/>
          <a:stretch/>
        </p:blipFill>
        <p:spPr bwMode="auto">
          <a:xfrm>
            <a:off x="2647950" y="3048001"/>
            <a:ext cx="6115050" cy="3733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158 -</a:t>
            </a:r>
            <a:r>
              <a:rPr lang="en-US" baseline="0" dirty="0" smtClean="0"/>
              <a:t>  </a:t>
            </a:r>
            <a:r>
              <a:rPr lang="en-US" dirty="0" smtClean="0"/>
              <a:t>Michamocha</a:t>
            </a:r>
            <a:endParaRPr lang="en-US" dirty="0"/>
          </a:p>
        </p:txBody>
      </p:sp>
      <p:pic>
        <p:nvPicPr>
          <p:cNvPr id="7170" name="Picture 2" descr="C:\Users\Michael\Dropbox\Visual Tfilah - Simchat Torah\406 - Michamoc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28055" r="73554" b="10189"/>
          <a:stretch/>
        </p:blipFill>
        <p:spPr bwMode="auto">
          <a:xfrm rot="5400000">
            <a:off x="3162299" y="-2579543"/>
            <a:ext cx="2819401" cy="81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chael\Dropbox\Visual Tfilah - Simchat Torah\406 - Michamoc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5" t="50285" r="55510" b="20777"/>
          <a:stretch/>
        </p:blipFill>
        <p:spPr bwMode="auto">
          <a:xfrm rot="5400000">
            <a:off x="1434570" y="3720569"/>
            <a:ext cx="139806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1447800"/>
            <a:ext cx="2438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86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upload.wikimedia.org/wikipedia/en/4/47/Misc_clouds_santa_clari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Michael\Dropbox\Visual Tiflah\Jpegs\074 S'fata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0" r="36343" b="72466"/>
          <a:stretch/>
        </p:blipFill>
        <p:spPr bwMode="auto">
          <a:xfrm>
            <a:off x="3893128" y="520700"/>
            <a:ext cx="1357745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9400" y="62484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page 46</a:t>
            </a:r>
            <a:endParaRPr lang="en-US" sz="3200" dirty="0"/>
          </a:p>
        </p:txBody>
      </p:sp>
      <p:pic>
        <p:nvPicPr>
          <p:cNvPr id="4" name="Picture 2" descr="C:\Users\Michael\Dropbox\Visual Tiflah\Jpegs\074 S'fata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8" t="59210" r="2208" b="26739"/>
          <a:stretch/>
        </p:blipFill>
        <p:spPr bwMode="auto">
          <a:xfrm>
            <a:off x="4572000" y="2290618"/>
            <a:ext cx="4267200" cy="1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2286000"/>
            <a:ext cx="3886200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DONAI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s’fatai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tiftach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Bef>
                <a:spcPts val="12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Ufi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yagid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t’hilatcecha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0700" y="4191000"/>
            <a:ext cx="55626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DONAI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open up my lips,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That my mouth may declare Your praise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09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ight 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76600" y="0"/>
            <a:ext cx="18288000" cy="10287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88433" y="2133600"/>
            <a:ext cx="9296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Zarua</a:t>
            </a:r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Latzadik</a:t>
            </a:r>
            <a:endParaRPr lang="en-US" sz="6600" b="1" i="1" dirty="0" smtClean="0">
              <a:ln w="12700">
                <a:solidFill>
                  <a:schemeClr val="tx1"/>
                </a:solidFill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Ul’yishrei</a:t>
            </a:r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i="1" dirty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 </a:t>
            </a:r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Simcha</a:t>
            </a:r>
            <a:endParaRPr lang="en-US" sz="6600" b="1" i="1" dirty="0">
              <a:ln w="12700">
                <a:solidFill>
                  <a:schemeClr val="tx1"/>
                </a:solidFill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Or </a:t>
            </a:r>
            <a:r>
              <a:rPr lang="en-US" sz="2800" b="1" dirty="0" err="1" smtClean="0">
                <a:solidFill>
                  <a:srgbClr val="FF0000"/>
                </a:solidFill>
              </a:rPr>
              <a:t>Zarua</a:t>
            </a:r>
            <a:r>
              <a:rPr lang="en-US" sz="2800" b="1" dirty="0">
                <a:solidFill>
                  <a:srgbClr val="FF0000"/>
                </a:solidFill>
              </a:rPr>
              <a:t> 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0"/>
            <a:r>
              <a:rPr lang="en-US" sz="2000" dirty="0" smtClean="0">
                <a:solidFill>
                  <a:srgbClr val="FF0000"/>
                </a:solidFill>
              </a:rPr>
              <a:t>Music by Jeff </a:t>
            </a:r>
            <a:r>
              <a:rPr lang="en-US" sz="2000" dirty="0" err="1" smtClean="0">
                <a:solidFill>
                  <a:srgbClr val="FF0000"/>
                </a:solidFill>
              </a:rPr>
              <a:t>Klepper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4395" y="5562600"/>
            <a:ext cx="4055211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Light is sown for the righteous </a:t>
            </a:r>
          </a:p>
          <a:p>
            <a:pPr algn="ctr"/>
            <a:r>
              <a:rPr lang="en-US" sz="2400" i="1" dirty="0" smtClean="0"/>
              <a:t>Joy for the upright</a:t>
            </a:r>
          </a:p>
          <a:p>
            <a:pPr algn="ctr"/>
            <a:r>
              <a:rPr lang="en-US" sz="1600" i="1" dirty="0" smtClean="0"/>
              <a:t>(Psalm 97:11)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62484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page 343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4478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000" dirty="0" smtClean="0">
                <a:solidFill>
                  <a:schemeClr val="bg1"/>
                </a:solidFill>
              </a:rPr>
              <a:t>אוֹר זָרֻעַ לַצַּדּיק וּלְיִשְׁרֵי לֵב שִׂמְחָה:</a:t>
            </a:r>
          </a:p>
        </p:txBody>
      </p:sp>
    </p:spTree>
    <p:extLst>
      <p:ext uri="{BB962C8B-B14F-4D97-AF65-F5344CB8AC3E}">
        <p14:creationId xmlns:p14="http://schemas.microsoft.com/office/powerpoint/2010/main" val="3680576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t="48845"/>
          <a:stretch/>
        </p:blipFill>
        <p:spPr bwMode="auto">
          <a:xfrm rot="16200000">
            <a:off x="4050473" y="1383473"/>
            <a:ext cx="5791202" cy="393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7" t="3014" r="1773" b="58362"/>
          <a:stretch/>
        </p:blipFill>
        <p:spPr bwMode="auto">
          <a:xfrm rot="16200000">
            <a:off x="-466175" y="1210223"/>
            <a:ext cx="5943601" cy="44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72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t="1070" r="81000" b="67085"/>
          <a:stretch/>
        </p:blipFill>
        <p:spPr bwMode="auto">
          <a:xfrm rot="16200000">
            <a:off x="1632578" y="196222"/>
            <a:ext cx="1600201" cy="410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62846" r="80364" b="2065"/>
          <a:stretch/>
        </p:blipFill>
        <p:spPr bwMode="auto">
          <a:xfrm rot="16200000">
            <a:off x="5970123" y="354478"/>
            <a:ext cx="1524000" cy="386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142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1" t="59755"/>
          <a:stretch/>
        </p:blipFill>
        <p:spPr bwMode="auto">
          <a:xfrm rot="16200000">
            <a:off x="5486636" y="21193"/>
            <a:ext cx="2416970" cy="43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7" t="1459" r="1260" b="69071"/>
          <a:stretch/>
        </p:blipFill>
        <p:spPr bwMode="auto">
          <a:xfrm rot="16200000">
            <a:off x="845612" y="429828"/>
            <a:ext cx="2742554" cy="386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7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54844" r="32977" b="791"/>
          <a:stretch/>
        </p:blipFill>
        <p:spPr bwMode="auto">
          <a:xfrm rot="16200000">
            <a:off x="5318121" y="473075"/>
            <a:ext cx="3058799" cy="40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1351" r="33536" b="64549"/>
          <a:stretch/>
        </p:blipFill>
        <p:spPr bwMode="auto">
          <a:xfrm rot="16200000">
            <a:off x="388454" y="540854"/>
            <a:ext cx="4411527" cy="45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634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63718" r="89448" b="1297"/>
          <a:stretch/>
        </p:blipFill>
        <p:spPr bwMode="auto">
          <a:xfrm rot="16200000">
            <a:off x="6742020" y="-209603"/>
            <a:ext cx="820601" cy="348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r="89762" b="62776"/>
          <a:stretch/>
        </p:blipFill>
        <p:spPr bwMode="auto">
          <a:xfrm rot="16200000">
            <a:off x="2064086" y="-865672"/>
            <a:ext cx="1129629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066800"/>
            <a:ext cx="685800" cy="5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40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ichael\Dropbox\Visual Tiflah\Jpegs\080 K'dusha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9" r="1918" b="66031"/>
          <a:stretch/>
        </p:blipFill>
        <p:spPr bwMode="auto">
          <a:xfrm>
            <a:off x="4572000" y="909421"/>
            <a:ext cx="4441301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ichael\Dropbox\Visual Tiflah\Jpegs\080 K'dusha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3152" r="62693" b="66909"/>
          <a:stretch/>
        </p:blipFill>
        <p:spPr bwMode="auto">
          <a:xfrm>
            <a:off x="96063" y="957261"/>
            <a:ext cx="4371157" cy="20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chael\Dropbox\Visual Tiflah\Jpegs\080 K'dusha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64266" r="26730" b="3453"/>
          <a:stretch/>
        </p:blipFill>
        <p:spPr bwMode="auto">
          <a:xfrm>
            <a:off x="1975775" y="3886200"/>
            <a:ext cx="5192451" cy="198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2209800"/>
            <a:ext cx="30586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04534" y="2133600"/>
            <a:ext cx="30586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38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0607" y="-329712"/>
            <a:ext cx="138176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2857" y="960495"/>
            <a:ext cx="4088423" cy="1477328"/>
          </a:xfrm>
          <a:prstGeom prst="rect">
            <a:avLst/>
          </a:prstGeom>
          <a:noFill/>
          <a:effectLst>
            <a:reflection blurRad="6350" stA="50000" endA="300" endPos="90000" dist="1270000" dir="5400000" sy="-100000" algn="bl" rotWithShape="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4500" dirty="0" smtClean="0"/>
              <a:t>HAPPY BIRTHDAY!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0192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057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356587" y="149424"/>
            <a:ext cx="4430828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Recent Deaths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Marian Jaffe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Steve 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Kantor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Gilda Oster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Josephine </a:t>
            </a:r>
            <a:r>
              <a:rPr lang="en-US" sz="40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Shevach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4921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152400" y="341087"/>
            <a:ext cx="5257800" cy="70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Valerie Alia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Harry Lewis Baron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Ida Bergman*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Sally Bilow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Robert Blank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James D. Bromberg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Alice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Lok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Cahana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Samuel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Chaimov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Regina Cohen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William Cohen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Adrienne Darnell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Theodore B. Davidson*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0" y="322957"/>
            <a:ext cx="495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Arnold Dayan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E. Frieda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Dobrow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Alan Robert Duhnkrack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David Finkelstein*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David Frisch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Betty V. Goldman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Ann Granger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Nancy F. Green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Matthew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Henkin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Beth Israel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Edward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Jaffie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Samuel Joseph </a:t>
            </a:r>
          </a:p>
        </p:txBody>
      </p:sp>
    </p:spTree>
    <p:extLst>
      <p:ext uri="{BB962C8B-B14F-4D97-AF65-F5344CB8AC3E}">
        <p14:creationId xmlns:p14="http://schemas.microsoft.com/office/powerpoint/2010/main" val="2923096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ndezine.com/powerpoint/freetemplates/templates/t_ind_22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By Might, Not By Power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Lyrics by Debbie Friedman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Adapted from Zachariah </a:t>
            </a:r>
            <a:r>
              <a:rPr lang="en-US" sz="2200" dirty="0" smtClean="0">
                <a:solidFill>
                  <a:srgbClr val="FF0000"/>
                </a:solidFill>
              </a:rPr>
              <a:t>IV:6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526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smtClean="0"/>
              <a:t>Not </a:t>
            </a:r>
            <a:r>
              <a:rPr lang="en-US" sz="4800" b="1" dirty="0"/>
              <a:t>by might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and </a:t>
            </a:r>
            <a:r>
              <a:rPr lang="en-US" sz="4800" b="1" dirty="0"/>
              <a:t>not by power</a:t>
            </a:r>
            <a:br>
              <a:rPr lang="en-US" sz="4800" b="1" dirty="0"/>
            </a:br>
            <a:r>
              <a:rPr lang="en-US" sz="4800" b="1" dirty="0"/>
              <a:t>But by spirit alone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shall </a:t>
            </a:r>
            <a:r>
              <a:rPr lang="en-US" sz="4800" b="1" dirty="0"/>
              <a:t>we all live in </a:t>
            </a:r>
            <a:r>
              <a:rPr lang="en-US" sz="4800" b="1" dirty="0" smtClean="0"/>
              <a:t>peace</a:t>
            </a:r>
            <a:endParaRPr lang="en-US" sz="4800" b="1" dirty="0"/>
          </a:p>
        </p:txBody>
      </p:sp>
      <p:sp>
        <p:nvSpPr>
          <p:cNvPr id="4" name="AutoShape 2" descr="Image result for hanukkah backgroun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486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of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3475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381000"/>
            <a:ext cx="5257800" cy="70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Solomon Katz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Edith Kessler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Daniel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Kivel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Artur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Koenig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Robert (Bob)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Kreifels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Ruth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Liebenstein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Max Malkin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Susan Marcus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Nettie Margolis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Rose M.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Radding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Marks*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Leonard Meeker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Robert J. Neuberger*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399157"/>
            <a:ext cx="495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Samuel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Oldstein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Barney Papkin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Rita Kantor 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Pearlmutter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Barbara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Prebish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Rita P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Roseby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Oscar Asher Rosen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Jane Rosenbaum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Miriam F. Rosenfeld*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Lewis A.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Sadick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Anna Saltzman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Thelma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Schnitzer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27826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219200"/>
            <a:ext cx="5257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Nathan Shapiro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Rachel Shaw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Joan Sitwell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Polly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Spero</a:t>
            </a:r>
            <a:endParaRPr lang="en-US" sz="3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Minnie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Spivak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Lillian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Sugarman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Cohn  </a:t>
            </a:r>
            <a:endParaRPr lang="en-US" sz="3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0" y="1219200"/>
            <a:ext cx="4953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Keats K. Vining 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Dorothy </a:t>
            </a:r>
            <a:r>
              <a:rPr lang="en-US" sz="3200" dirty="0">
                <a:solidFill>
                  <a:schemeClr val="bg1"/>
                </a:solidFill>
              </a:rPr>
              <a:t>Warner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Yvette G. Weil*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Stella Weiss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Margie Winkler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Albert A. </a:t>
            </a:r>
            <a:r>
              <a:rPr lang="en-US" sz="3200" dirty="0" err="1">
                <a:solidFill>
                  <a:schemeClr val="bg1"/>
                </a:solidFill>
              </a:rPr>
              <a:t>Woolach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Arthur </a:t>
            </a:r>
            <a:r>
              <a:rPr lang="en-US" sz="3200" dirty="0" err="1">
                <a:solidFill>
                  <a:schemeClr val="bg1"/>
                </a:solidFill>
              </a:rPr>
              <a:t>Zacks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3200" dirty="0" err="1">
                <a:solidFill>
                  <a:schemeClr val="bg1"/>
                </a:solidFill>
              </a:rPr>
              <a:t>Elynor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Zusman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47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598 – Kaddish</a:t>
            </a:r>
            <a:endParaRPr lang="en-US" dirty="0"/>
          </a:p>
        </p:txBody>
      </p:sp>
      <p:pic>
        <p:nvPicPr>
          <p:cNvPr id="2050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b="66966"/>
          <a:stretch>
            <a:fillRect/>
          </a:stretch>
        </p:blipFill>
        <p:spPr bwMode="auto">
          <a:xfrm>
            <a:off x="148459" y="0"/>
            <a:ext cx="8847083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272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t="41500" b="29376"/>
          <a:stretch>
            <a:fillRect/>
          </a:stretch>
        </p:blipFill>
        <p:spPr bwMode="auto">
          <a:xfrm>
            <a:off x="146304" y="2514600"/>
            <a:ext cx="8851392" cy="2621351"/>
          </a:xfrm>
          <a:prstGeom prst="rect">
            <a:avLst/>
          </a:prstGeom>
          <a:noFill/>
        </p:spPr>
      </p:pic>
      <p:pic>
        <p:nvPicPr>
          <p:cNvPr id="5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t="33034" b="58500"/>
          <a:stretch>
            <a:fillRect/>
          </a:stretch>
        </p:blipFill>
        <p:spPr bwMode="auto">
          <a:xfrm>
            <a:off x="152400" y="1219200"/>
            <a:ext cx="8851392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7184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t="70624" b="3176"/>
          <a:stretch>
            <a:fillRect/>
          </a:stretch>
        </p:blipFill>
        <p:spPr bwMode="auto">
          <a:xfrm>
            <a:off x="146304" y="3505200"/>
            <a:ext cx="8851392" cy="2358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2215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M__QNvVNkyyx5-5fPNDYLdM9oSPvXCFRDLFGcvYQtHJa6ivuf4rkn7I76Zg3PKcGx5bYkbx2laPVmky1Y7JzXJmldiYBsxrWwBrVWEXytZ8qIFqSB826rY2A5JztffP5FR3GeTJqjFd6hjRMXFI4Var9aZ2Fy5OgNXvYfsj_1odvXyMuFFNk-gYqq-Mvvy9tvAc8BZ4Fw0obRYCHtAjrxpEKzX9Aql5svVRyyFsaLqk7Q7RKRFLnjz5VI-NA_CALwV97Ya3W_zPRuOm-SLwr5OrRyKUeRwj2ivRbwNLIlySdZ7GFBXm0RCKWeWyw4zq2we74yrLGO3aAGYyKmAoHvcUDacTLqWn6nV3DiQOmnzU1BXIuL6XNAXVL1hLz6FEiiRqEv7G-wp9hbIwFAHukIzTiOM29alOOdkQvU7LLmiGlBx0UAHMtFkRXKeI3zV28GHs-hVppQqMRbawSLH0VMz2zP5c0VJBs9Xx6q1H_rkS8RlN_eWLbg5fSHroVLvE_w1nV_4ycVoYl6kEipLk2c5-CVmhRWeb05Pz1kR6LlnaweCB5HsRGGimugZ1bX_fZ7fKGVUCZJiJGt3i5QIYh92u2mYjNpqBfXDfnfNUYKxlVKJ0AWSL6HOx_svs3Vc06YTXd6pwcUqAcqcYvX91AQocSZA=w794-h105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106872"/>
            <a:ext cx="9372600" cy="124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Silent Meditation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867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63" y="1463794"/>
            <a:ext cx="8227875" cy="386259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When we are lost, 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when fear surrounds</a:t>
            </a:r>
          </a:p>
          <a:p>
            <a:r>
              <a:rPr lang="en-US" sz="3500" dirty="0" smtClean="0"/>
              <a:t>The weight of darkness dims our brilliance</a:t>
            </a:r>
          </a:p>
          <a:p>
            <a:r>
              <a:rPr lang="en-US" sz="3500" dirty="0" smtClean="0"/>
              <a:t>As we struggle with uncertainty and doubt</a:t>
            </a:r>
          </a:p>
          <a:p>
            <a:r>
              <a:rPr lang="en-US" sz="3500" dirty="0" smtClean="0"/>
              <a:t>When we </a:t>
            </a:r>
            <a:r>
              <a:rPr lang="en-US" sz="3500" dirty="0" err="1" smtClean="0"/>
              <a:t>forgett</a:t>
            </a:r>
            <a:r>
              <a:rPr lang="en-US" sz="3500" dirty="0" smtClean="0"/>
              <a:t> or fail to recognize</a:t>
            </a:r>
          </a:p>
          <a:p>
            <a:r>
              <a:rPr lang="en-US" sz="3500" dirty="0" smtClean="0"/>
              <a:t>There’s holiness inside our every brokenness</a:t>
            </a:r>
          </a:p>
          <a:p>
            <a:r>
              <a:rPr lang="en-US" sz="3500" dirty="0" smtClean="0"/>
              <a:t>As we reveal the light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2298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900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63" y="1226402"/>
            <a:ext cx="8227875" cy="440120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The narrow place,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the hardened heart</a:t>
            </a:r>
          </a:p>
          <a:p>
            <a:r>
              <a:rPr lang="en-US" sz="3500" dirty="0" smtClean="0"/>
              <a:t>The story of the suffering melts 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from the flame of hope</a:t>
            </a:r>
          </a:p>
          <a:p>
            <a:r>
              <a:rPr lang="en-US" sz="3500" dirty="0" smtClean="0"/>
              <a:t>With just one spark</a:t>
            </a:r>
          </a:p>
          <a:p>
            <a:r>
              <a:rPr lang="en-US" sz="3500" dirty="0" smtClean="0"/>
              <a:t>It’s who we are, it’s possibility</a:t>
            </a:r>
          </a:p>
          <a:p>
            <a:r>
              <a:rPr lang="en-US" sz="3500" dirty="0" smtClean="0"/>
              <a:t>To notice that the very light within you</a:t>
            </a:r>
          </a:p>
          <a:p>
            <a:r>
              <a:rPr lang="en-US" sz="3500" dirty="0" smtClean="0"/>
              <a:t>Also lies within me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8711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ndezine.com/powerpoint/freetemplates/templates/t_ind_22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By Might, Not By Power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Lyrics by Debbie Friedman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Adapted from Zachariah </a:t>
            </a:r>
            <a:r>
              <a:rPr lang="en-US" sz="2200" dirty="0" smtClean="0">
                <a:solidFill>
                  <a:srgbClr val="FF0000"/>
                </a:solidFill>
              </a:rPr>
              <a:t>IV:6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8229600" cy="49530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400" b="1" dirty="0" smtClean="0"/>
              <a:t>	</a:t>
            </a:r>
            <a:r>
              <a:rPr lang="en-US" sz="4400" b="1" dirty="0" smtClean="0"/>
              <a:t>The </a:t>
            </a:r>
            <a:r>
              <a:rPr lang="en-US" sz="4400" b="1" dirty="0"/>
              <a:t>children sing, </a:t>
            </a:r>
            <a:endParaRPr lang="en-US" sz="44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b="1" dirty="0"/>
              <a:t>	</a:t>
            </a:r>
            <a:r>
              <a:rPr lang="en-US" sz="4400" b="1" dirty="0" smtClean="0"/>
              <a:t>	the </a:t>
            </a:r>
            <a:r>
              <a:rPr lang="en-US" sz="4400" b="1" dirty="0"/>
              <a:t>children dream</a:t>
            </a:r>
            <a:br>
              <a:rPr lang="en-US" sz="4400" b="1" dirty="0"/>
            </a:br>
            <a:r>
              <a:rPr lang="en-US" sz="4400" b="1" dirty="0" smtClean="0"/>
              <a:t>	And </a:t>
            </a:r>
            <a:r>
              <a:rPr lang="en-US" sz="4400" b="1" dirty="0"/>
              <a:t>their tears may fall,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b="1" dirty="0" smtClean="0"/>
              <a:t>		but </a:t>
            </a:r>
            <a:r>
              <a:rPr lang="en-US" sz="4400" b="1" dirty="0"/>
              <a:t>we'll hear them call</a:t>
            </a:r>
            <a:br>
              <a:rPr lang="en-US" sz="4400" b="1" dirty="0"/>
            </a:br>
            <a:r>
              <a:rPr lang="en-US" sz="4400" b="1" dirty="0" smtClean="0"/>
              <a:t>	And another song will rise</a:t>
            </a:r>
            <a:br>
              <a:rPr lang="en-US" sz="4400" b="1" dirty="0" smtClean="0"/>
            </a:br>
            <a:r>
              <a:rPr lang="en-US" sz="4400" b="1" dirty="0" smtClean="0"/>
              <a:t>	Another </a:t>
            </a:r>
            <a:r>
              <a:rPr lang="en-US" sz="4400" b="1" dirty="0"/>
              <a:t>song will rise, </a:t>
            </a:r>
            <a:endParaRPr lang="en-US" sz="44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b="1" dirty="0"/>
              <a:t>	</a:t>
            </a:r>
            <a:r>
              <a:rPr lang="en-US" sz="4400" b="1" dirty="0" smtClean="0"/>
              <a:t>Another </a:t>
            </a:r>
            <a:r>
              <a:rPr lang="en-US" sz="4400" b="1" dirty="0"/>
              <a:t>will </a:t>
            </a:r>
            <a:r>
              <a:rPr lang="en-US" sz="4400" b="1" dirty="0" smtClean="0"/>
              <a:t>rise</a:t>
            </a:r>
            <a:endParaRPr lang="en-US" sz="4400" b="1" dirty="0"/>
          </a:p>
        </p:txBody>
      </p:sp>
      <p:sp>
        <p:nvSpPr>
          <p:cNvPr id="4" name="AutoShape 2" descr="Image result for hanukkah backgroun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of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30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297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63" y="1226402"/>
            <a:ext cx="8227875" cy="2246769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Illuminate the Mystery from the past 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to what’s not yet begun</a:t>
            </a:r>
          </a:p>
          <a:p>
            <a:r>
              <a:rPr lang="en-US" sz="3500" dirty="0" smtClean="0"/>
              <a:t>Who guides us through the in between</a:t>
            </a:r>
          </a:p>
          <a:p>
            <a:r>
              <a:rPr lang="en-US" sz="3500" dirty="0" smtClean="0"/>
              <a:t>Who is everywhere and Who is One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2779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382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339" y="1094522"/>
            <a:ext cx="7147280" cy="193899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Light one candle for the Maccabee children</a:t>
            </a:r>
          </a:p>
          <a:p>
            <a:r>
              <a:rPr lang="en-US" sz="3000" dirty="0"/>
              <a:t>	</a:t>
            </a:r>
            <a:r>
              <a:rPr lang="en-US" sz="3000" dirty="0" smtClean="0"/>
              <a:t>With thanks that their light didn’t die</a:t>
            </a:r>
          </a:p>
          <a:p>
            <a:r>
              <a:rPr lang="en-US" sz="3000" dirty="0" smtClean="0"/>
              <a:t>Light one candle for the pain they endured</a:t>
            </a:r>
          </a:p>
          <a:p>
            <a:r>
              <a:rPr lang="en-US" sz="3000" dirty="0" smtClean="0"/>
              <a:t>When their right to exist was denied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812687" y="3171872"/>
            <a:ext cx="7258654" cy="1015663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Ma’oz</a:t>
            </a:r>
            <a:r>
              <a:rPr lang="en-US" sz="3000" dirty="0" smtClean="0"/>
              <a:t> </a:t>
            </a:r>
            <a:r>
              <a:rPr lang="en-US" sz="3000" dirty="0" err="1" smtClean="0"/>
              <a:t>tsur</a:t>
            </a:r>
            <a:r>
              <a:rPr lang="en-US" sz="3000" dirty="0" smtClean="0"/>
              <a:t> </a:t>
            </a:r>
            <a:r>
              <a:rPr lang="en-US" sz="3000" dirty="0" err="1" smtClean="0"/>
              <a:t>yeshu’ati</a:t>
            </a:r>
            <a:r>
              <a:rPr lang="en-US" sz="3000" dirty="0" smtClean="0"/>
              <a:t> </a:t>
            </a:r>
            <a:r>
              <a:rPr lang="en-US" sz="3000" dirty="0" err="1" smtClean="0"/>
              <a:t>lecha</a:t>
            </a:r>
            <a:r>
              <a:rPr lang="en-US" sz="3000" dirty="0" smtClean="0"/>
              <a:t> </a:t>
            </a:r>
            <a:r>
              <a:rPr lang="en-US" sz="3000" dirty="0" err="1" smtClean="0"/>
              <a:t>na’eh</a:t>
            </a:r>
            <a:r>
              <a:rPr lang="en-US" sz="3000" dirty="0" smtClean="0"/>
              <a:t> </a:t>
            </a:r>
            <a:r>
              <a:rPr lang="en-US" sz="3000" dirty="0" err="1" smtClean="0"/>
              <a:t>leshabeakh</a:t>
            </a:r>
            <a:endParaRPr lang="en-US" sz="3000" dirty="0" smtClean="0"/>
          </a:p>
          <a:p>
            <a:r>
              <a:rPr lang="en-US" sz="3000" dirty="0" err="1" smtClean="0"/>
              <a:t>Tikon</a:t>
            </a:r>
            <a:r>
              <a:rPr lang="en-US" sz="3000" dirty="0" smtClean="0"/>
              <a:t> </a:t>
            </a:r>
            <a:r>
              <a:rPr lang="en-US" sz="3000" dirty="0" err="1" smtClean="0"/>
              <a:t>beit</a:t>
            </a:r>
            <a:r>
              <a:rPr lang="en-US" sz="3000" dirty="0" smtClean="0"/>
              <a:t> </a:t>
            </a:r>
            <a:r>
              <a:rPr lang="en-US" sz="3000" dirty="0" err="1" smtClean="0"/>
              <a:t>tefilati</a:t>
            </a:r>
            <a:r>
              <a:rPr lang="en-US" sz="3000" dirty="0" smtClean="0"/>
              <a:t> </a:t>
            </a:r>
            <a:r>
              <a:rPr lang="en-US" sz="3000" dirty="0" err="1" smtClean="0"/>
              <a:t>vesham</a:t>
            </a:r>
            <a:r>
              <a:rPr lang="en-US" sz="3000" dirty="0" smtClean="0"/>
              <a:t> </a:t>
            </a:r>
            <a:r>
              <a:rPr lang="en-US" sz="3000" dirty="0" err="1" smtClean="0"/>
              <a:t>todah</a:t>
            </a:r>
            <a:r>
              <a:rPr lang="en-US" sz="3000" dirty="0" smtClean="0"/>
              <a:t> </a:t>
            </a:r>
            <a:r>
              <a:rPr lang="en-US" sz="3000" dirty="0" err="1" smtClean="0"/>
              <a:t>nezaveakh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220062" y="4307152"/>
            <a:ext cx="7792054" cy="2400657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Do you believe in miracles</a:t>
            </a:r>
          </a:p>
          <a:p>
            <a:r>
              <a:rPr lang="en-US" sz="3000" dirty="0" smtClean="0"/>
              <a:t>Am I hearing you? Am I seeing you?</a:t>
            </a:r>
          </a:p>
          <a:p>
            <a:r>
              <a:rPr lang="en-US" sz="3000" dirty="0" smtClean="0"/>
              <a:t>Eight nights, eight lights</a:t>
            </a:r>
          </a:p>
          <a:p>
            <a:r>
              <a:rPr lang="en-US" sz="3000" dirty="0" smtClean="0"/>
              <a:t>And these rites keep me right</a:t>
            </a:r>
          </a:p>
          <a:p>
            <a:r>
              <a:rPr lang="en-US" sz="3000" dirty="0" smtClean="0"/>
              <a:t>Bless me to the highest heights with your miracle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117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936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abbi Cahana\Stories - Scanned Childrens Books\The Latke who couldn't stop screaming\Latke Story_Page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85750"/>
            <a:ext cx="6172200" cy="6286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2667000"/>
            <a:ext cx="3810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4438471"/>
            <a:ext cx="3886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abbi Cahana\Stories - Scanned Childrens Books\The Latke who couldn't stop screaming\Latke Story_Page_03.jpg"/>
          <p:cNvPicPr>
            <a:picLocks noChangeAspect="1" noChangeArrowheads="1"/>
          </p:cNvPicPr>
          <p:nvPr/>
        </p:nvPicPr>
        <p:blipFill>
          <a:blip r:embed="rId3" cstate="print"/>
          <a:srcRect l="1527" r="1624" b="1199"/>
          <a:stretch>
            <a:fillRect/>
          </a:stretch>
        </p:blipFill>
        <p:spPr bwMode="auto">
          <a:xfrm>
            <a:off x="1378374" y="-76200"/>
            <a:ext cx="6387253" cy="701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6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Rabbi Cahana\Stories - Scanned Childrens Books\The Latke who couldn't stop screaming\Latke Story_Page_02.jpg"/>
          <p:cNvPicPr>
            <a:picLocks noChangeAspect="1" noChangeArrowheads="1"/>
          </p:cNvPicPr>
          <p:nvPr/>
        </p:nvPicPr>
        <p:blipFill>
          <a:blip r:embed="rId2" cstate="print"/>
          <a:srcRect l="1255" b="2222"/>
          <a:stretch>
            <a:fillRect/>
          </a:stretch>
        </p:blipFill>
        <p:spPr bwMode="auto">
          <a:xfrm>
            <a:off x="1335668" y="0"/>
            <a:ext cx="647266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8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Rabbi Cahana\Stories - Scanned Childrens Books\The Latke who couldn't stop screaming\Latke Story_Page_04.jpg"/>
          <p:cNvPicPr>
            <a:picLocks noChangeAspect="1" noChangeArrowheads="1"/>
          </p:cNvPicPr>
          <p:nvPr/>
        </p:nvPicPr>
        <p:blipFill>
          <a:blip r:embed="rId2" cstate="print"/>
          <a:srcRect r="920"/>
          <a:stretch>
            <a:fillRect/>
          </a:stretch>
        </p:blipFill>
        <p:spPr bwMode="auto">
          <a:xfrm>
            <a:off x="1466850" y="114300"/>
            <a:ext cx="6153150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3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ndezine.com/powerpoint/freetemplates/templates/t_ind_22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By Might, Not By Power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Lyrics by Debbie Friedman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Adapted from Zachariah </a:t>
            </a:r>
            <a:r>
              <a:rPr lang="en-US" sz="2200" dirty="0" smtClean="0">
                <a:solidFill>
                  <a:srgbClr val="FF0000"/>
                </a:solidFill>
              </a:rPr>
              <a:t>IV:6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5240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smtClean="0"/>
              <a:t>Not </a:t>
            </a:r>
            <a:r>
              <a:rPr lang="en-US" sz="4800" b="1" dirty="0"/>
              <a:t>by might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and </a:t>
            </a:r>
            <a:r>
              <a:rPr lang="en-US" sz="4800" b="1" dirty="0"/>
              <a:t>not by power</a:t>
            </a:r>
            <a:br>
              <a:rPr lang="en-US" sz="4800" b="1" dirty="0"/>
            </a:br>
            <a:r>
              <a:rPr lang="en-US" sz="4800" b="1" dirty="0"/>
              <a:t>But by spirit alone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shall </a:t>
            </a:r>
            <a:r>
              <a:rPr lang="en-US" sz="4800" b="1" dirty="0"/>
              <a:t>we all live in </a:t>
            </a:r>
            <a:r>
              <a:rPr lang="en-US" sz="4800" b="1" dirty="0" smtClean="0"/>
              <a:t>peace</a:t>
            </a:r>
          </a:p>
          <a:p>
            <a:pPr marL="0" indent="0">
              <a:buNone/>
            </a:pPr>
            <a:r>
              <a:rPr lang="en-US" sz="4800" b="1" dirty="0" smtClean="0"/>
              <a:t>Not by might, </a:t>
            </a:r>
          </a:p>
          <a:p>
            <a:pPr marL="0" indent="0">
              <a:buNone/>
            </a:pPr>
            <a:r>
              <a:rPr lang="en-US" sz="4800" b="1" dirty="0" smtClean="0"/>
              <a:t>	not by power, shalom</a:t>
            </a:r>
          </a:p>
          <a:p>
            <a:pPr marL="0" indent="0">
              <a:buNone/>
            </a:pPr>
            <a:endParaRPr lang="en-US" sz="4800" b="1" dirty="0"/>
          </a:p>
        </p:txBody>
      </p:sp>
      <p:sp>
        <p:nvSpPr>
          <p:cNvPr id="4" name="AutoShape 2" descr="Image result for hanukkah backgroun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of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95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Rabbi Cahana\Stories - Scanned Childrens Books\The Latke who couldn't stop screaming\Latke Story_Page_05.jpg"/>
          <p:cNvPicPr>
            <a:picLocks noChangeAspect="1" noChangeArrowheads="1"/>
          </p:cNvPicPr>
          <p:nvPr/>
        </p:nvPicPr>
        <p:blipFill>
          <a:blip r:embed="rId2" cstate="print"/>
          <a:srcRect r="35162"/>
          <a:stretch>
            <a:fillRect/>
          </a:stretch>
        </p:blipFill>
        <p:spPr bwMode="auto">
          <a:xfrm>
            <a:off x="1490663" y="71438"/>
            <a:ext cx="3995737" cy="6715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41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Rabbi Cahana\Stories - Scanned Childrens Books\The Latke who couldn't stop screaming\Latke Story_Page_06.jpg"/>
          <p:cNvPicPr>
            <a:picLocks noChangeAspect="1" noChangeArrowheads="1"/>
          </p:cNvPicPr>
          <p:nvPr/>
        </p:nvPicPr>
        <p:blipFill>
          <a:blip r:embed="rId2" cstate="print"/>
          <a:srcRect r="35858"/>
          <a:stretch>
            <a:fillRect/>
          </a:stretch>
        </p:blipFill>
        <p:spPr bwMode="auto">
          <a:xfrm>
            <a:off x="3057525" y="71437"/>
            <a:ext cx="3952875" cy="671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43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Rabbi Cahana\Stories - Scanned Childrens Books\The Latke who couldn't stop screaming\Latke Story_Page_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156" y="-30042"/>
            <a:ext cx="6345688" cy="6918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8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Rabbi Cahana\Stories - Scanned Childrens Books\The Latke who couldn't stop screaming\Latke Story_Page_08.jpg"/>
          <p:cNvPicPr>
            <a:picLocks noChangeAspect="1" noChangeArrowheads="1"/>
          </p:cNvPicPr>
          <p:nvPr/>
        </p:nvPicPr>
        <p:blipFill>
          <a:blip r:embed="rId2" cstate="print"/>
          <a:srcRect r="36314"/>
          <a:stretch>
            <a:fillRect/>
          </a:stretch>
        </p:blipFill>
        <p:spPr bwMode="auto">
          <a:xfrm>
            <a:off x="1509712" y="90487"/>
            <a:ext cx="3900488" cy="6677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3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2424" r="43182" b="25490"/>
          <a:stretch>
            <a:fillRect/>
          </a:stretch>
        </p:blipFill>
        <p:spPr bwMode="auto">
          <a:xfrm>
            <a:off x="0" y="-762000"/>
            <a:ext cx="1905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37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Rabbi Cahana\Stories - Scanned Childrens Books\The Latke who couldn't stop screaming\Latke Story_Page_10.jpg"/>
          <p:cNvPicPr>
            <a:picLocks noChangeAspect="1" noChangeArrowheads="1"/>
          </p:cNvPicPr>
          <p:nvPr/>
        </p:nvPicPr>
        <p:blipFill>
          <a:blip r:embed="rId2" cstate="print"/>
          <a:srcRect l="1829" r="1829"/>
          <a:stretch>
            <a:fillRect/>
          </a:stretch>
        </p:blipFill>
        <p:spPr bwMode="auto">
          <a:xfrm>
            <a:off x="1562100" y="80962"/>
            <a:ext cx="6019800" cy="6696076"/>
          </a:xfrm>
          <a:prstGeom prst="rect">
            <a:avLst/>
          </a:prstGeom>
          <a:noFill/>
        </p:spPr>
      </p:pic>
      <p:pic>
        <p:nvPicPr>
          <p:cNvPr id="3" name="Picture 2" descr="S:\Rabbi Cahana\Stories - Scanned Childrens Books\The Latke who couldn't stop screaming\Latke Story_Page_11.jpg"/>
          <p:cNvPicPr>
            <a:picLocks noChangeAspect="1" noChangeArrowheads="1"/>
          </p:cNvPicPr>
          <p:nvPr/>
        </p:nvPicPr>
        <p:blipFill>
          <a:blip r:embed="rId3" cstate="print"/>
          <a:srcRect l="1220" r="1219" b="1788"/>
          <a:stretch>
            <a:fillRect/>
          </a:stretch>
        </p:blipFill>
        <p:spPr bwMode="auto">
          <a:xfrm>
            <a:off x="1524000" y="90487"/>
            <a:ext cx="6096000" cy="6538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14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37092"/>
          <a:stretch>
            <a:fillRect/>
          </a:stretch>
        </p:blipFill>
        <p:spPr bwMode="auto">
          <a:xfrm>
            <a:off x="2014538" y="147638"/>
            <a:ext cx="38528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4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35848"/>
          <a:stretch>
            <a:fillRect/>
          </a:stretch>
        </p:blipFill>
        <p:spPr bwMode="auto">
          <a:xfrm>
            <a:off x="3157538" y="147638"/>
            <a:ext cx="39290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41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abbi Cahana\Stories - Scanned Childrens Books\The Latke who couldn't stop screaming\Latke Story_Page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525" y="52388"/>
            <a:ext cx="6076950" cy="6753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7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1011"/>
          <a:stretch>
            <a:fillRect/>
          </a:stretch>
        </p:blipFill>
        <p:spPr bwMode="auto">
          <a:xfrm>
            <a:off x="2014538" y="147638"/>
            <a:ext cx="60626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7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31101" t="32078" r="13201" b="-7599"/>
          <a:stretch/>
        </p:blipFill>
        <p:spPr bwMode="auto">
          <a:xfrm>
            <a:off x="-457200" y="-381000"/>
            <a:ext cx="10058400" cy="90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4800" y="76200"/>
            <a:ext cx="838200" cy="655564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12700" cap="sq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WELCOME</a:t>
            </a:r>
            <a:endParaRPr lang="en-US" sz="6000" dirty="0">
              <a:ln w="12700" cap="sq"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76200"/>
            <a:ext cx="838200" cy="655564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12700" cap="sq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WELCOME</a:t>
            </a:r>
            <a:endParaRPr lang="en-US" sz="6000" dirty="0">
              <a:ln w="12700" cap="sq"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89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1011"/>
          <a:stretch>
            <a:fillRect/>
          </a:stretch>
        </p:blipFill>
        <p:spPr bwMode="auto">
          <a:xfrm>
            <a:off x="3005138" y="147638"/>
            <a:ext cx="60626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5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Rabbi Cahana\Stories - Scanned Childrens Books\The Latke who couldn't stop screaming\Latke Story_Page_17.jpg"/>
          <p:cNvPicPr>
            <a:picLocks noChangeAspect="1" noChangeArrowheads="1"/>
          </p:cNvPicPr>
          <p:nvPr/>
        </p:nvPicPr>
        <p:blipFill>
          <a:blip r:embed="rId2" cstate="print"/>
          <a:srcRect r="816"/>
          <a:stretch>
            <a:fillRect/>
          </a:stretch>
        </p:blipFill>
        <p:spPr bwMode="auto">
          <a:xfrm>
            <a:off x="1421871" y="-1143"/>
            <a:ext cx="6300258" cy="686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0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Rabbi Cahana\Stories - Scanned Childrens Books\The Latke who couldn't stop screaming\Latke Story_Page_18.jpg"/>
          <p:cNvPicPr>
            <a:picLocks noChangeAspect="1" noChangeArrowheads="1"/>
          </p:cNvPicPr>
          <p:nvPr/>
        </p:nvPicPr>
        <p:blipFill>
          <a:blip r:embed="rId2" cstate="print"/>
          <a:srcRect l="721"/>
          <a:stretch>
            <a:fillRect/>
          </a:stretch>
        </p:blipFill>
        <p:spPr bwMode="auto">
          <a:xfrm>
            <a:off x="1501701" y="-2381"/>
            <a:ext cx="6140599" cy="6862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7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Rabbi Cahana\Stories - Scanned Childrens Books\The Latke who couldn't stop screaming\Latke Story_Page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525"/>
            <a:ext cx="6205517" cy="6848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2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Rabbi Cahana\Stories - Scanned Childrens Books\The Latke who couldn't stop screaming\Latke Story_Page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7625"/>
            <a:ext cx="6096000" cy="6762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0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Rabbi Cahana\Stories - Scanned Childrens Books\The Latke who couldn't stop screaming\Latke Story_Page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892" y="-14288"/>
            <a:ext cx="6224217" cy="6886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4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2424" r="43182" b="25490"/>
          <a:stretch>
            <a:fillRect/>
          </a:stretch>
        </p:blipFill>
        <p:spPr bwMode="auto">
          <a:xfrm>
            <a:off x="0" y="-457200"/>
            <a:ext cx="1828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72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Rabbi Cahana\Stories - Scanned Childrens Books\The Latke who couldn't stop screaming\Latke Story_Page_23.jpg"/>
          <p:cNvPicPr>
            <a:picLocks noChangeAspect="1" noChangeArrowheads="1"/>
          </p:cNvPicPr>
          <p:nvPr/>
        </p:nvPicPr>
        <p:blipFill>
          <a:blip r:embed="rId2" cstate="print"/>
          <a:srcRect l="8621" r="7367" b="60171"/>
          <a:stretch>
            <a:fillRect/>
          </a:stretch>
        </p:blipFill>
        <p:spPr bwMode="auto">
          <a:xfrm>
            <a:off x="2057400" y="0"/>
            <a:ext cx="51054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9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Rabbi Cahana\Stories - Scanned Childrens Books\The Latke who couldn't stop screaming\Latke Story_Page_00 - Cover.jpg"/>
          <p:cNvPicPr>
            <a:picLocks noChangeAspect="1" noChangeArrowheads="1"/>
          </p:cNvPicPr>
          <p:nvPr/>
        </p:nvPicPr>
        <p:blipFill>
          <a:blip r:embed="rId2" cstate="print"/>
          <a:srcRect l="43182" t="858" r="758" b="20711"/>
          <a:stretch>
            <a:fillRect/>
          </a:stretch>
        </p:blipFill>
        <p:spPr bwMode="auto">
          <a:xfrm>
            <a:off x="1752600" y="381000"/>
            <a:ext cx="56388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85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rabbicahana\My Documents\Dropbox\Visual Tiflah\Jpegs\Wed Minyan - Selected\322 Aleinu.jpg"/>
          <p:cNvPicPr>
            <a:picLocks noChangeAspect="1" noChangeArrowheads="1"/>
          </p:cNvPicPr>
          <p:nvPr/>
        </p:nvPicPr>
        <p:blipFill>
          <a:blip r:embed="rId3" cstate="print"/>
          <a:srcRect l="54464" b="28633"/>
          <a:stretch>
            <a:fillRect/>
          </a:stretch>
        </p:blipFill>
        <p:spPr bwMode="auto">
          <a:xfrm>
            <a:off x="4953000" y="381000"/>
            <a:ext cx="3886200" cy="3581400"/>
          </a:xfrm>
          <a:prstGeom prst="rect">
            <a:avLst/>
          </a:prstGeom>
          <a:noFill/>
        </p:spPr>
      </p:pic>
      <p:pic>
        <p:nvPicPr>
          <p:cNvPr id="5" name="Picture 3" descr="C:\Documents and Settings\rabbicahana\My Documents\Dropbox\Visual Tiflah\Jpegs\Wed Minyan - Selected\322 Aleinu.jpg"/>
          <p:cNvPicPr>
            <a:picLocks noChangeAspect="1" noChangeArrowheads="1"/>
          </p:cNvPicPr>
          <p:nvPr/>
        </p:nvPicPr>
        <p:blipFill>
          <a:blip r:embed="rId3" cstate="print"/>
          <a:srcRect l="980" t="74404" r="2941"/>
          <a:stretch>
            <a:fillRect/>
          </a:stretch>
        </p:blipFill>
        <p:spPr bwMode="auto">
          <a:xfrm>
            <a:off x="838200" y="5067684"/>
            <a:ext cx="7467600" cy="1169787"/>
          </a:xfrm>
          <a:prstGeom prst="rect">
            <a:avLst/>
          </a:prstGeom>
          <a:noFill/>
        </p:spPr>
      </p:pic>
      <p:pic>
        <p:nvPicPr>
          <p:cNvPr id="6" name="Picture 3" descr="C:\Documents and Settings\rabbicahana\My Documents\Dropbox\Visual Tiflah\Jpegs\Wed Minyan - Selected\322 Aleinu.jpg"/>
          <p:cNvPicPr>
            <a:picLocks noChangeAspect="1" noChangeArrowheads="1"/>
          </p:cNvPicPr>
          <p:nvPr/>
        </p:nvPicPr>
        <p:blipFill>
          <a:blip r:embed="rId3" cstate="print"/>
          <a:srcRect l="1786" t="2585" r="62500" b="28633"/>
          <a:stretch>
            <a:fillRect/>
          </a:stretch>
        </p:blipFill>
        <p:spPr bwMode="auto">
          <a:xfrm>
            <a:off x="609600" y="381000"/>
            <a:ext cx="3581400" cy="405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736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leoraw.com/blog/wp-content/uploads/2010/11/chanukah_candles_7.jpg"/>
          <p:cNvPicPr>
            <a:picLocks noChangeAspect="1" noChangeArrowheads="1"/>
          </p:cNvPicPr>
          <p:nvPr/>
        </p:nvPicPr>
        <p:blipFill>
          <a:blip r:embed="rId3" cstate="print"/>
          <a:srcRect t="9677"/>
          <a:stretch>
            <a:fillRect/>
          </a:stretch>
        </p:blipFill>
        <p:spPr bwMode="auto">
          <a:xfrm>
            <a:off x="2743200" y="3886200"/>
            <a:ext cx="3539896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21977" r="69273" b="6840"/>
          <a:stretch/>
        </p:blipFill>
        <p:spPr bwMode="auto">
          <a:xfrm rot="5400000">
            <a:off x="3844636" y="-2126674"/>
            <a:ext cx="1454728" cy="60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7" t="16165" r="46297" b="48794"/>
          <a:stretch/>
        </p:blipFill>
        <p:spPr bwMode="auto">
          <a:xfrm rot="5400000">
            <a:off x="5751298" y="645898"/>
            <a:ext cx="1955798" cy="4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68397" r="46232"/>
          <a:stretch/>
        </p:blipFill>
        <p:spPr bwMode="auto">
          <a:xfrm rot="5400000">
            <a:off x="1257300" y="647700"/>
            <a:ext cx="2057401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9" t="20118" r="33356" b="7611"/>
          <a:stretch/>
        </p:blipFill>
        <p:spPr bwMode="auto">
          <a:xfrm rot="5400000">
            <a:off x="4114801" y="1503893"/>
            <a:ext cx="914399" cy="81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762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591 – </a:t>
            </a:r>
            <a:r>
              <a:rPr lang="en-US" dirty="0" err="1" smtClean="0"/>
              <a:t>Veneemar</a:t>
            </a:r>
            <a:endParaRPr lang="en-US" dirty="0"/>
          </a:p>
        </p:txBody>
      </p:sp>
      <p:pic>
        <p:nvPicPr>
          <p:cNvPr id="1026" name="Picture 2" descr="C:\Documents and Settings\rabbicahana\My Documents\Dropbox\Visual Tiflah\Jpegs\Wed Minyan - Selected\327 V'ne'emar.jpg"/>
          <p:cNvPicPr>
            <a:picLocks noChangeAspect="1" noChangeArrowheads="1"/>
          </p:cNvPicPr>
          <p:nvPr/>
        </p:nvPicPr>
        <p:blipFill>
          <a:blip r:embed="rId3" cstate="print"/>
          <a:srcRect l="61035" t="4671" r="1263" b="46287"/>
          <a:stretch>
            <a:fillRect/>
          </a:stretch>
        </p:blipFill>
        <p:spPr bwMode="auto">
          <a:xfrm>
            <a:off x="4876800" y="762000"/>
            <a:ext cx="3581400" cy="1600200"/>
          </a:xfrm>
          <a:prstGeom prst="rect">
            <a:avLst/>
          </a:prstGeom>
          <a:noFill/>
        </p:spPr>
      </p:pic>
      <p:pic>
        <p:nvPicPr>
          <p:cNvPr id="5" name="Picture 2" descr="C:\Documents and Settings\rabbicahana\My Documents\Dropbox\Visual Tiflah\Jpegs\Wed Minyan - Selected\327 V'ne'emar.jpg"/>
          <p:cNvPicPr>
            <a:picLocks noChangeAspect="1" noChangeArrowheads="1"/>
          </p:cNvPicPr>
          <p:nvPr/>
        </p:nvPicPr>
        <p:blipFill>
          <a:blip r:embed="rId3" cstate="print"/>
          <a:srcRect l="5517" t="66927" r="19997" b="8979"/>
          <a:stretch>
            <a:fillRect/>
          </a:stretch>
        </p:blipFill>
        <p:spPr bwMode="auto">
          <a:xfrm>
            <a:off x="1485900" y="4800600"/>
            <a:ext cx="6172200" cy="685800"/>
          </a:xfrm>
          <a:prstGeom prst="rect">
            <a:avLst/>
          </a:prstGeom>
          <a:noFill/>
        </p:spPr>
      </p:pic>
      <p:pic>
        <p:nvPicPr>
          <p:cNvPr id="6" name="Picture 2" descr="C:\Documents and Settings\rabbicahana\My Documents\Dropbox\Visual Tiflah\Jpegs\Wed Minyan - Selected\327 V'ne'emar.jpg"/>
          <p:cNvPicPr>
            <a:picLocks noChangeAspect="1" noChangeArrowheads="1"/>
          </p:cNvPicPr>
          <p:nvPr/>
        </p:nvPicPr>
        <p:blipFill>
          <a:blip r:embed="rId3" cstate="print"/>
          <a:srcRect l="4941" t="5354" r="61035" b="43781"/>
          <a:stretch>
            <a:fillRect/>
          </a:stretch>
        </p:blipFill>
        <p:spPr bwMode="auto">
          <a:xfrm>
            <a:off x="838199" y="669323"/>
            <a:ext cx="4038601" cy="2073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5691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 cstate="print"/>
          <a:srcRect l="5714" t="66191" r="5714"/>
          <a:stretch>
            <a:fillRect/>
          </a:stretch>
        </p:blipFill>
        <p:spPr bwMode="auto">
          <a:xfrm>
            <a:off x="1028700" y="4600575"/>
            <a:ext cx="70866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05050" y="1219200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Coming Soon. . 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703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024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186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68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029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2671"/>
          <a:stretch/>
        </p:blipFill>
        <p:spPr>
          <a:xfrm>
            <a:off x="-152401" y="0"/>
            <a:ext cx="35814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457200"/>
            <a:ext cx="4191000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Lift Every Voice Oregon </a:t>
            </a:r>
            <a:endParaRPr lang="en-US" sz="4000" b="1" dirty="0" smtClean="0"/>
          </a:p>
          <a:p>
            <a:endParaRPr lang="en-US" b="1" dirty="0"/>
          </a:p>
          <a:p>
            <a:pPr algn="ctr"/>
            <a:r>
              <a:rPr lang="en-US" sz="2500" dirty="0"/>
              <a:t>i</a:t>
            </a:r>
            <a:r>
              <a:rPr lang="en-US" sz="2500" dirty="0" smtClean="0"/>
              <a:t>s </a:t>
            </a:r>
            <a:r>
              <a:rPr lang="en-US" sz="2500" b="1" dirty="0" smtClean="0"/>
              <a:t>collecting signatures </a:t>
            </a:r>
            <a:r>
              <a:rPr lang="en-US" sz="2500" dirty="0" smtClean="0"/>
              <a:t>for two </a:t>
            </a:r>
            <a:r>
              <a:rPr lang="en-US" sz="2500" dirty="0"/>
              <a:t>statewide initiative petitions for Oregon’s Nov 2022 ballot </a:t>
            </a:r>
            <a:r>
              <a:rPr lang="en-US" sz="2500" dirty="0" smtClean="0"/>
              <a:t>to</a:t>
            </a:r>
          </a:p>
          <a:p>
            <a:pPr algn="ctr"/>
            <a:endParaRPr lang="en-US" sz="2500" b="1" dirty="0"/>
          </a:p>
          <a:p>
            <a:pPr algn="ctr"/>
            <a:r>
              <a:rPr lang="en-US" sz="2500" b="1" dirty="0" smtClean="0"/>
              <a:t> </a:t>
            </a:r>
            <a:r>
              <a:rPr lang="en-US" sz="2500" b="1" dirty="0"/>
              <a:t>Reduce Gun Violence </a:t>
            </a:r>
            <a:endParaRPr lang="en-US" sz="2500" b="1" dirty="0" smtClean="0"/>
          </a:p>
          <a:p>
            <a:pPr algn="ctr"/>
            <a:r>
              <a:rPr lang="en-US" sz="2500" b="1" dirty="0" smtClean="0"/>
              <a:t>in </a:t>
            </a:r>
            <a:r>
              <a:rPr lang="en-US" sz="2500" b="1" dirty="0"/>
              <a:t>Oregon</a:t>
            </a:r>
            <a:endParaRPr lang="en-US" sz="2500" dirty="0"/>
          </a:p>
          <a:p>
            <a:pPr algn="ctr"/>
            <a:endParaRPr lang="en-US" sz="2500" b="1" dirty="0" smtClean="0"/>
          </a:p>
          <a:p>
            <a:pPr algn="ctr"/>
            <a:r>
              <a:rPr lang="en-US" sz="2500" dirty="0" smtClean="0"/>
              <a:t>Prohibiting </a:t>
            </a:r>
            <a:r>
              <a:rPr lang="en-US" sz="2500" dirty="0"/>
              <a:t>the Sale of </a:t>
            </a:r>
            <a:endParaRPr lang="en-US" sz="2500" dirty="0" smtClean="0"/>
          </a:p>
          <a:p>
            <a:pPr algn="ctr"/>
            <a:r>
              <a:rPr lang="en-US" sz="2500" b="1" dirty="0" smtClean="0"/>
              <a:t>Assault </a:t>
            </a:r>
            <a:r>
              <a:rPr lang="en-US" sz="2500" b="1" dirty="0"/>
              <a:t>Weapons and </a:t>
            </a:r>
            <a:endParaRPr lang="en-US" sz="2500" b="1" dirty="0" smtClean="0"/>
          </a:p>
          <a:p>
            <a:pPr algn="ctr"/>
            <a:r>
              <a:rPr lang="en-US" sz="2500" b="1" dirty="0" smtClean="0"/>
              <a:t>Large-Capacity Magazines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made Donut Hole Recipe - 30 Minutes No Yeast ~ Machee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6402"/>
            <a:ext cx="9144000" cy="5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3475" y="0"/>
            <a:ext cx="1046747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81000" y="304800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Happy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</a:rPr>
              <a:t>Hannukah</a:t>
            </a:r>
            <a:r>
              <a:rPr lang="en-US" sz="6000" b="1" dirty="0" smtClean="0">
                <a:solidFill>
                  <a:srgbClr val="FF0000"/>
                </a:solidFill>
              </a:rPr>
              <a:t>!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533400"/>
            <a:ext cx="7315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dirty="0"/>
              <a:t>Hanukkah, Oh, Hanukkah</a:t>
            </a:r>
            <a:br>
              <a:rPr lang="en-US" sz="3600" dirty="0"/>
            </a:br>
            <a:r>
              <a:rPr lang="en-US" sz="3600" dirty="0"/>
              <a:t>Let's light the menorah</a:t>
            </a:r>
            <a:br>
              <a:rPr lang="en-US" sz="3600" dirty="0"/>
            </a:br>
            <a:r>
              <a:rPr lang="en-US" sz="3600" dirty="0"/>
              <a:t>Let's have a party</a:t>
            </a:r>
            <a:br>
              <a:rPr lang="en-US" sz="3600" dirty="0"/>
            </a:br>
            <a:r>
              <a:rPr lang="en-US" sz="3600" dirty="0"/>
              <a:t>We'll all dance the </a:t>
            </a:r>
            <a:r>
              <a:rPr lang="en-US" sz="3600" i="1" dirty="0" err="1"/>
              <a:t>hora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Gather 'round the table</a:t>
            </a:r>
            <a:r>
              <a:rPr lang="en-US" sz="3600" dirty="0" smtClean="0"/>
              <a:t>,</a:t>
            </a:r>
            <a:br>
              <a:rPr lang="en-US" sz="3600" dirty="0" smtClean="0"/>
            </a:br>
            <a:r>
              <a:rPr lang="en-US" sz="3600" dirty="0"/>
              <a:t>	</a:t>
            </a:r>
            <a:r>
              <a:rPr lang="en-US" sz="3600" dirty="0" smtClean="0"/>
              <a:t>we'll </a:t>
            </a:r>
            <a:r>
              <a:rPr lang="en-US" sz="3600" dirty="0"/>
              <a:t>give you a treat</a:t>
            </a:r>
            <a:br>
              <a:rPr lang="en-US" sz="3600" dirty="0"/>
            </a:br>
            <a:r>
              <a:rPr lang="en-US" sz="3600" i="1" dirty="0" err="1" smtClean="0"/>
              <a:t>Sevivon</a:t>
            </a:r>
            <a:r>
              <a:rPr lang="en-US" sz="3600" i="1" dirty="0" smtClean="0"/>
              <a:t> </a:t>
            </a:r>
            <a:r>
              <a:rPr lang="en-US" sz="3600" dirty="0" smtClean="0"/>
              <a:t>to </a:t>
            </a:r>
            <a:r>
              <a:rPr lang="en-US" sz="3600" dirty="0"/>
              <a:t>play with and latkes to </a:t>
            </a:r>
            <a:r>
              <a:rPr lang="en-US" sz="3600" dirty="0" smtClean="0"/>
              <a:t>eat</a:t>
            </a:r>
            <a:endParaRPr lang="en-US" sz="3600" dirty="0"/>
          </a:p>
        </p:txBody>
      </p:sp>
      <p:pic>
        <p:nvPicPr>
          <p:cNvPr id="12290" name="Picture 2" descr="Image result for oh hanukkah lyr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609600"/>
            <a:ext cx="3318387" cy="3429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848600" y="6172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of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oh hanukkah lyr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609600"/>
            <a:ext cx="3318387" cy="3429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1295400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And while we are playing</a:t>
            </a:r>
            <a:br>
              <a:rPr lang="en-US" sz="3600" dirty="0" smtClean="0"/>
            </a:br>
            <a:r>
              <a:rPr lang="en-US" sz="3600" dirty="0" smtClean="0"/>
              <a:t>The candles are burning low</a:t>
            </a:r>
            <a:br>
              <a:rPr lang="en-US" sz="3600" dirty="0" smtClean="0"/>
            </a:br>
            <a:r>
              <a:rPr lang="en-US" sz="3600" dirty="0" smtClean="0"/>
              <a:t>One for each night, </a:t>
            </a:r>
            <a:br>
              <a:rPr lang="en-US" sz="3600" dirty="0" smtClean="0"/>
            </a:br>
            <a:r>
              <a:rPr lang="en-US" sz="3600" dirty="0" smtClean="0"/>
              <a:t>	they shed a sweet light</a:t>
            </a:r>
            <a:br>
              <a:rPr lang="en-US" sz="3600" dirty="0" smtClean="0"/>
            </a:br>
            <a:r>
              <a:rPr lang="en-US" sz="3600" dirty="0" smtClean="0"/>
              <a:t>To remind us of days long ago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848600" y="6172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of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leoraw.com/blog/wp-content/uploads/2010/11/chanukah_candles_7.jpg"/>
          <p:cNvPicPr>
            <a:picLocks noChangeAspect="1" noChangeArrowheads="1"/>
          </p:cNvPicPr>
          <p:nvPr/>
        </p:nvPicPr>
        <p:blipFill>
          <a:blip r:embed="rId3" cstate="print"/>
          <a:srcRect t="9677"/>
          <a:stretch>
            <a:fillRect/>
          </a:stretch>
        </p:blipFill>
        <p:spPr bwMode="auto">
          <a:xfrm>
            <a:off x="2743200" y="3886200"/>
            <a:ext cx="3539896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21977" r="69273" b="6840"/>
          <a:stretch/>
        </p:blipFill>
        <p:spPr bwMode="auto">
          <a:xfrm rot="5400000">
            <a:off x="3844636" y="-2126674"/>
            <a:ext cx="1454728" cy="60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2" t="17026" r="10824" b="44155"/>
          <a:stretch/>
        </p:blipFill>
        <p:spPr bwMode="auto">
          <a:xfrm rot="5400000">
            <a:off x="5735737" y="699701"/>
            <a:ext cx="1946564" cy="44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6" t="69067" r="13110"/>
          <a:stretch/>
        </p:blipFill>
        <p:spPr bwMode="auto">
          <a:xfrm rot="5400000">
            <a:off x="1097252" y="655348"/>
            <a:ext cx="207269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9" t="18481" r="1789" b="8024"/>
          <a:stretch/>
        </p:blipFill>
        <p:spPr bwMode="auto">
          <a:xfrm rot="5400000">
            <a:off x="4152901" y="1258498"/>
            <a:ext cx="838199" cy="86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07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5517" y="0"/>
            <a:ext cx="11969517" cy="6800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705" y="1262023"/>
            <a:ext cx="7897089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a little </a:t>
            </a:r>
            <a:r>
              <a:rPr lang="en-US" alt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dreidel</a:t>
            </a: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I made it out of clay.</a:t>
            </a:r>
            <a:b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when it's dry and ready, then dreidel I shall play.</a:t>
            </a:r>
            <a:b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dreidel, dreidel, dreidel, I made it out of clay.</a:t>
            </a:r>
            <a:b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dreidel, dreidel, dreidel, then dreidel I shall play</a:t>
            </a:r>
            <a:r>
              <a:rPr lang="en-US" alt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34476" y="3268618"/>
            <a:ext cx="3702942" cy="33239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It has a lovely body, </a:t>
            </a:r>
            <a:endParaRPr lang="en-US" sz="2400" b="1" dirty="0" smtClean="0"/>
          </a:p>
          <a:p>
            <a:r>
              <a:rPr lang="en-US" sz="2400" b="1" dirty="0" smtClean="0"/>
              <a:t>with </a:t>
            </a:r>
            <a:r>
              <a:rPr lang="en-US" sz="2400" b="1" dirty="0"/>
              <a:t>legs so short and thin.</a:t>
            </a:r>
          </a:p>
          <a:p>
            <a:r>
              <a:rPr lang="en-US" sz="2400" b="1" dirty="0"/>
              <a:t>When it gets all tired, </a:t>
            </a:r>
            <a:endParaRPr lang="en-US" sz="2400" b="1" dirty="0" smtClean="0"/>
          </a:p>
          <a:p>
            <a:r>
              <a:rPr lang="en-US" sz="2400" b="1" dirty="0" smtClean="0"/>
              <a:t>it </a:t>
            </a:r>
            <a:r>
              <a:rPr lang="en-US" sz="2400" b="1" dirty="0"/>
              <a:t>drops and then I win!</a:t>
            </a:r>
          </a:p>
          <a:p>
            <a:r>
              <a:rPr lang="en-US" sz="2400" b="1" dirty="0"/>
              <a:t>Dreidel, dreidel, dreidel, </a:t>
            </a:r>
            <a:endParaRPr lang="en-US" sz="2400" b="1" dirty="0" smtClean="0"/>
          </a:p>
          <a:p>
            <a:r>
              <a:rPr lang="en-US" sz="2400" b="1" dirty="0" smtClean="0"/>
              <a:t>with </a:t>
            </a:r>
            <a:r>
              <a:rPr lang="en-US" sz="2400" b="1" dirty="0"/>
              <a:t>leg so short and thin.</a:t>
            </a:r>
          </a:p>
          <a:p>
            <a:r>
              <a:rPr lang="en-US" sz="2400" b="1" dirty="0"/>
              <a:t>Oh dreidel, dreidel, dreidel, </a:t>
            </a:r>
            <a:endParaRPr lang="en-US" sz="2400" b="1" dirty="0" smtClean="0"/>
          </a:p>
          <a:p>
            <a:r>
              <a:rPr lang="en-US" sz="2400" b="1" dirty="0" smtClean="0"/>
              <a:t>it </a:t>
            </a:r>
            <a:r>
              <a:rPr lang="en-US" sz="2400" b="1" dirty="0"/>
              <a:t>drops and then I win!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58053" y="340066"/>
            <a:ext cx="4027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 Have a Little </a:t>
            </a:r>
            <a:r>
              <a:rPr lang="en-US" sz="2400" dirty="0" err="1" smtClean="0"/>
              <a:t>Dreidl</a:t>
            </a:r>
            <a:endParaRPr lang="en-US" sz="2400" dirty="0" smtClean="0"/>
          </a:p>
          <a:p>
            <a:pPr algn="ctr"/>
            <a:r>
              <a:rPr lang="en-US" dirty="0" smtClean="0"/>
              <a:t>S.E. Goldfarb &amp; S. S. Grossman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yjewishlearning.com/wp-content/uploads/2009/12/dreidels-1596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3356" y="-123825"/>
            <a:ext cx="152019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075" y="247650"/>
            <a:ext cx="4438650" cy="49398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/>
              <a:t>Sivivon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endParaRPr lang="en-US" sz="3500" dirty="0"/>
          </a:p>
          <a:p>
            <a:r>
              <a:rPr lang="en-US" sz="3500" dirty="0"/>
              <a:t>Chanukah, </a:t>
            </a:r>
            <a:r>
              <a:rPr lang="en-US" sz="3500" dirty="0" err="1"/>
              <a:t>hu</a:t>
            </a:r>
            <a:r>
              <a:rPr lang="en-US" sz="3500" dirty="0"/>
              <a:t> </a:t>
            </a:r>
            <a:r>
              <a:rPr lang="en-US" sz="3500" dirty="0" err="1"/>
              <a:t>chag</a:t>
            </a:r>
            <a:r>
              <a:rPr lang="en-US" sz="3500" dirty="0"/>
              <a:t> tov</a:t>
            </a:r>
          </a:p>
          <a:p>
            <a:r>
              <a:rPr lang="en-US" sz="3500" dirty="0"/>
              <a:t>Chanukah, </a:t>
            </a:r>
            <a:r>
              <a:rPr lang="en-US" sz="3500" dirty="0" err="1"/>
              <a:t>hu</a:t>
            </a:r>
            <a:r>
              <a:rPr lang="en-US" sz="3500" dirty="0"/>
              <a:t> </a:t>
            </a:r>
            <a:r>
              <a:rPr lang="en-US" sz="3500" dirty="0" err="1"/>
              <a:t>chag</a:t>
            </a:r>
            <a:r>
              <a:rPr lang="en-US" sz="3500" dirty="0"/>
              <a:t> tov</a:t>
            </a:r>
          </a:p>
          <a:p>
            <a:r>
              <a:rPr lang="en-US" sz="3500" dirty="0" err="1"/>
              <a:t>Sivivon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!</a:t>
            </a:r>
          </a:p>
          <a:p>
            <a:endParaRPr lang="en-US" sz="3500" dirty="0"/>
          </a:p>
          <a:p>
            <a:r>
              <a:rPr lang="en-US" sz="3500" dirty="0" err="1"/>
              <a:t>Chag</a:t>
            </a:r>
            <a:r>
              <a:rPr lang="en-US" sz="3500" dirty="0"/>
              <a:t> </a:t>
            </a:r>
            <a:r>
              <a:rPr lang="en-US" sz="3500" dirty="0" err="1"/>
              <a:t>simcha</a:t>
            </a:r>
            <a:r>
              <a:rPr lang="en-US" sz="3500" dirty="0"/>
              <a:t> </a:t>
            </a:r>
            <a:r>
              <a:rPr lang="en-US" sz="3500" dirty="0" err="1"/>
              <a:t>hu</a:t>
            </a:r>
            <a:r>
              <a:rPr lang="en-US" sz="3500" dirty="0"/>
              <a:t> la-am</a:t>
            </a:r>
          </a:p>
          <a:p>
            <a:r>
              <a:rPr lang="en-US" sz="3500" dirty="0" err="1"/>
              <a:t>Nes</a:t>
            </a:r>
            <a:r>
              <a:rPr lang="en-US" sz="3500" dirty="0"/>
              <a:t> </a:t>
            </a:r>
            <a:r>
              <a:rPr lang="en-US" sz="3500" dirty="0" err="1"/>
              <a:t>gadol</a:t>
            </a:r>
            <a:r>
              <a:rPr lang="en-US" sz="3500" dirty="0"/>
              <a:t> </a:t>
            </a:r>
            <a:r>
              <a:rPr lang="en-US" sz="3500" dirty="0" err="1"/>
              <a:t>haya</a:t>
            </a:r>
            <a:r>
              <a:rPr lang="en-US" sz="3500" dirty="0"/>
              <a:t> sham</a:t>
            </a:r>
          </a:p>
          <a:p>
            <a:r>
              <a:rPr lang="en-US" sz="3500" dirty="0" err="1"/>
              <a:t>Nes</a:t>
            </a:r>
            <a:r>
              <a:rPr lang="en-US" sz="3500" dirty="0"/>
              <a:t> </a:t>
            </a:r>
            <a:r>
              <a:rPr lang="en-US" sz="3500" dirty="0" err="1"/>
              <a:t>gadol</a:t>
            </a:r>
            <a:r>
              <a:rPr lang="en-US" sz="3500" dirty="0"/>
              <a:t> </a:t>
            </a:r>
            <a:r>
              <a:rPr lang="en-US" sz="3500" dirty="0" err="1"/>
              <a:t>haya</a:t>
            </a:r>
            <a:r>
              <a:rPr lang="en-US" sz="3500" dirty="0"/>
              <a:t> sham</a:t>
            </a:r>
          </a:p>
          <a:p>
            <a:r>
              <a:rPr lang="en-US" sz="3500" dirty="0" err="1"/>
              <a:t>Chag</a:t>
            </a:r>
            <a:r>
              <a:rPr lang="en-US" sz="3500" dirty="0"/>
              <a:t> </a:t>
            </a:r>
            <a:r>
              <a:rPr lang="en-US" sz="3500" dirty="0" err="1"/>
              <a:t>simcha</a:t>
            </a:r>
            <a:r>
              <a:rPr lang="en-US" sz="3500" dirty="0"/>
              <a:t> </a:t>
            </a:r>
            <a:r>
              <a:rPr lang="en-US" sz="3500" dirty="0" err="1"/>
              <a:t>hu</a:t>
            </a:r>
            <a:r>
              <a:rPr lang="en-US" sz="3500" dirty="0"/>
              <a:t> la-am.</a:t>
            </a:r>
          </a:p>
        </p:txBody>
      </p:sp>
    </p:spTree>
    <p:extLst>
      <p:ext uri="{BB962C8B-B14F-4D97-AF65-F5344CB8AC3E}">
        <p14:creationId xmlns:p14="http://schemas.microsoft.com/office/powerpoint/2010/main" val="36173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2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2878"/>
            <a:ext cx="9143999" cy="611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5300" y="-22735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Happy </a:t>
            </a:r>
            <a:r>
              <a:rPr lang="en-US" sz="8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Hannukah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895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images.cuddlycomments.com/5/98794e2d2223bae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419100"/>
            <a:ext cx="859971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voice-tribune.com/wp-content/uploads/2011/12/Fotolia_10432147_Subscription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73501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152400"/>
            <a:ext cx="746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Happy Chanukah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895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577" r="48058" b="58760"/>
          <a:stretch>
            <a:fillRect/>
          </a:stretch>
        </p:blipFill>
        <p:spPr bwMode="auto">
          <a:xfrm rot="16200000">
            <a:off x="2712720" y="2522221"/>
            <a:ext cx="371856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8" t="2746" r="11893" b="54296"/>
          <a:stretch>
            <a:fillRect/>
          </a:stretch>
        </p:blipFill>
        <p:spPr bwMode="auto">
          <a:xfrm rot="16200000">
            <a:off x="1535724" y="-369276"/>
            <a:ext cx="2285999" cy="43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8" t="47422" r="11893"/>
          <a:stretch>
            <a:fillRect/>
          </a:stretch>
        </p:blipFill>
        <p:spPr bwMode="auto">
          <a:xfrm rot="16200000">
            <a:off x="5857703" y="-371302"/>
            <a:ext cx="1786952" cy="420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2" t="41408" r="1213" b="39690"/>
          <a:stretch>
            <a:fillRect/>
          </a:stretch>
        </p:blipFill>
        <p:spPr bwMode="auto">
          <a:xfrm rot="16200000">
            <a:off x="4381500" y="-571500"/>
            <a:ext cx="381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055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11510</TotalTime>
  <Words>837</Words>
  <Application>Microsoft Office PowerPoint</Application>
  <PresentationFormat>On-screen Show (4:3)</PresentationFormat>
  <Paragraphs>285</Paragraphs>
  <Slides>84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MS PGothic</vt:lpstr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Not By Might, Not By Power Lyrics by Debbie Friedman Adapted from Zachariah IV:6</vt:lpstr>
      <vt:lpstr>Not By Might, Not By Power Lyrics by Debbie Friedman Adapted from Zachariah IV:6</vt:lpstr>
      <vt:lpstr>Not By Might, Not By Power Lyrics by Debbie Friedman Adapted from Zachariah IV:6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138b – Lecha Dodi 2 – Likrat Shabbat</vt:lpstr>
      <vt:lpstr>138b – Lecha Dodi 2 – Likrat Shabbat</vt:lpstr>
      <vt:lpstr>138b – Lecha Dodi 2 – Likrat Shabbat</vt:lpstr>
      <vt:lpstr>Bar’chu</vt:lpstr>
      <vt:lpstr>PowerPoint Presentation</vt:lpstr>
      <vt:lpstr>Love Adonai by Sababa (based on V’ahavata)</vt:lpstr>
      <vt:lpstr>158 -  Michamocha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598 – Kaddish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591 – Veneemar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Rabbi Michael Cahana</dc:creator>
  <cp:lastModifiedBy>Rabbi Michael Cahana</cp:lastModifiedBy>
  <cp:revision>195</cp:revision>
  <dcterms:created xsi:type="dcterms:W3CDTF">2011-12-11T03:09:13Z</dcterms:created>
  <dcterms:modified xsi:type="dcterms:W3CDTF">2021-12-03T01:49:20Z</dcterms:modified>
</cp:coreProperties>
</file>