
<file path=[Content_Types].xml><?xml version="1.0" encoding="utf-8"?>
<Types xmlns="http://schemas.openxmlformats.org/package/2006/content-types">
  <Default ContentType="application/x-fontdata" Extension="fntdata"/>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M Sans" charset="1" panose="00000000000000000000"/>
      <p:regular r:id="rId10"/>
    </p:embeddedFont>
    <p:embeddedFont>
      <p:font typeface="DM Sans Bold" charset="1" panose="00000000000000000000"/>
      <p:regular r:id="rId11"/>
    </p:embeddedFont>
    <p:embeddedFont>
      <p:font typeface="DM Sans Italics" charset="1" panose="00000000000000000000"/>
      <p:regular r:id="rId12"/>
    </p:embeddedFont>
    <p:embeddedFont>
      <p:font typeface="DM Sans Bold Italics" charset="1" panose="00000000000000000000"/>
      <p:regular r:id="rId13"/>
    </p:embeddedFont>
    <p:embeddedFont>
      <p:font typeface="Dream Avenue" charset="1" panose="02000503000000020004"/>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26" Target="slides/slide12.xml" Type="http://schemas.openxmlformats.org/officeDocument/2006/relationships/slide"/><Relationship Id="rId27" Target="slides/slide13.xml" Type="http://schemas.openxmlformats.org/officeDocument/2006/relationships/slide"/><Relationship Id="rId28" Target="slides/slide14.xml" Type="http://schemas.openxmlformats.org/officeDocument/2006/relationships/slide"/><Relationship Id="rId29" Target="slides/slide15.xml" Type="http://schemas.openxmlformats.org/officeDocument/2006/relationships/slide"/><Relationship Id="rId3" Target="viewProps.xml" Type="http://schemas.openxmlformats.org/officeDocument/2006/relationships/viewProps"/><Relationship Id="rId30" Target="slides/slide16.xml" Type="http://schemas.openxmlformats.org/officeDocument/2006/relationships/slide"/><Relationship Id="rId31" Target="slides/slide17.xml" Type="http://schemas.openxmlformats.org/officeDocument/2006/relationships/slide"/><Relationship Id="rId32" Target="slides/slide18.xml" Type="http://schemas.openxmlformats.org/officeDocument/2006/relationships/slide"/><Relationship Id="rId33" Target="slides/slide19.xml" Type="http://schemas.openxmlformats.org/officeDocument/2006/relationships/slide"/><Relationship Id="rId34" Target="slides/slide20.xml" Type="http://schemas.openxmlformats.org/officeDocument/2006/relationships/slide"/><Relationship Id="rId35" Target="slides/slide21.xml" Type="http://schemas.openxmlformats.org/officeDocument/2006/relationships/slide"/><Relationship Id="rId36" Target="slides/slide22.xml" Type="http://schemas.openxmlformats.org/officeDocument/2006/relationships/slide"/><Relationship Id="rId37" Target="slides/slide23.xml" Type="http://schemas.openxmlformats.org/officeDocument/2006/relationships/slide"/><Relationship Id="rId38" Target="slides/slide24.xml" Type="http://schemas.openxmlformats.org/officeDocument/2006/relationships/slide"/><Relationship Id="rId39" Target="slides/slide25.xml" Type="http://schemas.openxmlformats.org/officeDocument/2006/relationships/slide"/><Relationship Id="rId4" Target="theme/theme1.xml" Type="http://schemas.openxmlformats.org/officeDocument/2006/relationships/theme"/><Relationship Id="rId40" Target="slides/slide26.xml" Type="http://schemas.openxmlformats.org/officeDocument/2006/relationships/slide"/><Relationship Id="rId41" Target="slides/slide27.xml" Type="http://schemas.openxmlformats.org/officeDocument/2006/relationships/slide"/><Relationship Id="rId42" Target="slides/slide28.xml" Type="http://schemas.openxmlformats.org/officeDocument/2006/relationships/slide"/><Relationship Id="rId43" Target="slides/slide29.xml" Type="http://schemas.openxmlformats.org/officeDocument/2006/relationships/slide"/><Relationship Id="rId44" Target="slides/slide30.xml" Type="http://schemas.openxmlformats.org/officeDocument/2006/relationships/slide"/><Relationship Id="rId45" Target="slides/slide31.xml" Type="http://schemas.openxmlformats.org/officeDocument/2006/relationships/slide"/><Relationship Id="rId46" Target="slides/slide32.xml" Type="http://schemas.openxmlformats.org/officeDocument/2006/relationships/slide"/><Relationship Id="rId47" Target="slides/slide33.xml" Type="http://schemas.openxmlformats.org/officeDocument/2006/relationships/slide"/><Relationship Id="rId48" Target="slides/slide34.xml" Type="http://schemas.openxmlformats.org/officeDocument/2006/relationships/slide"/><Relationship Id="rId49" Target="slides/slide35.xml" Type="http://schemas.openxmlformats.org/officeDocument/2006/relationships/slide"/><Relationship Id="rId5" Target="tableStyles.xml" Type="http://schemas.openxmlformats.org/officeDocument/2006/relationships/tableStyles"/><Relationship Id="rId50" Target="slides/slide36.xml" Type="http://schemas.openxmlformats.org/officeDocument/2006/relationships/slide"/><Relationship Id="rId51" Target="slides/slide37.xml" Type="http://schemas.openxmlformats.org/officeDocument/2006/relationships/slide"/><Relationship Id="rId52" Target="slides/slide38.xml" Type="http://schemas.openxmlformats.org/officeDocument/2006/relationships/slide"/><Relationship Id="rId53" Target="slides/slide39.xml" Type="http://schemas.openxmlformats.org/officeDocument/2006/relationships/slide"/><Relationship Id="rId54" Target="slides/slide40.xml" Type="http://schemas.openxmlformats.org/officeDocument/2006/relationships/slide"/><Relationship Id="rId55" Target="slides/slide41.xml" Type="http://schemas.openxmlformats.org/officeDocument/2006/relationships/slide"/><Relationship Id="rId56" Target="slides/slide42.xml" Type="http://schemas.openxmlformats.org/officeDocument/2006/relationships/slide"/><Relationship Id="rId57" Target="slides/slide43.xml" Type="http://schemas.openxmlformats.org/officeDocument/2006/relationships/slide"/><Relationship Id="rId58" Target="slides/slide44.xml" Type="http://schemas.openxmlformats.org/officeDocument/2006/relationships/slide"/><Relationship Id="rId59" Target="slides/slide45.xml" Type="http://schemas.openxmlformats.org/officeDocument/2006/relationships/slide"/><Relationship Id="rId6" Target="fonts/font6.fntdata" Type="http://schemas.openxmlformats.org/officeDocument/2006/relationships/font"/><Relationship Id="rId60" Target="slides/slide46.xml" Type="http://schemas.openxmlformats.org/officeDocument/2006/relationships/slide"/><Relationship Id="rId61" Target="slides/slide47.xml" Type="http://schemas.openxmlformats.org/officeDocument/2006/relationships/slide"/><Relationship Id="rId62" Target="slides/slide48.xml" Type="http://schemas.openxmlformats.org/officeDocument/2006/relationships/slide"/><Relationship Id="rId63" Target="slides/slide49.xml" Type="http://schemas.openxmlformats.org/officeDocument/2006/relationships/slide"/><Relationship Id="rId64" Target="slides/slide50.xml" Type="http://schemas.openxmlformats.org/officeDocument/2006/relationships/slide"/><Relationship Id="rId65" Target="slides/slide51.xml" Type="http://schemas.openxmlformats.org/officeDocument/2006/relationships/slide"/><Relationship Id="rId66" Target="slides/slide52.xml" Type="http://schemas.openxmlformats.org/officeDocument/2006/relationships/slide"/><Relationship Id="rId67" Target="slides/slide53.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jpeg" Type="http://schemas.openxmlformats.org/officeDocument/2006/relationships/image"/><Relationship Id="rId4" Target="../media/image36.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38.jpeg" Type="http://schemas.openxmlformats.org/officeDocument/2006/relationships/image"/><Relationship Id="rId4" Target="../media/image39.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45.jpeg" Type="http://schemas.openxmlformats.org/officeDocument/2006/relationships/image"/><Relationship Id="rId4" Target="../media/image46.jpeg" Type="http://schemas.openxmlformats.org/officeDocument/2006/relationships/image"/><Relationship Id="rId5" Target="../media/image47.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5287961" y="3891150"/>
            <a:ext cx="11971339" cy="5367150"/>
          </a:xfrm>
          <a:prstGeom prst="rect">
            <a:avLst/>
          </a:prstGeom>
        </p:spPr>
      </p:pic>
      <p:sp>
        <p:nvSpPr>
          <p:cNvPr name="TextBox 3" id="3"/>
          <p:cNvSpPr txBox="true"/>
          <p:nvPr/>
        </p:nvSpPr>
        <p:spPr>
          <a:xfrm rot="0">
            <a:off x="910549" y="1016081"/>
            <a:ext cx="6469950" cy="551372"/>
          </a:xfrm>
          <a:prstGeom prst="rect">
            <a:avLst/>
          </a:prstGeom>
        </p:spPr>
        <p:txBody>
          <a:bodyPr anchor="t" rtlCol="false" tIns="0" lIns="0" bIns="0" rIns="0">
            <a:spAutoFit/>
          </a:bodyPr>
          <a:lstStyle/>
          <a:p>
            <a:pPr algn="just">
              <a:lnSpc>
                <a:spcPts val="4567"/>
              </a:lnSpc>
            </a:pPr>
            <a:r>
              <a:rPr lang="en-US" sz="3262">
                <a:solidFill>
                  <a:srgbClr val="000000"/>
                </a:solidFill>
                <a:latin typeface="DM Sans"/>
              </a:rPr>
              <a:t>164th Annual Meeting of </a:t>
            </a:r>
          </a:p>
        </p:txBody>
      </p:sp>
      <p:sp>
        <p:nvSpPr>
          <p:cNvPr name="TextBox 4" id="4"/>
          <p:cNvSpPr txBox="true"/>
          <p:nvPr/>
        </p:nvSpPr>
        <p:spPr>
          <a:xfrm rot="0">
            <a:off x="910549" y="6574932"/>
            <a:ext cx="7328597" cy="1580215"/>
          </a:xfrm>
          <a:prstGeom prst="rect">
            <a:avLst/>
          </a:prstGeom>
        </p:spPr>
        <p:txBody>
          <a:bodyPr anchor="t" rtlCol="false" tIns="0" lIns="0" bIns="0" rIns="0">
            <a:spAutoFit/>
          </a:bodyPr>
          <a:lstStyle/>
          <a:p>
            <a:pPr>
              <a:lnSpc>
                <a:spcPts val="6451"/>
              </a:lnSpc>
            </a:pPr>
            <a:r>
              <a:rPr lang="en-US" sz="3933">
                <a:solidFill>
                  <a:srgbClr val="000000"/>
                </a:solidFill>
                <a:latin typeface="DM Sans"/>
              </a:rPr>
              <a:t>May 26, 2022</a:t>
            </a:r>
          </a:p>
          <a:p>
            <a:pPr>
              <a:lnSpc>
                <a:spcPts val="6451"/>
              </a:lnSpc>
            </a:pPr>
            <a:r>
              <a:rPr lang="en-US" sz="3933">
                <a:solidFill>
                  <a:srgbClr val="000000"/>
                </a:solidFill>
                <a:latin typeface="DM Sans"/>
              </a:rPr>
              <a:t>25 Iyyar 5782</a:t>
            </a:r>
          </a:p>
        </p:txBody>
      </p:sp>
      <p:sp>
        <p:nvSpPr>
          <p:cNvPr name="TextBox 5" id="5"/>
          <p:cNvSpPr txBox="true"/>
          <p:nvPr/>
        </p:nvSpPr>
        <p:spPr>
          <a:xfrm rot="0">
            <a:off x="910549" y="1691278"/>
            <a:ext cx="9085733" cy="4883447"/>
          </a:xfrm>
          <a:prstGeom prst="rect">
            <a:avLst/>
          </a:prstGeom>
        </p:spPr>
        <p:txBody>
          <a:bodyPr anchor="t" rtlCol="false" tIns="0" lIns="0" bIns="0" rIns="0">
            <a:spAutoFit/>
          </a:bodyPr>
          <a:lstStyle/>
          <a:p>
            <a:pPr>
              <a:lnSpc>
                <a:spcPts val="12710"/>
              </a:lnSpc>
            </a:pPr>
            <a:r>
              <a:rPr lang="en-US" sz="11768">
                <a:solidFill>
                  <a:srgbClr val="000000"/>
                </a:solidFill>
                <a:latin typeface="Dream Avenue"/>
              </a:rPr>
              <a:t>Congregation Beth </a:t>
            </a:r>
          </a:p>
          <a:p>
            <a:pPr>
              <a:lnSpc>
                <a:spcPts val="12710"/>
              </a:lnSpc>
            </a:pPr>
            <a:r>
              <a:rPr lang="en-US" sz="11768">
                <a:solidFill>
                  <a:srgbClr val="000000"/>
                </a:solidFill>
                <a:latin typeface="Dream Avenue"/>
              </a:rPr>
              <a:t>Israel</a:t>
            </a:r>
          </a:p>
        </p:txBody>
      </p:sp>
      <p:sp>
        <p:nvSpPr>
          <p:cNvPr name="TextBox 6" id="6"/>
          <p:cNvSpPr txBox="true"/>
          <p:nvPr/>
        </p:nvSpPr>
        <p:spPr>
          <a:xfrm rot="0">
            <a:off x="13886842" y="9390938"/>
            <a:ext cx="3372458"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Religious School Opening Day</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853044" y="9215867"/>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2322486"/>
            <a:ext cx="16417315" cy="3265794"/>
          </a:xfrm>
          <a:prstGeom prst="rect">
            <a:avLst/>
          </a:prstGeom>
        </p:spPr>
        <p:txBody>
          <a:bodyPr anchor="t" rtlCol="false" tIns="0" lIns="0" bIns="0" rIns="0">
            <a:spAutoFit/>
          </a:bodyPr>
          <a:lstStyle/>
          <a:p>
            <a:pPr marL="2547534" indent="-1273767" lvl="1">
              <a:lnSpc>
                <a:spcPts val="12743"/>
              </a:lnSpc>
              <a:buFont typeface="Arial"/>
              <a:buChar char="•"/>
            </a:pPr>
            <a:r>
              <a:rPr lang="en-US" sz="11799">
                <a:solidFill>
                  <a:srgbClr val="000000"/>
                </a:solidFill>
                <a:latin typeface="DM Sans"/>
              </a:rPr>
              <a:t>Added thirty-nine membership units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7223"/>
          <a:stretch>
            <a:fillRect/>
          </a:stretch>
        </p:blipFill>
        <p:spPr>
          <a:xfrm flipH="false" flipV="false" rot="0">
            <a:off x="634877" y="115799"/>
            <a:ext cx="7425264" cy="8915086"/>
          </a:xfrm>
          <a:prstGeom prst="rect">
            <a:avLst/>
          </a:prstGeom>
        </p:spPr>
      </p:pic>
      <p:pic>
        <p:nvPicPr>
          <p:cNvPr name="Picture 4" id="4"/>
          <p:cNvPicPr>
            <a:picLocks noChangeAspect="true"/>
          </p:cNvPicPr>
          <p:nvPr/>
        </p:nvPicPr>
        <p:blipFill>
          <a:blip r:embed="rId3"/>
          <a:srcRect l="0" t="0" r="0" b="7223"/>
          <a:stretch>
            <a:fillRect/>
          </a:stretch>
        </p:blipFill>
        <p:spPr>
          <a:xfrm flipH="false" flipV="false" rot="0">
            <a:off x="9045574" y="115799"/>
            <a:ext cx="7425264" cy="8915086"/>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12.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935342" y="560285"/>
            <a:ext cx="16417315" cy="8698015"/>
          </a:xfrm>
          <a:prstGeom prst="rect">
            <a:avLst/>
          </a:prstGeom>
        </p:spPr>
        <p:txBody>
          <a:bodyPr anchor="t" rtlCol="false" tIns="0" lIns="0" bIns="0" rIns="0">
            <a:spAutoFit/>
          </a:bodyPr>
          <a:lstStyle/>
          <a:p>
            <a:pPr>
              <a:lnSpc>
                <a:spcPts val="3672"/>
              </a:lnSpc>
            </a:pPr>
            <a:r>
              <a:rPr lang="en-US" u="sng" sz="3400">
                <a:solidFill>
                  <a:srgbClr val="000000"/>
                </a:solidFill>
                <a:latin typeface="DM Sans Bold"/>
              </a:rPr>
              <a:t>Financial Highlights</a:t>
            </a:r>
          </a:p>
          <a:p>
            <a:pPr marL="734228" indent="-367114" lvl="1">
              <a:lnSpc>
                <a:spcPts val="3672"/>
              </a:lnSpc>
              <a:buFont typeface="Arial"/>
              <a:buChar char="•"/>
            </a:pPr>
            <a:r>
              <a:rPr lang="en-US" sz="3400">
                <a:solidFill>
                  <a:srgbClr val="000000"/>
                </a:solidFill>
                <a:latin typeface="Arimo"/>
              </a:rPr>
              <a:t>Year End 6/30/21 resulted in an increase of net assets of $2,344,706 and an operational budget surplus of $44,697</a:t>
            </a:r>
          </a:p>
          <a:p>
            <a:pPr marL="734228" indent="-367114" lvl="1">
              <a:lnSpc>
                <a:spcPts val="3672"/>
              </a:lnSpc>
              <a:buFont typeface="Arial"/>
              <a:buChar char="•"/>
            </a:pPr>
            <a:r>
              <a:rPr lang="en-US" sz="3400">
                <a:solidFill>
                  <a:srgbClr val="000000"/>
                </a:solidFill>
                <a:latin typeface="Arimo"/>
              </a:rPr>
              <a:t>Our FY22 membership revenue is projected to be a 4% increase over FY21.  FY22 membership revenue is down approximately 2-3% from historical, pre-COVID dues.</a:t>
            </a:r>
          </a:p>
          <a:p>
            <a:pPr marL="734228" indent="-367114" lvl="1">
              <a:lnSpc>
                <a:spcPts val="3672"/>
              </a:lnSpc>
              <a:buFont typeface="Arial"/>
              <a:buChar char="•"/>
            </a:pPr>
            <a:r>
              <a:rPr lang="en-US" sz="3400">
                <a:solidFill>
                  <a:srgbClr val="000000"/>
                </a:solidFill>
                <a:latin typeface="Arimo"/>
              </a:rPr>
              <a:t>Religious school enrollment and tuition was about 86% of historical amount.</a:t>
            </a:r>
          </a:p>
          <a:p>
            <a:pPr marL="734228" indent="-367114" lvl="1">
              <a:lnSpc>
                <a:spcPts val="3672"/>
              </a:lnSpc>
              <a:buFont typeface="Arial"/>
              <a:buChar char="•"/>
            </a:pPr>
            <a:r>
              <a:rPr lang="en-US" sz="3400">
                <a:solidFill>
                  <a:srgbClr val="000000"/>
                </a:solidFill>
                <a:latin typeface="Arimo"/>
              </a:rPr>
              <a:t>The 2nd round PPP loan we received in April 2021 was fully forgiven for $309,284.</a:t>
            </a:r>
          </a:p>
          <a:p>
            <a:pPr>
              <a:lnSpc>
                <a:spcPts val="3672"/>
              </a:lnSpc>
            </a:pPr>
          </a:p>
          <a:p>
            <a:pPr>
              <a:lnSpc>
                <a:spcPts val="3672"/>
              </a:lnSpc>
            </a:pPr>
            <a:r>
              <a:rPr lang="en-US" u="sng" sz="3400">
                <a:solidFill>
                  <a:srgbClr val="000000"/>
                </a:solidFill>
                <a:latin typeface="DM Sans Bold"/>
              </a:rPr>
              <a:t>Development</a:t>
            </a:r>
          </a:p>
          <a:p>
            <a:pPr marL="734228" indent="-367114" lvl="1">
              <a:lnSpc>
                <a:spcPts val="3672"/>
              </a:lnSpc>
              <a:buFont typeface="Arial"/>
              <a:buChar char="•"/>
            </a:pPr>
            <a:r>
              <a:rPr lang="en-US" sz="3400">
                <a:solidFill>
                  <a:srgbClr val="000000"/>
                </a:solidFill>
                <a:latin typeface="Arimo"/>
              </a:rPr>
              <a:t>Taste of temple raised approximately $146,000 and netted $130,000. We received $95,000 in sponsorships from 55 donors.</a:t>
            </a:r>
          </a:p>
          <a:p>
            <a:pPr marL="734228" indent="-367114" lvl="1">
              <a:lnSpc>
                <a:spcPts val="3672"/>
              </a:lnSpc>
              <a:buFont typeface="Arial"/>
              <a:buChar char="•"/>
            </a:pPr>
            <a:r>
              <a:rPr lang="en-US" sz="3400">
                <a:solidFill>
                  <a:srgbClr val="000000"/>
                </a:solidFill>
                <a:latin typeface="Arimo"/>
              </a:rPr>
              <a:t>Social Action has raised over $61,000 this year. Through April, SAC has distributed $54,000 to organizations in need (not including donations to CBI’s Aid for Ukraine Fund). </a:t>
            </a:r>
          </a:p>
          <a:p>
            <a:pPr marL="734228" indent="-367114" lvl="1">
              <a:lnSpc>
                <a:spcPts val="3672"/>
              </a:lnSpc>
              <a:buFont typeface="Arial"/>
              <a:buChar char="•"/>
            </a:pPr>
            <a:r>
              <a:rPr lang="en-US" sz="3400">
                <a:solidFill>
                  <a:srgbClr val="000000"/>
                </a:solidFill>
                <a:latin typeface="Arimo"/>
              </a:rPr>
              <a:t>We received a gift of $264,000 to be used for URJ Camp Scholarships.</a:t>
            </a:r>
          </a:p>
          <a:p>
            <a:pPr marL="734228" indent="-367114" lvl="1">
              <a:lnSpc>
                <a:spcPts val="3672"/>
              </a:lnSpc>
              <a:buFont typeface="Arial"/>
              <a:buChar char="•"/>
            </a:pPr>
            <a:r>
              <a:rPr lang="en-US" sz="3400">
                <a:solidFill>
                  <a:srgbClr val="000000"/>
                </a:solidFill>
                <a:latin typeface="Arimo"/>
              </a:rPr>
              <a:t>CBI was the recipient of a $150,000 Federal Security Grant.</a:t>
            </a:r>
          </a:p>
          <a:p>
            <a:pPr>
              <a:lnSpc>
                <a:spcPts val="3672"/>
              </a:lnSpc>
            </a:pP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935342" y="1628936"/>
            <a:ext cx="16417315" cy="6485111"/>
          </a:xfrm>
          <a:prstGeom prst="rect">
            <a:avLst/>
          </a:prstGeom>
        </p:spPr>
        <p:txBody>
          <a:bodyPr anchor="t" rtlCol="false" tIns="0" lIns="0" bIns="0" rIns="0">
            <a:spAutoFit/>
          </a:bodyPr>
          <a:lstStyle/>
          <a:p>
            <a:pPr marL="2547534" indent="-1273767" lvl="1">
              <a:lnSpc>
                <a:spcPts val="12743"/>
              </a:lnSpc>
              <a:buFont typeface="Arial"/>
              <a:buChar char="•"/>
            </a:pPr>
            <a:r>
              <a:rPr lang="en-US" sz="11799">
                <a:solidFill>
                  <a:srgbClr val="000000"/>
                </a:solidFill>
                <a:latin typeface="DM Sans"/>
              </a:rPr>
              <a:t>Saw a joyful            (if stop-and-start)  return to favorite in-person programs </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852428"/>
            <a:ext cx="10003046" cy="7502284"/>
          </a:xfrm>
          <a:prstGeom prst="rect">
            <a:avLst/>
          </a:prstGeom>
        </p:spPr>
      </p:pic>
      <p:pic>
        <p:nvPicPr>
          <p:cNvPr name="Picture 4" id="4"/>
          <p:cNvPicPr>
            <a:picLocks noChangeAspect="true"/>
          </p:cNvPicPr>
          <p:nvPr/>
        </p:nvPicPr>
        <p:blipFill>
          <a:blip r:embed="rId3"/>
          <a:srcRect l="7746" t="0" r="7746" b="0"/>
          <a:stretch>
            <a:fillRect/>
          </a:stretch>
        </p:blipFill>
        <p:spPr>
          <a:xfrm flipH="false" flipV="false" rot="0">
            <a:off x="12462809" y="1576871"/>
            <a:ext cx="4540049" cy="6053399"/>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2325979" y="7727282"/>
            <a:ext cx="4676879" cy="626646"/>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Women's Seder,</a:t>
            </a:r>
            <a:r>
              <a:rPr lang="en-US" sz="1200">
                <a:solidFill>
                  <a:srgbClr val="000000"/>
                </a:solidFill>
                <a:latin typeface="Arimo Italics"/>
              </a:rPr>
              <a:t> </a:t>
            </a:r>
          </a:p>
          <a:p>
            <a:pPr algn="r">
              <a:lnSpc>
                <a:spcPts val="1679"/>
              </a:lnSpc>
            </a:pPr>
            <a:r>
              <a:rPr lang="en-US" sz="1200">
                <a:solidFill>
                  <a:srgbClr val="000000"/>
                </a:solidFill>
                <a:latin typeface="Arimo Italics"/>
              </a:rPr>
              <a:t>Burning "Emotional Chametz"</a:t>
            </a:r>
          </a:p>
          <a:p>
            <a:pPr algn="r">
              <a:lnSpc>
                <a:spcPts val="1679"/>
              </a:lnSpc>
            </a:pPr>
          </a:p>
        </p:txBody>
      </p:sp>
      <p:sp>
        <p:nvSpPr>
          <p:cNvPr name="TextBox 7" id="7"/>
          <p:cNvSpPr txBox="true"/>
          <p:nvPr/>
        </p:nvSpPr>
        <p:spPr>
          <a:xfrm rot="0">
            <a:off x="6354867" y="8486333"/>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High Holidays 5782</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481438" y="1938473"/>
            <a:ext cx="7435645" cy="5576734"/>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747018" y="2355788"/>
            <a:ext cx="10811827" cy="4875453"/>
          </a:xfrm>
          <a:prstGeom prst="rect">
            <a:avLst/>
          </a:prstGeom>
        </p:spPr>
        <p:txBody>
          <a:bodyPr anchor="t" rtlCol="false" tIns="0" lIns="0" bIns="0" rIns="0">
            <a:spAutoFit/>
          </a:bodyPr>
          <a:lstStyle/>
          <a:p>
            <a:pPr marL="2547534" indent="-1273767" lvl="1">
              <a:lnSpc>
                <a:spcPts val="12743"/>
              </a:lnSpc>
              <a:buFont typeface="Arial"/>
              <a:buChar char="•"/>
            </a:pPr>
            <a:r>
              <a:rPr lang="en-US" sz="11799">
                <a:solidFill>
                  <a:srgbClr val="000000"/>
                </a:solidFill>
                <a:latin typeface="DM Sans"/>
              </a:rPr>
              <a:t>Celebrated  48 B'nei Mitzvah</a:t>
            </a:r>
          </a:p>
        </p:txBody>
      </p:sp>
      <p:sp>
        <p:nvSpPr>
          <p:cNvPr name="TextBox 6" id="6"/>
          <p:cNvSpPr txBox="true"/>
          <p:nvPr/>
        </p:nvSpPr>
        <p:spPr>
          <a:xfrm rot="0">
            <a:off x="15616495" y="7587708"/>
            <a:ext cx="2300589"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Bat Mitzvah</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1739541" y="1028700"/>
            <a:ext cx="5407471" cy="7518607"/>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311599" y="702096"/>
            <a:ext cx="11731969" cy="8024248"/>
          </a:xfrm>
          <a:prstGeom prst="rect">
            <a:avLst/>
          </a:prstGeom>
        </p:spPr>
        <p:txBody>
          <a:bodyPr anchor="t" rtlCol="false" tIns="0" lIns="0" bIns="0" rIns="0">
            <a:spAutoFit/>
          </a:bodyPr>
          <a:lstStyle/>
          <a:p>
            <a:pPr marL="1813657" indent="-906829" lvl="1">
              <a:lnSpc>
                <a:spcPts val="9072"/>
              </a:lnSpc>
              <a:buFont typeface="Arial"/>
              <a:buChar char="•"/>
            </a:pPr>
            <a:r>
              <a:rPr lang="en-US" sz="8400">
                <a:solidFill>
                  <a:srgbClr val="000000"/>
                </a:solidFill>
                <a:latin typeface="DM Sans"/>
              </a:rPr>
              <a:t>Held Shabbat on the Plaza services throughout summer of 2021, with three more on the calendar for summer of 2022!</a:t>
            </a:r>
          </a:p>
        </p:txBody>
      </p:sp>
      <p:sp>
        <p:nvSpPr>
          <p:cNvPr name="TextBox 6" id="6"/>
          <p:cNvSpPr txBox="true"/>
          <p:nvPr/>
        </p:nvSpPr>
        <p:spPr>
          <a:xfrm rot="0">
            <a:off x="12462809" y="8518732"/>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"Back to the Plaza" Promotional Poster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1134541"/>
            <a:ext cx="9883688" cy="7412766"/>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12462809" y="8608251"/>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Shabbat on the Plaza </a:t>
            </a:r>
          </a:p>
        </p:txBody>
      </p:sp>
      <p:sp>
        <p:nvSpPr>
          <p:cNvPr name="TextBox 6" id="6"/>
          <p:cNvSpPr txBox="true"/>
          <p:nvPr/>
        </p:nvSpPr>
        <p:spPr>
          <a:xfrm rot="0">
            <a:off x="6235509" y="8608251"/>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Shabbat on the Plaza </a:t>
            </a:r>
          </a:p>
        </p:txBody>
      </p:sp>
      <p:sp>
        <p:nvSpPr>
          <p:cNvPr name="TextBox 7" id="7"/>
          <p:cNvSpPr txBox="true"/>
          <p:nvPr/>
        </p:nvSpPr>
        <p:spPr>
          <a:xfrm rot="0">
            <a:off x="11111310" y="1995196"/>
            <a:ext cx="6829974" cy="5758132"/>
          </a:xfrm>
          <a:prstGeom prst="rect">
            <a:avLst/>
          </a:prstGeom>
        </p:spPr>
        <p:txBody>
          <a:bodyPr anchor="t" rtlCol="false" tIns="0" lIns="0" bIns="0" rIns="0">
            <a:spAutoFit/>
          </a:bodyPr>
          <a:lstStyle/>
          <a:p>
            <a:pPr marL="1295554" indent="-647777" lvl="1">
              <a:lnSpc>
                <a:spcPts val="6480"/>
              </a:lnSpc>
              <a:buFont typeface="Arial"/>
              <a:buChar char="•"/>
            </a:pPr>
            <a:r>
              <a:rPr lang="en-US" sz="6000">
                <a:solidFill>
                  <a:srgbClr val="000000"/>
                </a:solidFill>
                <a:latin typeface="DM Sans"/>
              </a:rPr>
              <a:t>Join us for Shabbat on the Plaza this Friday, July 15, Friday, August 19, and Friday, September 2</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4231938"/>
            <a:ext cx="7476910" cy="3909801"/>
          </a:xfrm>
          <a:prstGeom prst="rect">
            <a:avLst/>
          </a:prstGeom>
        </p:spPr>
      </p:pic>
      <p:pic>
        <p:nvPicPr>
          <p:cNvPr name="Picture 4" id="4"/>
          <p:cNvPicPr>
            <a:picLocks noChangeAspect="true"/>
          </p:cNvPicPr>
          <p:nvPr/>
        </p:nvPicPr>
        <p:blipFill>
          <a:blip r:embed="rId3"/>
          <a:srcRect l="0" t="0" r="0" b="3618"/>
          <a:stretch>
            <a:fillRect/>
          </a:stretch>
        </p:blipFill>
        <p:spPr>
          <a:xfrm flipH="false" flipV="false" rot="0">
            <a:off x="14216843" y="4231938"/>
            <a:ext cx="3042457" cy="3909801"/>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028700" y="794190"/>
            <a:ext cx="16375727" cy="4183000"/>
          </a:xfrm>
          <a:prstGeom prst="rect">
            <a:avLst/>
          </a:prstGeom>
        </p:spPr>
        <p:txBody>
          <a:bodyPr anchor="t" rtlCol="false" tIns="0" lIns="0" bIns="0" rIns="0">
            <a:spAutoFit/>
          </a:bodyPr>
          <a:lstStyle/>
          <a:p>
            <a:pPr marL="2180595" indent="-1090298" lvl="1">
              <a:lnSpc>
                <a:spcPts val="10908"/>
              </a:lnSpc>
              <a:buFont typeface="Arial"/>
              <a:buChar char="•"/>
            </a:pPr>
            <a:r>
              <a:rPr lang="en-US" sz="10100">
                <a:solidFill>
                  <a:srgbClr val="000000"/>
                </a:solidFill>
                <a:latin typeface="DM Sans"/>
              </a:rPr>
              <a:t>Came together for the High Holidays (outside!)</a:t>
            </a:r>
          </a:p>
          <a:p>
            <a:pPr>
              <a:lnSpc>
                <a:spcPts val="10908"/>
              </a:lnSpc>
            </a:pPr>
          </a:p>
        </p:txBody>
      </p:sp>
      <p:sp>
        <p:nvSpPr>
          <p:cNvPr name="TextBox 7" id="7"/>
          <p:cNvSpPr txBox="true"/>
          <p:nvPr/>
        </p:nvSpPr>
        <p:spPr>
          <a:xfrm rot="0">
            <a:off x="3828731" y="8194868"/>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High Holidays 5782</a:t>
            </a:r>
          </a:p>
        </p:txBody>
      </p:sp>
      <p:sp>
        <p:nvSpPr>
          <p:cNvPr name="TextBox 8" id="8"/>
          <p:cNvSpPr txBox="true"/>
          <p:nvPr/>
        </p:nvSpPr>
        <p:spPr>
          <a:xfrm rot="0">
            <a:off x="12582421" y="8194868"/>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Rabbi Cahana</a:t>
            </a:r>
          </a:p>
        </p:txBody>
      </p:sp>
      <p:grpSp>
        <p:nvGrpSpPr>
          <p:cNvPr name="Group 9" id="9"/>
          <p:cNvGrpSpPr/>
          <p:nvPr/>
        </p:nvGrpSpPr>
        <p:grpSpPr>
          <a:xfrm rot="0">
            <a:off x="8295327" y="4231938"/>
            <a:ext cx="4676879" cy="4170542"/>
            <a:chOff x="0" y="0"/>
            <a:chExt cx="6235838" cy="5560723"/>
          </a:xfrm>
        </p:grpSpPr>
        <p:pic>
          <p:nvPicPr>
            <p:cNvPr name="Picture 10" id="10"/>
            <p:cNvPicPr>
              <a:picLocks noChangeAspect="true"/>
            </p:cNvPicPr>
            <p:nvPr/>
          </p:nvPicPr>
          <p:blipFill>
            <a:blip r:embed="rId4"/>
            <a:srcRect l="35236" t="2715" r="22180" b="0"/>
            <a:stretch>
              <a:fillRect/>
            </a:stretch>
          </p:blipFill>
          <p:spPr>
            <a:xfrm flipH="false" flipV="false" rot="0">
              <a:off x="2179229" y="0"/>
              <a:ext cx="4056609" cy="5213068"/>
            </a:xfrm>
            <a:prstGeom prst="rect">
              <a:avLst/>
            </a:prstGeom>
          </p:spPr>
        </p:pic>
        <p:sp>
          <p:nvSpPr>
            <p:cNvPr name="TextBox 11" id="11"/>
            <p:cNvSpPr txBox="true"/>
            <p:nvPr/>
          </p:nvSpPr>
          <p:spPr>
            <a:xfrm rot="0">
              <a:off x="0" y="5293432"/>
              <a:ext cx="6235838" cy="267291"/>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Kim Schneiderman and Rabbi Joseph</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13778" r="0" b="29971"/>
          <a:stretch>
            <a:fillRect/>
          </a:stretch>
        </p:blipFill>
        <p:spPr>
          <a:xfrm flipH="false" flipV="false" rot="0">
            <a:off x="1028700" y="852428"/>
            <a:ext cx="10003046" cy="750228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462809" y="1576871"/>
            <a:ext cx="4540049" cy="6053399"/>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6354867" y="8422207"/>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Tashlich 5782</a:t>
            </a:r>
          </a:p>
        </p:txBody>
      </p:sp>
      <p:sp>
        <p:nvSpPr>
          <p:cNvPr name="TextBox 7" id="7"/>
          <p:cNvSpPr txBox="true"/>
          <p:nvPr/>
        </p:nvSpPr>
        <p:spPr>
          <a:xfrm rot="0">
            <a:off x="12325979" y="7788604"/>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Tashlich 5782</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TextBox 2" id="2"/>
          <p:cNvSpPr txBox="true"/>
          <p:nvPr/>
        </p:nvSpPr>
        <p:spPr>
          <a:xfrm rot="0">
            <a:off x="1028700" y="258195"/>
            <a:ext cx="9085733" cy="1664835"/>
          </a:xfrm>
          <a:prstGeom prst="rect">
            <a:avLst/>
          </a:prstGeom>
        </p:spPr>
        <p:txBody>
          <a:bodyPr anchor="t" rtlCol="false" tIns="0" lIns="0" bIns="0" rIns="0">
            <a:spAutoFit/>
          </a:bodyPr>
          <a:lstStyle/>
          <a:p>
            <a:pPr>
              <a:lnSpc>
                <a:spcPts val="12710"/>
              </a:lnSpc>
            </a:pPr>
            <a:r>
              <a:rPr lang="en-US" sz="11768">
                <a:solidFill>
                  <a:srgbClr val="000000"/>
                </a:solidFill>
                <a:latin typeface="Dream Avenue"/>
              </a:rPr>
              <a:t>Agenda</a:t>
            </a:r>
          </a:p>
        </p:txBody>
      </p:sp>
      <p:sp>
        <p:nvSpPr>
          <p:cNvPr name="TextBox 3" id="3"/>
          <p:cNvSpPr txBox="true"/>
          <p:nvPr/>
        </p:nvSpPr>
        <p:spPr>
          <a:xfrm rot="0">
            <a:off x="1028700" y="1846830"/>
            <a:ext cx="11078742" cy="7568468"/>
          </a:xfrm>
          <a:prstGeom prst="rect">
            <a:avLst/>
          </a:prstGeom>
        </p:spPr>
        <p:txBody>
          <a:bodyPr anchor="t" rtlCol="false" tIns="0" lIns="0" bIns="0" rIns="0">
            <a:spAutoFit/>
          </a:bodyPr>
          <a:lstStyle/>
          <a:p>
            <a:pPr>
              <a:lnSpc>
                <a:spcPts val="3171"/>
              </a:lnSpc>
            </a:pPr>
            <a:r>
              <a:rPr lang="en-US" sz="1933">
                <a:solidFill>
                  <a:srgbClr val="000000"/>
                </a:solidFill>
                <a:latin typeface="DM Sans Bold"/>
              </a:rPr>
              <a:t>I. Welcome</a:t>
            </a:r>
            <a:r>
              <a:rPr lang="en-US" sz="1933">
                <a:solidFill>
                  <a:srgbClr val="000000"/>
                </a:solidFill>
                <a:latin typeface="DM Sans"/>
              </a:rPr>
              <a:t>............................................................................................................................................................................... Tony Urdes                                                                                                                   </a:t>
            </a:r>
          </a:p>
          <a:p>
            <a:pPr>
              <a:lnSpc>
                <a:spcPts val="3171"/>
              </a:lnSpc>
            </a:pPr>
            <a:r>
              <a:rPr lang="en-US" sz="1933">
                <a:solidFill>
                  <a:srgbClr val="000000"/>
                </a:solidFill>
                <a:latin typeface="Arimo Bold"/>
              </a:rPr>
              <a:t>II. Opening Prayer.............................................................................................................................</a:t>
            </a:r>
            <a:r>
              <a:rPr lang="en-US" sz="1933">
                <a:solidFill>
                  <a:srgbClr val="000000"/>
                </a:solidFill>
                <a:latin typeface="Arimo"/>
              </a:rPr>
              <a:t>Rabbi Cahana         </a:t>
            </a:r>
            <a:r>
              <a:rPr lang="en-US" sz="1933">
                <a:solidFill>
                  <a:srgbClr val="000000"/>
                </a:solidFill>
                <a:latin typeface="Arimo Bold"/>
              </a:rPr>
              <a:t>                                                                                                        </a:t>
            </a:r>
          </a:p>
          <a:p>
            <a:pPr>
              <a:lnSpc>
                <a:spcPts val="3171"/>
              </a:lnSpc>
            </a:pPr>
            <a:r>
              <a:rPr lang="en-US" sz="1933">
                <a:solidFill>
                  <a:srgbClr val="000000"/>
                </a:solidFill>
                <a:latin typeface="Arimo Bold"/>
              </a:rPr>
              <a:t>III. Azkara (Remembrance)</a:t>
            </a:r>
            <a:r>
              <a:rPr lang="en-US" sz="1933">
                <a:solidFill>
                  <a:srgbClr val="000000"/>
                </a:solidFill>
                <a:latin typeface="Arimo"/>
              </a:rPr>
              <a:t>.............................................................................................................................................CBI Clergy </a:t>
            </a:r>
          </a:p>
          <a:p>
            <a:pPr>
              <a:lnSpc>
                <a:spcPts val="3171"/>
              </a:lnSpc>
            </a:pPr>
            <a:r>
              <a:rPr lang="en-US" sz="1933">
                <a:solidFill>
                  <a:srgbClr val="000000"/>
                </a:solidFill>
                <a:latin typeface="DM Sans"/>
              </a:rPr>
              <a:t>       </a:t>
            </a:r>
            <a:r>
              <a:rPr lang="en-US" sz="1933">
                <a:solidFill>
                  <a:srgbClr val="000000"/>
                </a:solidFill>
                <a:latin typeface="Arimo Italics"/>
              </a:rPr>
              <a:t>of Mark Peterman, Eric Flamm, and Dan Hurwitz </a:t>
            </a:r>
            <a:r>
              <a:rPr lang="en-US" sz="1933">
                <a:solidFill>
                  <a:srgbClr val="000000"/>
                </a:solidFill>
                <a:latin typeface="Arimo"/>
              </a:rPr>
              <a:t>             </a:t>
            </a:r>
          </a:p>
          <a:p>
            <a:pPr>
              <a:lnSpc>
                <a:spcPts val="3171"/>
              </a:lnSpc>
            </a:pPr>
            <a:r>
              <a:rPr lang="en-US" sz="1933">
                <a:solidFill>
                  <a:srgbClr val="000000"/>
                </a:solidFill>
                <a:latin typeface="Arimo Bold"/>
              </a:rPr>
              <a:t>IV. Approval of Minutes from 163rd Annual Meeting</a:t>
            </a:r>
            <a:r>
              <a:rPr lang="en-US" sz="1933">
                <a:solidFill>
                  <a:srgbClr val="000000"/>
                </a:solidFill>
                <a:latin typeface="Arimo"/>
              </a:rPr>
              <a:t>...............................................................................Tony Urdes                                                   </a:t>
            </a:r>
          </a:p>
          <a:p>
            <a:pPr>
              <a:lnSpc>
                <a:spcPts val="3171"/>
              </a:lnSpc>
            </a:pPr>
            <a:r>
              <a:rPr lang="en-US" sz="1933">
                <a:solidFill>
                  <a:srgbClr val="000000"/>
                </a:solidFill>
                <a:latin typeface="Arimo Bold"/>
              </a:rPr>
              <a:t>V. CBI Year in Review.</a:t>
            </a:r>
            <a:r>
              <a:rPr lang="en-US" sz="1933">
                <a:solidFill>
                  <a:srgbClr val="000000"/>
                </a:solidFill>
                <a:latin typeface="Arimo"/>
              </a:rPr>
              <a:t>..............................................................................................................................................Josh Kashinsky                                                                                                           </a:t>
            </a:r>
          </a:p>
          <a:p>
            <a:pPr>
              <a:lnSpc>
                <a:spcPts val="3171"/>
              </a:lnSpc>
            </a:pPr>
            <a:r>
              <a:rPr lang="en-US" sz="1933">
                <a:solidFill>
                  <a:srgbClr val="000000"/>
                </a:solidFill>
                <a:latin typeface="Arimo Bold"/>
              </a:rPr>
              <a:t>VI. Honoring Retiring Board Members</a:t>
            </a:r>
            <a:r>
              <a:rPr lang="en-US" sz="1933">
                <a:solidFill>
                  <a:srgbClr val="000000"/>
                </a:solidFill>
                <a:latin typeface="Arimo"/>
              </a:rPr>
              <a:t>................................................................................................................Tony Urdes</a:t>
            </a:r>
          </a:p>
          <a:p>
            <a:pPr>
              <a:lnSpc>
                <a:spcPts val="3171"/>
              </a:lnSpc>
            </a:pPr>
            <a:r>
              <a:rPr lang="en-US" sz="1933">
                <a:solidFill>
                  <a:srgbClr val="000000"/>
                </a:solidFill>
                <a:latin typeface="Arimo"/>
              </a:rPr>
              <a:t>       </a:t>
            </a:r>
            <a:r>
              <a:rPr lang="en-US" sz="1933">
                <a:solidFill>
                  <a:srgbClr val="000000"/>
                </a:solidFill>
                <a:latin typeface="Arimo Italics"/>
              </a:rPr>
              <a:t>Bonnie Davis, David Goldwyn, and Tony Urdes  </a:t>
            </a:r>
            <a:r>
              <a:rPr lang="en-US" sz="1933">
                <a:solidFill>
                  <a:srgbClr val="000000"/>
                </a:solidFill>
                <a:latin typeface="Arimo"/>
              </a:rPr>
              <a:t>                                                                             </a:t>
            </a:r>
          </a:p>
          <a:p>
            <a:pPr>
              <a:lnSpc>
                <a:spcPts val="3171"/>
              </a:lnSpc>
            </a:pPr>
            <a:r>
              <a:rPr lang="en-US" sz="1933">
                <a:solidFill>
                  <a:srgbClr val="000000"/>
                </a:solidFill>
                <a:latin typeface="Arimo Bold"/>
              </a:rPr>
              <a:t>VII. Nominating Committee Report</a:t>
            </a:r>
            <a:r>
              <a:rPr lang="en-US" sz="1933">
                <a:solidFill>
                  <a:srgbClr val="000000"/>
                </a:solidFill>
                <a:latin typeface="Arimo"/>
              </a:rPr>
              <a:t>..............................................................................................................Libby Schwartz</a:t>
            </a:r>
          </a:p>
          <a:p>
            <a:pPr>
              <a:lnSpc>
                <a:spcPts val="3171"/>
              </a:lnSpc>
            </a:pPr>
            <a:r>
              <a:rPr lang="en-US" sz="1933">
                <a:solidFill>
                  <a:srgbClr val="000000"/>
                </a:solidFill>
                <a:latin typeface="DM Sans Bold"/>
              </a:rPr>
              <a:t>VIII. Election of New Board Members</a:t>
            </a:r>
            <a:r>
              <a:rPr lang="en-US" sz="1933">
                <a:solidFill>
                  <a:srgbClr val="000000"/>
                </a:solidFill>
                <a:latin typeface="DM Sans"/>
              </a:rPr>
              <a:t>..................................................................................................................Tony Urdes   </a:t>
            </a:r>
          </a:p>
          <a:p>
            <a:pPr marL="417483" indent="-208742" lvl="1">
              <a:lnSpc>
                <a:spcPts val="3171"/>
              </a:lnSpc>
              <a:buFont typeface="Arial"/>
              <a:buChar char="•"/>
            </a:pPr>
            <a:r>
              <a:rPr lang="en-US" sz="1933">
                <a:solidFill>
                  <a:srgbClr val="000000"/>
                </a:solidFill>
                <a:latin typeface="Arimo"/>
              </a:rPr>
              <a:t>For Election to a New Two Year Term for 2022 - 2024</a:t>
            </a:r>
          </a:p>
          <a:p>
            <a:pPr marL="834966" indent="-278322" lvl="2">
              <a:lnSpc>
                <a:spcPts val="3171"/>
              </a:lnSpc>
              <a:buFont typeface="Arial"/>
              <a:buChar char="⚬"/>
            </a:pPr>
            <a:r>
              <a:rPr lang="en-US" sz="1933">
                <a:solidFill>
                  <a:srgbClr val="000000"/>
                </a:solidFill>
                <a:latin typeface="Arimo Italics"/>
              </a:rPr>
              <a:t>Susan Berniker, Gail Mandel, Susan Milstein, Elana Pirtle-Guiney</a:t>
            </a:r>
          </a:p>
          <a:p>
            <a:pPr marL="417483" indent="-208742" lvl="1">
              <a:lnSpc>
                <a:spcPts val="3171"/>
              </a:lnSpc>
              <a:buFont typeface="Arial"/>
              <a:buChar char="•"/>
            </a:pPr>
            <a:r>
              <a:rPr lang="en-US" sz="1933">
                <a:solidFill>
                  <a:srgbClr val="000000"/>
                </a:solidFill>
                <a:latin typeface="DM Sans"/>
              </a:rPr>
              <a:t>For Reelection to Two Year Term for 2022 - 2024</a:t>
            </a:r>
          </a:p>
          <a:p>
            <a:pPr marL="834966" indent="-278322" lvl="2">
              <a:lnSpc>
                <a:spcPts val="3171"/>
              </a:lnSpc>
              <a:buFont typeface="Arial"/>
              <a:buChar char="⚬"/>
            </a:pPr>
            <a:r>
              <a:rPr lang="en-US" sz="1933">
                <a:solidFill>
                  <a:srgbClr val="000000"/>
                </a:solidFill>
                <a:latin typeface="Arimo Italics"/>
              </a:rPr>
              <a:t>Naomi Derner, Meryl Haber, Bill June, Shoshanna Lansberg, Sandy Lewis, Sarah Pitman</a:t>
            </a:r>
            <a:r>
              <a:rPr lang="en-US" sz="1933">
                <a:solidFill>
                  <a:srgbClr val="000000"/>
                </a:solidFill>
                <a:latin typeface="Arimo"/>
              </a:rPr>
              <a:t>  </a:t>
            </a:r>
          </a:p>
          <a:p>
            <a:pPr marL="417483" indent="-208742" lvl="1">
              <a:lnSpc>
                <a:spcPts val="3171"/>
              </a:lnSpc>
              <a:buFont typeface="Arial"/>
              <a:buChar char="•"/>
            </a:pPr>
            <a:r>
              <a:rPr lang="en-US" sz="1933">
                <a:solidFill>
                  <a:srgbClr val="000000"/>
                </a:solidFill>
                <a:latin typeface="DM Sans"/>
              </a:rPr>
              <a:t>Continuing Two Year Term for 2022 - 2024</a:t>
            </a:r>
          </a:p>
          <a:p>
            <a:pPr marL="834966" indent="-278322" lvl="2">
              <a:lnSpc>
                <a:spcPts val="3171"/>
              </a:lnSpc>
              <a:buFont typeface="Arial"/>
              <a:buChar char="⚬"/>
            </a:pPr>
            <a:r>
              <a:rPr lang="en-US" sz="1933">
                <a:solidFill>
                  <a:srgbClr val="000000"/>
                </a:solidFill>
                <a:latin typeface="DM Sans Italics"/>
              </a:rPr>
              <a:t>Jeff Capen, Janet Hoffman,Christie Moore, Josh Remick, Sally Rosenfeld, Libby Schwartz</a:t>
            </a:r>
            <a:r>
              <a:rPr lang="en-US" sz="1933">
                <a:solidFill>
                  <a:srgbClr val="000000"/>
                </a:solidFill>
                <a:latin typeface="Arimo"/>
              </a:rPr>
              <a:t>  </a:t>
            </a:r>
            <a:r>
              <a:rPr lang="en-US" sz="1933">
                <a:solidFill>
                  <a:srgbClr val="000000"/>
                </a:solidFill>
                <a:latin typeface="Arimo Bold"/>
              </a:rPr>
              <a:t>                                                            </a:t>
            </a:r>
          </a:p>
          <a:p>
            <a:pPr>
              <a:lnSpc>
                <a:spcPts val="3171"/>
              </a:lnSpc>
            </a:pPr>
            <a:r>
              <a:rPr lang="en-US" sz="1933">
                <a:solidFill>
                  <a:srgbClr val="000000"/>
                </a:solidFill>
                <a:latin typeface="Arimo Bold"/>
              </a:rPr>
              <a:t>IX. Blessing of the CBI Board </a:t>
            </a:r>
            <a:r>
              <a:rPr lang="en-US" sz="1933">
                <a:solidFill>
                  <a:srgbClr val="000000"/>
                </a:solidFill>
                <a:latin typeface="Arimo"/>
              </a:rPr>
              <a:t>......................................................................................................................................Tony Urdes      </a:t>
            </a:r>
            <a:r>
              <a:rPr lang="en-US" sz="1933">
                <a:solidFill>
                  <a:srgbClr val="000000"/>
                </a:solidFill>
                <a:latin typeface="Arimo Bold"/>
              </a:rPr>
              <a:t>                                                                                           </a:t>
            </a:r>
          </a:p>
          <a:p>
            <a:pPr>
              <a:lnSpc>
                <a:spcPts val="3171"/>
              </a:lnSpc>
            </a:pPr>
            <a:r>
              <a:rPr lang="en-US" sz="1933">
                <a:solidFill>
                  <a:srgbClr val="000000"/>
                </a:solidFill>
                <a:latin typeface="Arimo Bold"/>
              </a:rPr>
              <a:t>X. Closing</a:t>
            </a:r>
            <a:r>
              <a:rPr lang="en-US" sz="1933">
                <a:solidFill>
                  <a:srgbClr val="000000"/>
                </a:solidFill>
                <a:latin typeface="Arimo"/>
              </a:rPr>
              <a:t> .....................................................................................................................................................................................CBI Clergy</a:t>
            </a:r>
            <a:r>
              <a:rPr lang="en-US" sz="1933">
                <a:solidFill>
                  <a:srgbClr val="000000"/>
                </a:solidFill>
                <a:latin typeface="Arimo Bold"/>
              </a:rPr>
              <a:t>      </a:t>
            </a:r>
            <a:r>
              <a:rPr lang="en-US" sz="1933">
                <a:solidFill>
                  <a:srgbClr val="000000"/>
                </a:solidFill>
                <a:latin typeface="Arimo"/>
              </a:rPr>
              <a:t>                                                                                                                          </a:t>
            </a:r>
          </a:p>
          <a:p>
            <a:pPr>
              <a:lnSpc>
                <a:spcPts val="3171"/>
              </a:lnSpc>
            </a:pP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624065" y="1123950"/>
            <a:ext cx="16635235" cy="7413868"/>
          </a:xfrm>
          <a:prstGeom prst="rect">
            <a:avLst/>
          </a:prstGeom>
        </p:spPr>
        <p:txBody>
          <a:bodyPr anchor="t" rtlCol="false" tIns="0" lIns="0" bIns="0" rIns="0">
            <a:spAutoFit/>
          </a:bodyPr>
          <a:lstStyle/>
          <a:p>
            <a:pPr marL="1943165" indent="-971582" lvl="1">
              <a:lnSpc>
                <a:spcPts val="9720"/>
              </a:lnSpc>
              <a:buFont typeface="Arial"/>
              <a:buChar char="•"/>
            </a:pPr>
            <a:r>
              <a:rPr lang="en-US" sz="9000">
                <a:solidFill>
                  <a:srgbClr val="000000"/>
                </a:solidFill>
                <a:latin typeface="DM Sans"/>
              </a:rPr>
              <a:t>Resumed in-person learning at our arts-integrated Religious School Program with 270 enrolled students in grades pre-k through twelve!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20111" r="0" b="20111"/>
          <a:stretch>
            <a:fillRect/>
          </a:stretch>
        </p:blipFill>
        <p:spPr>
          <a:xfrm flipH="false" flipV="false" rot="0">
            <a:off x="1107068" y="1028700"/>
            <a:ext cx="16073863" cy="7206449"/>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12504053" y="8336955"/>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Mishpacha  Minyan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10800000">
            <a:off x="1028700" y="852428"/>
            <a:ext cx="10003046" cy="750228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462809" y="1576871"/>
            <a:ext cx="4540049" cy="6053399"/>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6354867" y="8422207"/>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Family Learning in Session</a:t>
            </a:r>
          </a:p>
        </p:txBody>
      </p:sp>
      <p:sp>
        <p:nvSpPr>
          <p:cNvPr name="TextBox 7" id="7"/>
          <p:cNvSpPr txBox="true"/>
          <p:nvPr/>
        </p:nvSpPr>
        <p:spPr>
          <a:xfrm rot="0">
            <a:off x="12325979" y="7717560"/>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Wimple Making</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69346" y="1104259"/>
            <a:ext cx="11838743" cy="7650491"/>
          </a:xfrm>
          <a:prstGeom prst="rect">
            <a:avLst/>
          </a:prstGeom>
        </p:spPr>
        <p:txBody>
          <a:bodyPr anchor="t" rtlCol="false" tIns="0" lIns="0" bIns="0" rIns="0">
            <a:spAutoFit/>
          </a:bodyPr>
          <a:lstStyle/>
          <a:p>
            <a:pPr marL="1511448" indent="-755724" lvl="1">
              <a:lnSpc>
                <a:spcPts val="7560"/>
              </a:lnSpc>
              <a:buFont typeface="Arial"/>
              <a:buChar char="•"/>
            </a:pPr>
            <a:r>
              <a:rPr lang="en-US" sz="7000">
                <a:solidFill>
                  <a:srgbClr val="000000"/>
                </a:solidFill>
                <a:latin typeface="DM Sans"/>
              </a:rPr>
              <a:t>Traveled with our youth groups to Los Angeles for a social action-focused trip this spring. We have </a:t>
            </a:r>
            <a:r>
              <a:rPr lang="en-US" sz="7000">
                <a:solidFill>
                  <a:srgbClr val="000000"/>
                </a:solidFill>
                <a:latin typeface="DM Sans"/>
              </a:rPr>
              <a:t>plans for Washington, DC and Southern Civil Rights trips in the coming year!</a:t>
            </a:r>
          </a:p>
        </p:txBody>
      </p:sp>
      <p:pic>
        <p:nvPicPr>
          <p:cNvPr name="Picture 4" id="4"/>
          <p:cNvPicPr>
            <a:picLocks noChangeAspect="true"/>
          </p:cNvPicPr>
          <p:nvPr/>
        </p:nvPicPr>
        <p:blipFill>
          <a:blip r:embed="rId2"/>
          <a:srcRect l="0" t="0" r="0" b="0"/>
          <a:stretch>
            <a:fillRect/>
          </a:stretch>
        </p:blipFill>
        <p:spPr>
          <a:xfrm flipH="false" flipV="false" rot="0">
            <a:off x="13862427" y="6143551"/>
            <a:ext cx="3222541" cy="2416906"/>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0">
            <a:off x="13855499" y="329049"/>
            <a:ext cx="3229469" cy="2422102"/>
          </a:xfrm>
          <a:prstGeom prst="rect">
            <a:avLst/>
          </a:prstGeom>
        </p:spPr>
      </p:pic>
      <p:pic>
        <p:nvPicPr>
          <p:cNvPr name="Picture 6" id="6"/>
          <p:cNvPicPr>
            <a:picLocks noChangeAspect="true"/>
          </p:cNvPicPr>
          <p:nvPr/>
        </p:nvPicPr>
        <p:blipFill>
          <a:blip r:embed="rId4"/>
          <a:srcRect l="0" t="0" r="0" b="0"/>
          <a:stretch>
            <a:fillRect/>
          </a:stretch>
        </p:blipFill>
        <p:spPr>
          <a:xfrm flipH="false" flipV="false" rot="0">
            <a:off x="13855499" y="3235426"/>
            <a:ext cx="3229469" cy="2422102"/>
          </a:xfrm>
          <a:prstGeom prst="rect">
            <a:avLst/>
          </a:prstGeom>
        </p:spPr>
      </p:pic>
      <p:sp>
        <p:nvSpPr>
          <p:cNvPr name="TextBox 7" id="7"/>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8" id="8"/>
          <p:cNvSpPr txBox="true"/>
          <p:nvPr/>
        </p:nvSpPr>
        <p:spPr>
          <a:xfrm rot="0">
            <a:off x="12408090" y="2825603"/>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Los Angeles Trip</a:t>
            </a:r>
          </a:p>
        </p:txBody>
      </p:sp>
      <p:sp>
        <p:nvSpPr>
          <p:cNvPr name="TextBox 9" id="9"/>
          <p:cNvSpPr txBox="true"/>
          <p:nvPr/>
        </p:nvSpPr>
        <p:spPr>
          <a:xfrm rot="0">
            <a:off x="12408090" y="5733728"/>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Los Angeles Trip</a:t>
            </a:r>
          </a:p>
        </p:txBody>
      </p:sp>
      <p:sp>
        <p:nvSpPr>
          <p:cNvPr name="TextBox 10" id="10"/>
          <p:cNvSpPr txBox="true"/>
          <p:nvPr/>
        </p:nvSpPr>
        <p:spPr>
          <a:xfrm rot="0">
            <a:off x="12408090" y="8636656"/>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Los Angeles Trip</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935342" y="514447"/>
            <a:ext cx="16417315" cy="8083084"/>
          </a:xfrm>
          <a:prstGeom prst="rect">
            <a:avLst/>
          </a:prstGeom>
        </p:spPr>
        <p:txBody>
          <a:bodyPr anchor="t" rtlCol="false" tIns="0" lIns="0" bIns="0" rIns="0">
            <a:spAutoFit/>
          </a:bodyPr>
          <a:lstStyle/>
          <a:p>
            <a:pPr marL="2115842" indent="-1057921" lvl="1">
              <a:lnSpc>
                <a:spcPts val="10584"/>
              </a:lnSpc>
              <a:buFont typeface="Arial"/>
              <a:buChar char="•"/>
            </a:pPr>
            <a:r>
              <a:rPr lang="en-US" sz="9800">
                <a:solidFill>
                  <a:srgbClr val="000000"/>
                </a:solidFill>
                <a:latin typeface="DM Sans"/>
              </a:rPr>
              <a:t>Welcomed world-class (and Grammy-winning) musicians for concerts under our dome and a cine-concert experience at the MJCC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2281" t="0" r="15720" b="6553"/>
          <a:stretch>
            <a:fillRect/>
          </a:stretch>
        </p:blipFill>
        <p:spPr>
          <a:xfrm flipH="false" flipV="false" rot="0">
            <a:off x="11485412" y="1180279"/>
            <a:ext cx="4917930" cy="3713039"/>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487583" y="1108221"/>
            <a:ext cx="9457816" cy="7570194"/>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1485412" y="5394943"/>
            <a:ext cx="4917930" cy="2766335"/>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3386430" y="5025407"/>
            <a:ext cx="3016911"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United for Ukraine - photo by Steve Bilow</a:t>
            </a:r>
          </a:p>
        </p:txBody>
      </p:sp>
      <p:sp>
        <p:nvSpPr>
          <p:cNvPr name="TextBox 8" id="8"/>
          <p:cNvSpPr txBox="true"/>
          <p:nvPr/>
        </p:nvSpPr>
        <p:spPr>
          <a:xfrm rot="0">
            <a:off x="6928487" y="8823274"/>
            <a:ext cx="3016911"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United for Ukraine - photo by Steve Bilow</a:t>
            </a:r>
          </a:p>
        </p:txBody>
      </p:sp>
      <p:sp>
        <p:nvSpPr>
          <p:cNvPr name="TextBox 9" id="9"/>
          <p:cNvSpPr txBox="true"/>
          <p:nvPr/>
        </p:nvSpPr>
        <p:spPr>
          <a:xfrm rot="0">
            <a:off x="14435503" y="8294629"/>
            <a:ext cx="1967839"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Cantors Cahana and Green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1792105" y="536718"/>
            <a:ext cx="6120335" cy="4070023"/>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788572" y="866470"/>
            <a:ext cx="10378920" cy="8023591"/>
          </a:xfrm>
          <a:prstGeom prst="rect">
            <a:avLst/>
          </a:prstGeom>
        </p:spPr>
        <p:txBody>
          <a:bodyPr anchor="t" rtlCol="false" tIns="0" lIns="0" bIns="0" rIns="0">
            <a:spAutoFit/>
          </a:bodyPr>
          <a:lstStyle/>
          <a:p>
            <a:pPr marL="1273964" indent="-636982" lvl="1">
              <a:lnSpc>
                <a:spcPts val="6372"/>
              </a:lnSpc>
              <a:buFont typeface="Arial"/>
              <a:buChar char="•"/>
            </a:pPr>
            <a:r>
              <a:rPr lang="en-US" sz="5900">
                <a:solidFill>
                  <a:srgbClr val="000000"/>
                </a:solidFill>
                <a:latin typeface="DM Sans"/>
              </a:rPr>
              <a:t>Announced the Anese and Bernard Klein URJ Camp Scholarship Fund, which in its inaugural year will provide $1,000 scholarships to all CBI students attending URJ summer camp...and fourteen excited campers have signed up (so far)!</a:t>
            </a:r>
          </a:p>
        </p:txBody>
      </p:sp>
      <p:sp>
        <p:nvSpPr>
          <p:cNvPr name="TextBox 6" id="6"/>
          <p:cNvSpPr txBox="true"/>
          <p:nvPr/>
        </p:nvSpPr>
        <p:spPr>
          <a:xfrm rot="0">
            <a:off x="15826614" y="4726834"/>
            <a:ext cx="2089382"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Anese and Bernard Klein (z''l)</a:t>
            </a:r>
          </a:p>
        </p:txBody>
      </p:sp>
      <p:pic>
        <p:nvPicPr>
          <p:cNvPr name="Picture 7" id="7"/>
          <p:cNvPicPr>
            <a:picLocks noChangeAspect="true"/>
          </p:cNvPicPr>
          <p:nvPr/>
        </p:nvPicPr>
        <p:blipFill>
          <a:blip r:embed="rId3"/>
          <a:srcRect l="0" t="0" r="0" b="0"/>
          <a:stretch>
            <a:fillRect/>
          </a:stretch>
        </p:blipFill>
        <p:spPr>
          <a:xfrm flipH="false" flipV="false" rot="0">
            <a:off x="13328311" y="5559817"/>
            <a:ext cx="4587684" cy="3052896"/>
          </a:xfrm>
          <a:prstGeom prst="rect">
            <a:avLst/>
          </a:prstGeom>
        </p:spPr>
      </p:pic>
      <p:sp>
        <p:nvSpPr>
          <p:cNvPr name="TextBox 8" id="8"/>
          <p:cNvSpPr txBox="true"/>
          <p:nvPr/>
        </p:nvSpPr>
        <p:spPr>
          <a:xfrm rot="0">
            <a:off x="16496686" y="8666101"/>
            <a:ext cx="1397661"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URJ Camp Kalsman</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618068" y="683713"/>
            <a:ext cx="16314433" cy="7830374"/>
          </a:xfrm>
          <a:prstGeom prst="rect">
            <a:avLst/>
          </a:prstGeom>
        </p:spPr>
        <p:txBody>
          <a:bodyPr anchor="t" rtlCol="false" tIns="0" lIns="0" bIns="0" rIns="0">
            <a:spAutoFit/>
          </a:bodyPr>
          <a:lstStyle/>
          <a:p>
            <a:pPr marL="1230785" indent="-615393" lvl="1">
              <a:lnSpc>
                <a:spcPts val="6156"/>
              </a:lnSpc>
              <a:buFont typeface="Arial"/>
              <a:buChar char="•"/>
            </a:pPr>
            <a:r>
              <a:rPr lang="en-US" sz="5700">
                <a:solidFill>
                  <a:srgbClr val="000000"/>
                </a:solidFill>
                <a:latin typeface="DM Sans"/>
              </a:rPr>
              <a:t>Introduced  two new platforms so that our administrative team can keep our community better supported and connected:</a:t>
            </a:r>
          </a:p>
          <a:p>
            <a:pPr marL="2461571" indent="-820524" lvl="2">
              <a:lnSpc>
                <a:spcPts val="6156"/>
              </a:lnSpc>
              <a:buFont typeface="Arial"/>
              <a:buChar char="⚬"/>
            </a:pPr>
            <a:r>
              <a:rPr lang="en-US" sz="5700">
                <a:solidFill>
                  <a:srgbClr val="000000"/>
                </a:solidFill>
                <a:latin typeface="DM Sans"/>
              </a:rPr>
              <a:t>Shulcloud, our online membership portal, which streamlines communications, payments, and congregant support,  </a:t>
            </a:r>
          </a:p>
          <a:p>
            <a:pPr marL="2461571" indent="-820524" lvl="2">
              <a:lnSpc>
                <a:spcPts val="6156"/>
              </a:lnSpc>
              <a:buFont typeface="Arial"/>
              <a:buChar char="⚬"/>
            </a:pPr>
            <a:r>
              <a:rPr lang="en-US" sz="5700">
                <a:solidFill>
                  <a:srgbClr val="000000"/>
                </a:solidFill>
                <a:latin typeface="DM Sans"/>
              </a:rPr>
              <a:t>and Cemify, which organizes, digitizes, and secures Beth Israel Cemetery burial records, plot ownership, and mapping</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38225" y="1400069"/>
            <a:ext cx="15547164" cy="6603595"/>
          </a:xfrm>
          <a:prstGeom prst="rect">
            <a:avLst/>
          </a:prstGeom>
        </p:spPr>
        <p:txBody>
          <a:bodyPr anchor="t" rtlCol="false" tIns="0" lIns="0" bIns="0" rIns="0">
            <a:spAutoFit/>
          </a:bodyPr>
          <a:lstStyle/>
          <a:p>
            <a:pPr marL="2072672" indent="-1036336" lvl="1">
              <a:lnSpc>
                <a:spcPts val="10368"/>
              </a:lnSpc>
              <a:buFont typeface="Arial"/>
              <a:buChar char="•"/>
            </a:pPr>
            <a:r>
              <a:rPr lang="en-US" sz="9600">
                <a:solidFill>
                  <a:srgbClr val="000000"/>
                </a:solidFill>
                <a:latin typeface="DM Sans"/>
              </a:rPr>
              <a:t>Received a $150,000 Federal grant to improve the safety and security of our historic campus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673483" y="1114425"/>
            <a:ext cx="11527466" cy="7365883"/>
          </a:xfrm>
          <a:prstGeom prst="rect">
            <a:avLst/>
          </a:prstGeom>
        </p:spPr>
        <p:txBody>
          <a:bodyPr anchor="t" rtlCol="false" tIns="0" lIns="0" bIns="0" rIns="0">
            <a:spAutoFit/>
          </a:bodyPr>
          <a:lstStyle/>
          <a:p>
            <a:pPr marL="1662565" indent="-831282" lvl="1">
              <a:lnSpc>
                <a:spcPts val="8316"/>
              </a:lnSpc>
              <a:buFont typeface="Arial"/>
              <a:buChar char="•"/>
            </a:pPr>
            <a:r>
              <a:rPr lang="en-US" sz="7700">
                <a:solidFill>
                  <a:srgbClr val="000000"/>
                </a:solidFill>
                <a:latin typeface="DM Sans"/>
              </a:rPr>
              <a:t>We gathered for our Chanukah Family Service, complete with outdoor lights, and a “Donuts for Dinner” for our littlest congregants! </a:t>
            </a:r>
          </a:p>
        </p:txBody>
      </p:sp>
      <p:pic>
        <p:nvPicPr>
          <p:cNvPr name="Picture 4" id="4"/>
          <p:cNvPicPr>
            <a:picLocks noChangeAspect="true"/>
          </p:cNvPicPr>
          <p:nvPr/>
        </p:nvPicPr>
        <p:blipFill>
          <a:blip r:embed="rId2"/>
          <a:srcRect l="7735" t="0" r="7735" b="0"/>
          <a:stretch>
            <a:fillRect/>
          </a:stretch>
        </p:blipFill>
        <p:spPr>
          <a:xfrm flipH="false" flipV="false" rot="0">
            <a:off x="12693263" y="1126709"/>
            <a:ext cx="4587684" cy="3052896"/>
          </a:xfrm>
          <a:prstGeom prst="rect">
            <a:avLst/>
          </a:prstGeom>
        </p:spPr>
      </p:pic>
      <p:pic>
        <p:nvPicPr>
          <p:cNvPr name="Picture 5" id="5"/>
          <p:cNvPicPr>
            <a:picLocks noChangeAspect="true"/>
          </p:cNvPicPr>
          <p:nvPr/>
        </p:nvPicPr>
        <p:blipFill>
          <a:blip r:embed="rId3"/>
          <a:srcRect l="0" t="64" r="0" b="64"/>
          <a:stretch>
            <a:fillRect/>
          </a:stretch>
        </p:blipFill>
        <p:spPr>
          <a:xfrm flipH="false" flipV="false" rot="0">
            <a:off x="12736558" y="4832578"/>
            <a:ext cx="4587684" cy="3436335"/>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6539633" y="8278438"/>
            <a:ext cx="719667"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Chanukah</a:t>
            </a:r>
          </a:p>
        </p:txBody>
      </p:sp>
      <p:sp>
        <p:nvSpPr>
          <p:cNvPr name="TextBox 8" id="8"/>
          <p:cNvSpPr txBox="true"/>
          <p:nvPr/>
        </p:nvSpPr>
        <p:spPr>
          <a:xfrm rot="0">
            <a:off x="14961063" y="4186816"/>
            <a:ext cx="2298237"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Chanukah Lights Drive Through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13246896" y="1932831"/>
            <a:ext cx="4012404" cy="6661338"/>
            <a:chOff x="0" y="0"/>
            <a:chExt cx="5349871" cy="8881783"/>
          </a:xfrm>
        </p:grpSpPr>
        <p:pic>
          <p:nvPicPr>
            <p:cNvPr name="Picture 3" id="3"/>
            <p:cNvPicPr>
              <a:picLocks noChangeAspect="true"/>
            </p:cNvPicPr>
            <p:nvPr/>
          </p:nvPicPr>
          <p:blipFill>
            <a:blip r:embed="rId2"/>
            <a:srcRect l="15130" t="0" r="15130" b="0"/>
            <a:stretch>
              <a:fillRect/>
            </a:stretch>
          </p:blipFill>
          <p:spPr>
            <a:xfrm>
              <a:off x="0" y="0"/>
              <a:ext cx="5349871" cy="8881783"/>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6" id="6"/>
          <p:cNvSpPr txBox="true"/>
          <p:nvPr/>
        </p:nvSpPr>
        <p:spPr>
          <a:xfrm rot="0">
            <a:off x="1409320" y="5281160"/>
            <a:ext cx="7283604" cy="1088067"/>
          </a:xfrm>
          <a:prstGeom prst="rect">
            <a:avLst/>
          </a:prstGeom>
        </p:spPr>
        <p:txBody>
          <a:bodyPr anchor="t" rtlCol="false" tIns="0" lIns="0" bIns="0" rIns="0">
            <a:spAutoFit/>
          </a:bodyPr>
          <a:lstStyle/>
          <a:p>
            <a:pPr>
              <a:lnSpc>
                <a:spcPts val="8767"/>
              </a:lnSpc>
            </a:pPr>
            <a:r>
              <a:rPr lang="en-US" spc="107" sz="6744">
                <a:solidFill>
                  <a:srgbClr val="000000"/>
                </a:solidFill>
                <a:latin typeface="DM Sans"/>
              </a:rPr>
              <a:t>Tony Urdes</a:t>
            </a:r>
          </a:p>
        </p:txBody>
      </p:sp>
      <p:sp>
        <p:nvSpPr>
          <p:cNvPr name="TextBox 7" id="7"/>
          <p:cNvSpPr txBox="true"/>
          <p:nvPr/>
        </p:nvSpPr>
        <p:spPr>
          <a:xfrm rot="0">
            <a:off x="1409320" y="2714432"/>
            <a:ext cx="9380986" cy="2322710"/>
          </a:xfrm>
          <a:prstGeom prst="rect">
            <a:avLst/>
          </a:prstGeom>
        </p:spPr>
        <p:txBody>
          <a:bodyPr anchor="t" rtlCol="false" tIns="0" lIns="0" bIns="0" rIns="0">
            <a:spAutoFit/>
          </a:bodyPr>
          <a:lstStyle/>
          <a:p>
            <a:pPr>
              <a:lnSpc>
                <a:spcPts val="17858"/>
              </a:lnSpc>
            </a:pPr>
            <a:r>
              <a:rPr lang="en-US" sz="16535">
                <a:solidFill>
                  <a:srgbClr val="000000"/>
                </a:solidFill>
                <a:latin typeface="Dream Avenue"/>
              </a:rPr>
              <a:t>Welcome</a:t>
            </a:r>
          </a:p>
        </p:txBody>
      </p:sp>
      <p:sp>
        <p:nvSpPr>
          <p:cNvPr name="TextBox 8" id="8"/>
          <p:cNvSpPr txBox="true"/>
          <p:nvPr/>
        </p:nvSpPr>
        <p:spPr>
          <a:xfrm rot="0">
            <a:off x="1409320" y="6899618"/>
            <a:ext cx="8982431" cy="863450"/>
          </a:xfrm>
          <a:prstGeom prst="rect">
            <a:avLst/>
          </a:prstGeom>
        </p:spPr>
        <p:txBody>
          <a:bodyPr anchor="t" rtlCol="false" tIns="0" lIns="0" bIns="0" rIns="0">
            <a:spAutoFit/>
          </a:bodyPr>
          <a:lstStyle/>
          <a:p>
            <a:pPr>
              <a:lnSpc>
                <a:spcPts val="7249"/>
              </a:lnSpc>
            </a:pPr>
            <a:r>
              <a:rPr lang="en-US" sz="4420">
                <a:solidFill>
                  <a:srgbClr val="000000"/>
                </a:solidFill>
                <a:latin typeface="DM Sans"/>
              </a:rPr>
              <a:t>President, CBI Board of Trustees</a:t>
            </a:r>
          </a:p>
        </p:txBody>
      </p:sp>
      <p:sp>
        <p:nvSpPr>
          <p:cNvPr name="TextBox 9" id="9"/>
          <p:cNvSpPr txBox="true"/>
          <p:nvPr/>
        </p:nvSpPr>
        <p:spPr>
          <a:xfrm rot="0">
            <a:off x="15893043" y="8565594"/>
            <a:ext cx="1366257"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Tony Urdes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11460" t="0" r="5556" b="6946"/>
          <a:stretch>
            <a:fillRect/>
          </a:stretch>
        </p:blipFill>
        <p:spPr>
          <a:xfrm flipH="false" flipV="false" rot="0">
            <a:off x="9144000" y="1674129"/>
            <a:ext cx="7437039" cy="625476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805073" y="946030"/>
            <a:ext cx="5783222" cy="7710963"/>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4210965" y="8029015"/>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Chanukah Family Celebration </a:t>
            </a:r>
          </a:p>
        </p:txBody>
      </p:sp>
      <p:sp>
        <p:nvSpPr>
          <p:cNvPr name="TextBox 7" id="7"/>
          <p:cNvSpPr txBox="true"/>
          <p:nvPr/>
        </p:nvSpPr>
        <p:spPr>
          <a:xfrm rot="0">
            <a:off x="5218221" y="8738021"/>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Chanukah Family Celebration </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15125" y="1828564"/>
            <a:ext cx="16853115" cy="6029596"/>
          </a:xfrm>
          <a:prstGeom prst="rect">
            <a:avLst/>
          </a:prstGeom>
        </p:spPr>
        <p:txBody>
          <a:bodyPr anchor="t" rtlCol="false" tIns="0" lIns="0" bIns="0" rIns="0">
            <a:spAutoFit/>
          </a:bodyPr>
          <a:lstStyle/>
          <a:p>
            <a:pPr marL="1899996" indent="-949998" lvl="1">
              <a:lnSpc>
                <a:spcPts val="9504"/>
              </a:lnSpc>
              <a:buFont typeface="Arial"/>
              <a:buChar char="•"/>
            </a:pPr>
            <a:r>
              <a:rPr lang="en-US" sz="8800">
                <a:solidFill>
                  <a:srgbClr val="000000"/>
                </a:solidFill>
                <a:latin typeface="DM Sans"/>
              </a:rPr>
              <a:t>Social Action efforts at CBI continued with focus on supporting refugees, gun violence prevention, and combating food insecurity.</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2.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406185" y="1085850"/>
            <a:ext cx="16853115" cy="7672193"/>
          </a:xfrm>
          <a:prstGeom prst="rect">
            <a:avLst/>
          </a:prstGeom>
        </p:spPr>
        <p:txBody>
          <a:bodyPr anchor="t" rtlCol="false" tIns="0" lIns="0" bIns="0" rIns="0">
            <a:spAutoFit/>
          </a:bodyPr>
          <a:lstStyle/>
          <a:p>
            <a:pPr marL="1014891" indent="-507445" lvl="1">
              <a:lnSpc>
                <a:spcPts val="5076"/>
              </a:lnSpc>
              <a:buFont typeface="Arial"/>
              <a:buChar char="•"/>
            </a:pPr>
            <a:r>
              <a:rPr lang="en-US" sz="4700">
                <a:solidFill>
                  <a:srgbClr val="000000"/>
                </a:solidFill>
                <a:latin typeface="Arimo"/>
              </a:rPr>
              <a:t>We supported Ukrainians, and other refugees, immigrants and asylum seekers with your donations of funds and goods. </a:t>
            </a:r>
            <a:r>
              <a:rPr lang="en-US" sz="4700">
                <a:solidFill>
                  <a:srgbClr val="000000"/>
                </a:solidFill>
                <a:latin typeface="Arimo"/>
              </a:rPr>
              <a:t>Generous contributions from our congregation traveled with Rabbi Cahana to Krakow.  We donated $10,000 from the Social Action Food Fund to World Central Kitchen for their food programs in Ukraine and the neighboring countries. Local</a:t>
            </a:r>
            <a:r>
              <a:rPr lang="en-US" sz="4700">
                <a:solidFill>
                  <a:srgbClr val="000000"/>
                </a:solidFill>
                <a:latin typeface="Arimo"/>
              </a:rPr>
              <a:t> organizations active in resettling recent Afghan arrivals IRCO, Portland Refugee Support Group, and the Refugee Care Collective, received our donations of winter coats and household items, and allocations from our Social Action Funds. HIAS also received our support.</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3.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717443" y="1095375"/>
            <a:ext cx="16853115" cy="7744598"/>
          </a:xfrm>
          <a:prstGeom prst="rect">
            <a:avLst/>
          </a:prstGeom>
        </p:spPr>
        <p:txBody>
          <a:bodyPr anchor="t" rtlCol="false" tIns="0" lIns="0" bIns="0" rIns="0">
            <a:spAutoFit/>
          </a:bodyPr>
          <a:lstStyle/>
          <a:p>
            <a:pPr>
              <a:lnSpc>
                <a:spcPts val="6804"/>
              </a:lnSpc>
            </a:pPr>
          </a:p>
          <a:p>
            <a:pPr marL="1360322" indent="-680161" lvl="1">
              <a:lnSpc>
                <a:spcPts val="6804"/>
              </a:lnSpc>
              <a:buFont typeface="Arial"/>
              <a:buChar char="•"/>
            </a:pPr>
            <a:r>
              <a:rPr lang="en-US" sz="6300">
                <a:solidFill>
                  <a:srgbClr val="000000"/>
                </a:solidFill>
                <a:latin typeface="Arimo"/>
              </a:rPr>
              <a:t>We continued to combat food insecurity by raising over $25,000 for the Robert Peltz (z’l) High Holidays Funds for Food drive, supporting local organizations providing food assistance, and continuing our partnership with Northwest Towers residents in their Sunday Food Pantry.</a:t>
            </a:r>
          </a:p>
          <a:p>
            <a:pPr>
              <a:lnSpc>
                <a:spcPts val="6804"/>
              </a:lnSpc>
            </a:pP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4.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810820" y="595497"/>
            <a:ext cx="16853115" cy="9459088"/>
          </a:xfrm>
          <a:prstGeom prst="rect">
            <a:avLst/>
          </a:prstGeom>
        </p:spPr>
        <p:txBody>
          <a:bodyPr anchor="t" rtlCol="false" tIns="0" lIns="0" bIns="0" rIns="0">
            <a:spAutoFit/>
          </a:bodyPr>
          <a:lstStyle/>
          <a:p>
            <a:pPr marL="1360170" indent="-680085" lvl="1">
              <a:lnSpc>
                <a:spcPts val="6804"/>
              </a:lnSpc>
              <a:buFont typeface="Arial"/>
              <a:buChar char="•"/>
            </a:pPr>
            <a:r>
              <a:rPr lang="en-US" sz="6300">
                <a:solidFill>
                  <a:srgbClr val="000000"/>
                </a:solidFill>
                <a:latin typeface="DM Sans"/>
              </a:rPr>
              <a:t>We continue to work to prevent gun violence by participating in Lift Every Voice Oregon's campaign to move IP 17 to the Oregon November 2022 Ballot. </a:t>
            </a:r>
            <a:r>
              <a:rPr lang="en-US" sz="6300">
                <a:solidFill>
                  <a:srgbClr val="000000"/>
                </a:solidFill>
                <a:latin typeface="Arimo"/>
              </a:rPr>
              <a:t>This measure would require completion of a background check and safety training before a permit is issued to purchase a gun, and would ban Oregon sales and manufacture of high capacity magazines. </a:t>
            </a:r>
          </a:p>
          <a:p>
            <a:pPr>
              <a:lnSpc>
                <a:spcPts val="6804"/>
              </a:lnSpc>
            </a:pPr>
            <a:r>
              <a:rPr lang="en-US" sz="6300">
                <a:solidFill>
                  <a:srgbClr val="000000"/>
                </a:solidFill>
                <a:latin typeface="DM Sans"/>
              </a:rPr>
              <a:t> </a:t>
            </a:r>
          </a:p>
          <a:p>
            <a:pPr>
              <a:lnSpc>
                <a:spcPts val="6804"/>
              </a:lnSpc>
            </a:pP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2535372" y="2116800"/>
            <a:ext cx="4946762" cy="6053399"/>
          </a:xfrm>
          <a:prstGeom prst="rect">
            <a:avLst/>
          </a:prstGeom>
        </p:spPr>
      </p:pic>
      <p:sp>
        <p:nvSpPr>
          <p:cNvPr name="TextBox 4" id="4"/>
          <p:cNvSpPr txBox="true"/>
          <p:nvPr/>
        </p:nvSpPr>
        <p:spPr>
          <a:xfrm rot="0">
            <a:off x="810820" y="749831"/>
            <a:ext cx="10357177" cy="9779924"/>
          </a:xfrm>
          <a:prstGeom prst="rect">
            <a:avLst/>
          </a:prstGeom>
        </p:spPr>
        <p:txBody>
          <a:bodyPr anchor="t" rtlCol="false" tIns="0" lIns="0" bIns="0" rIns="0">
            <a:spAutoFit/>
          </a:bodyPr>
          <a:lstStyle/>
          <a:p>
            <a:pPr marL="1273812" indent="-636906" lvl="1">
              <a:lnSpc>
                <a:spcPts val="6372"/>
              </a:lnSpc>
              <a:buFont typeface="Arial"/>
              <a:buChar char="•"/>
            </a:pPr>
            <a:r>
              <a:rPr lang="en-US" sz="5900">
                <a:solidFill>
                  <a:srgbClr val="000000"/>
                </a:solidFill>
                <a:latin typeface="DM Sans"/>
              </a:rPr>
              <a:t>CBI youth climate activists shared their informed and passionate voices for climate justice in this year's Chanukah "Share the Light" program. US Representative Suzanne Bonamici also participated in the discussion.</a:t>
            </a:r>
          </a:p>
          <a:p>
            <a:pPr>
              <a:lnSpc>
                <a:spcPts val="6911"/>
              </a:lnSpc>
            </a:pPr>
            <a:r>
              <a:rPr lang="en-US" sz="6399">
                <a:solidFill>
                  <a:srgbClr val="000000"/>
                </a:solidFill>
                <a:latin typeface="DM Sans"/>
              </a:rPr>
              <a:t> </a:t>
            </a:r>
          </a:p>
          <a:p>
            <a:pPr>
              <a:lnSpc>
                <a:spcPts val="6911"/>
              </a:lnSpc>
            </a:pPr>
          </a:p>
        </p:txBody>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5112060" y="8263812"/>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CBI Chanukiah</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799319" y="3787703"/>
            <a:ext cx="5449189" cy="4086892"/>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5399999">
            <a:off x="6359349" y="3914696"/>
            <a:ext cx="5110541" cy="3832906"/>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1669272" y="3787703"/>
            <a:ext cx="5449189" cy="4086892"/>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944867" y="476347"/>
            <a:ext cx="15547164" cy="1985899"/>
          </a:xfrm>
          <a:prstGeom prst="rect">
            <a:avLst/>
          </a:prstGeom>
        </p:spPr>
        <p:txBody>
          <a:bodyPr anchor="t" rtlCol="false" tIns="0" lIns="0" bIns="0" rIns="0">
            <a:spAutoFit/>
          </a:bodyPr>
          <a:lstStyle/>
          <a:p>
            <a:pPr>
              <a:lnSpc>
                <a:spcPts val="7776"/>
              </a:lnSpc>
            </a:pPr>
            <a:r>
              <a:rPr lang="en-US" sz="7200">
                <a:solidFill>
                  <a:srgbClr val="000000"/>
                </a:solidFill>
                <a:latin typeface="DM Sans"/>
              </a:rPr>
              <a:t>Mitzvah Day resumed in person with fourteen exciting service projects!</a:t>
            </a:r>
          </a:p>
        </p:txBody>
      </p:sp>
      <p:sp>
        <p:nvSpPr>
          <p:cNvPr name="TextBox 8" id="8"/>
          <p:cNvSpPr txBox="true"/>
          <p:nvPr/>
        </p:nvSpPr>
        <p:spPr>
          <a:xfrm rot="0">
            <a:off x="14748387" y="801141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9" id="9"/>
          <p:cNvSpPr txBox="true"/>
          <p:nvPr/>
        </p:nvSpPr>
        <p:spPr>
          <a:xfrm rot="0">
            <a:off x="8460998" y="8513167"/>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10" id="10"/>
          <p:cNvSpPr txBox="true"/>
          <p:nvPr/>
        </p:nvSpPr>
        <p:spPr>
          <a:xfrm rot="0">
            <a:off x="3878434" y="801141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313126" y="3224903"/>
            <a:ext cx="5572461" cy="4179346"/>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6445922" y="3283031"/>
            <a:ext cx="5494957" cy="4121218"/>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2502008" y="3299600"/>
            <a:ext cx="5472865" cy="4104649"/>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5604800" y="750794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8" id="8"/>
          <p:cNvSpPr txBox="true"/>
          <p:nvPr/>
        </p:nvSpPr>
        <p:spPr>
          <a:xfrm rot="0">
            <a:off x="9570805" y="750794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9" id="9"/>
          <p:cNvSpPr txBox="true"/>
          <p:nvPr/>
        </p:nvSpPr>
        <p:spPr>
          <a:xfrm rot="0">
            <a:off x="3515514" y="750794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Tree>
  </p:cSld>
  <p:clrMapOvr>
    <a:masterClrMapping/>
  </p:clrMapOvr>
</p:sld>
</file>

<file path=ppt/slides/slide3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230322" y="704243"/>
            <a:ext cx="17827355" cy="7871555"/>
          </a:xfrm>
          <a:prstGeom prst="rect">
            <a:avLst/>
          </a:prstGeom>
        </p:spPr>
        <p:txBody>
          <a:bodyPr anchor="t" rtlCol="false" tIns="0" lIns="0" bIns="0" rIns="0">
            <a:spAutoFit/>
          </a:bodyPr>
          <a:lstStyle/>
          <a:p>
            <a:pPr marL="1554627" indent="-777314" lvl="1">
              <a:lnSpc>
                <a:spcPts val="7776"/>
              </a:lnSpc>
              <a:buFont typeface="Arial"/>
              <a:buChar char="•"/>
            </a:pPr>
            <a:r>
              <a:rPr lang="en-US" sz="7200">
                <a:solidFill>
                  <a:srgbClr val="000000"/>
                </a:solidFill>
                <a:latin typeface="DM Sans"/>
              </a:rPr>
              <a:t>We launched Mitzvah Day 365, groups focused on year round service and activism relating to Climate Action; Refugee, Immigrant and Asylum Seeker Support; Food Insecurity; and CBI participation in Portland Communities Active in Disaster (COAD). </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91605" y="1387665"/>
            <a:ext cx="11527466" cy="6881248"/>
          </a:xfrm>
          <a:prstGeom prst="rect">
            <a:avLst/>
          </a:prstGeom>
        </p:spPr>
        <p:txBody>
          <a:bodyPr anchor="t" rtlCol="false" tIns="0" lIns="0" bIns="0" rIns="0">
            <a:spAutoFit/>
          </a:bodyPr>
          <a:lstStyle/>
          <a:p>
            <a:pPr marL="1813657" indent="-906829" lvl="1">
              <a:lnSpc>
                <a:spcPts val="9072"/>
              </a:lnSpc>
              <a:buFont typeface="Arial"/>
              <a:buChar char="•"/>
            </a:pPr>
            <a:r>
              <a:rPr lang="en-US" sz="8400">
                <a:solidFill>
                  <a:srgbClr val="000000"/>
                </a:solidFill>
                <a:latin typeface="DM Sans"/>
              </a:rPr>
              <a:t>We welcomed Rev. Dr. Gerald Durley for our annual Rev. Dr. Martin Luther King, Jr. Shabbat Service </a:t>
            </a:r>
          </a:p>
        </p:txBody>
      </p:sp>
      <p:pic>
        <p:nvPicPr>
          <p:cNvPr name="Picture 4" id="4"/>
          <p:cNvPicPr>
            <a:picLocks noChangeAspect="true"/>
          </p:cNvPicPr>
          <p:nvPr/>
        </p:nvPicPr>
        <p:blipFill>
          <a:blip r:embed="rId2"/>
          <a:srcRect l="0" t="5636" r="0" b="5636"/>
          <a:stretch>
            <a:fillRect/>
          </a:stretch>
        </p:blipFill>
        <p:spPr>
          <a:xfrm flipH="false" flipV="false" rot="0">
            <a:off x="12693263" y="1126709"/>
            <a:ext cx="4587684" cy="3052896"/>
          </a:xfrm>
          <a:prstGeom prst="rect">
            <a:avLst/>
          </a:prstGeom>
        </p:spPr>
      </p:pic>
      <p:pic>
        <p:nvPicPr>
          <p:cNvPr name="Picture 5" id="5"/>
          <p:cNvPicPr>
            <a:picLocks noChangeAspect="true"/>
          </p:cNvPicPr>
          <p:nvPr/>
        </p:nvPicPr>
        <p:blipFill>
          <a:blip r:embed="rId3"/>
          <a:srcRect l="12451" t="0" r="12451" b="0"/>
          <a:stretch>
            <a:fillRect/>
          </a:stretch>
        </p:blipFill>
        <p:spPr>
          <a:xfrm flipH="false" flipV="false" rot="0">
            <a:off x="12736558" y="4832578"/>
            <a:ext cx="4587684" cy="3436335"/>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4487282" y="8357189"/>
            <a:ext cx="2836960"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Rev. Dr. Durley at our MLK Shabbat</a:t>
            </a:r>
          </a:p>
        </p:txBody>
      </p:sp>
      <p:sp>
        <p:nvSpPr>
          <p:cNvPr name="TextBox 8" id="8"/>
          <p:cNvSpPr txBox="true"/>
          <p:nvPr/>
        </p:nvSpPr>
        <p:spPr>
          <a:xfrm rot="0">
            <a:off x="14487282" y="4283804"/>
            <a:ext cx="2836960"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Rev. Dr. Durley at our MLK Shabbat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13133227" y="1932831"/>
            <a:ext cx="4012404" cy="6661338"/>
            <a:chOff x="0" y="0"/>
            <a:chExt cx="5349871" cy="8881783"/>
          </a:xfrm>
        </p:grpSpPr>
        <p:pic>
          <p:nvPicPr>
            <p:cNvPr name="Picture 3" id="3"/>
            <p:cNvPicPr>
              <a:picLocks noChangeAspect="true"/>
            </p:cNvPicPr>
            <p:nvPr/>
          </p:nvPicPr>
          <p:blipFill>
            <a:blip r:embed="rId2"/>
            <a:srcRect l="31572" t="0" r="26187" b="0"/>
            <a:stretch>
              <a:fillRect/>
            </a:stretch>
          </p:blipFill>
          <p:spPr>
            <a:xfrm>
              <a:off x="0" y="0"/>
              <a:ext cx="5349871" cy="8881783"/>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6" id="6"/>
          <p:cNvSpPr txBox="true"/>
          <p:nvPr/>
        </p:nvSpPr>
        <p:spPr>
          <a:xfrm rot="0">
            <a:off x="1295650" y="7506102"/>
            <a:ext cx="11262034" cy="1088067"/>
          </a:xfrm>
          <a:prstGeom prst="rect">
            <a:avLst/>
          </a:prstGeom>
        </p:spPr>
        <p:txBody>
          <a:bodyPr anchor="t" rtlCol="false" tIns="0" lIns="0" bIns="0" rIns="0">
            <a:spAutoFit/>
          </a:bodyPr>
          <a:lstStyle/>
          <a:p>
            <a:pPr>
              <a:lnSpc>
                <a:spcPts val="8767"/>
              </a:lnSpc>
            </a:pPr>
            <a:r>
              <a:rPr lang="en-US" spc="107" sz="6744">
                <a:solidFill>
                  <a:srgbClr val="000000"/>
                </a:solidFill>
                <a:latin typeface="DM Sans"/>
              </a:rPr>
              <a:t>Rabbi Michael Z. Cahana</a:t>
            </a:r>
          </a:p>
        </p:txBody>
      </p:sp>
      <p:sp>
        <p:nvSpPr>
          <p:cNvPr name="TextBox 7" id="7"/>
          <p:cNvSpPr txBox="true"/>
          <p:nvPr/>
        </p:nvSpPr>
        <p:spPr>
          <a:xfrm rot="0">
            <a:off x="1437737" y="2123331"/>
            <a:ext cx="9380986" cy="4583912"/>
          </a:xfrm>
          <a:prstGeom prst="rect">
            <a:avLst/>
          </a:prstGeom>
        </p:spPr>
        <p:txBody>
          <a:bodyPr anchor="t" rtlCol="false" tIns="0" lIns="0" bIns="0" rIns="0">
            <a:spAutoFit/>
          </a:bodyPr>
          <a:lstStyle/>
          <a:p>
            <a:pPr>
              <a:lnSpc>
                <a:spcPts val="17858"/>
              </a:lnSpc>
            </a:pPr>
            <a:r>
              <a:rPr lang="en-US" sz="16535">
                <a:solidFill>
                  <a:srgbClr val="000000"/>
                </a:solidFill>
                <a:latin typeface="Dream Avenue"/>
              </a:rPr>
              <a:t>Opening</a:t>
            </a:r>
          </a:p>
          <a:p>
            <a:pPr>
              <a:lnSpc>
                <a:spcPts val="17858"/>
              </a:lnSpc>
            </a:pPr>
            <a:r>
              <a:rPr lang="en-US" sz="16535">
                <a:solidFill>
                  <a:srgbClr val="000000"/>
                </a:solidFill>
                <a:latin typeface="Dream Avenue"/>
              </a:rPr>
              <a:t>Prayer </a:t>
            </a:r>
          </a:p>
        </p:txBody>
      </p:sp>
      <p:sp>
        <p:nvSpPr>
          <p:cNvPr name="TextBox 8" id="8"/>
          <p:cNvSpPr txBox="true"/>
          <p:nvPr/>
        </p:nvSpPr>
        <p:spPr>
          <a:xfrm rot="0">
            <a:off x="14415341" y="8565594"/>
            <a:ext cx="2730290"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Rabbi Cahana</a:t>
            </a:r>
          </a:p>
        </p:txBody>
      </p:sp>
    </p:spTree>
  </p:cSld>
  <p:clrMapOvr>
    <a:masterClrMapping/>
  </p:clrMapOvr>
</p:sld>
</file>

<file path=ppt/slides/slide4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29334" y="1635462"/>
            <a:ext cx="16853115" cy="6135730"/>
          </a:xfrm>
          <a:prstGeom prst="rect">
            <a:avLst/>
          </a:prstGeom>
        </p:spPr>
        <p:txBody>
          <a:bodyPr anchor="t" rtlCol="false" tIns="0" lIns="0" bIns="0" rIns="0">
            <a:spAutoFit/>
          </a:bodyPr>
          <a:lstStyle/>
          <a:p>
            <a:pPr marL="1921580" indent="-960790" lvl="1">
              <a:lnSpc>
                <a:spcPts val="9612"/>
              </a:lnSpc>
              <a:buFont typeface="Arial"/>
              <a:buChar char="•"/>
            </a:pPr>
            <a:r>
              <a:rPr lang="en-US" sz="8900">
                <a:solidFill>
                  <a:srgbClr val="000000"/>
                </a:solidFill>
                <a:latin typeface="DM Sans"/>
              </a:rPr>
              <a:t>Connected online with international scholars for  weekly Torah Study sessions, building a thriving community of adult learners</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41.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77377" y="709790"/>
            <a:ext cx="16853115" cy="7568029"/>
          </a:xfrm>
          <a:prstGeom prst="rect">
            <a:avLst/>
          </a:prstGeom>
        </p:spPr>
        <p:txBody>
          <a:bodyPr anchor="t" rtlCol="false" tIns="0" lIns="0" bIns="0" rIns="0">
            <a:spAutoFit/>
          </a:bodyPr>
          <a:lstStyle/>
          <a:p>
            <a:pPr marL="1705734" indent="-852867" lvl="1">
              <a:lnSpc>
                <a:spcPts val="8532"/>
              </a:lnSpc>
              <a:buFont typeface="Arial"/>
              <a:buChar char="•"/>
            </a:pPr>
            <a:r>
              <a:rPr lang="en-US" sz="7900">
                <a:solidFill>
                  <a:srgbClr val="000000"/>
                </a:solidFill>
                <a:latin typeface="DM Sans"/>
              </a:rPr>
              <a:t>Held a four-part series on reparations, sponsored by CBI’s Adult Education Committee, bringing in speakers, artists, and experts from the Black, Native American, and Japanese-American communities</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86902" y="728840"/>
            <a:ext cx="10238893" cy="9320908"/>
          </a:xfrm>
          <a:prstGeom prst="rect">
            <a:avLst/>
          </a:prstGeom>
        </p:spPr>
        <p:txBody>
          <a:bodyPr anchor="t" rtlCol="false" tIns="0" lIns="0" bIns="0" rIns="0">
            <a:spAutoFit/>
          </a:bodyPr>
          <a:lstStyle/>
          <a:p>
            <a:pPr marL="1835242" indent="-917621" lvl="1">
              <a:lnSpc>
                <a:spcPts val="9180"/>
              </a:lnSpc>
              <a:buFont typeface="Arial"/>
              <a:buChar char="•"/>
            </a:pPr>
            <a:r>
              <a:rPr lang="en-US" sz="8500">
                <a:solidFill>
                  <a:srgbClr val="000000"/>
                </a:solidFill>
                <a:latin typeface="DM Sans"/>
              </a:rPr>
              <a:t>Laughed (and booed Haman) together in-person at My Fair Esther, this year’s hilarious Purim Schpiel</a:t>
            </a:r>
          </a:p>
          <a:p>
            <a:pPr>
              <a:lnSpc>
                <a:spcPts val="9180"/>
              </a:lnSpc>
            </a:pPr>
          </a:p>
        </p:txBody>
      </p:sp>
      <p:pic>
        <p:nvPicPr>
          <p:cNvPr name="Picture 4" id="4"/>
          <p:cNvPicPr>
            <a:picLocks noChangeAspect="true"/>
          </p:cNvPicPr>
          <p:nvPr/>
        </p:nvPicPr>
        <p:blipFill>
          <a:blip r:embed="rId2"/>
          <a:srcRect l="0" t="0" r="0" b="0"/>
          <a:stretch>
            <a:fillRect/>
          </a:stretch>
        </p:blipFill>
        <p:spPr>
          <a:xfrm flipH="false" flipV="false" rot="0">
            <a:off x="11735028" y="624065"/>
            <a:ext cx="5524272" cy="7705078"/>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4422340" y="8435003"/>
            <a:ext cx="2836960"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My Fair Esther Promotional Poster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279014" y="487899"/>
            <a:ext cx="11825848" cy="7579039"/>
          </a:xfrm>
          <a:prstGeom prst="rect">
            <a:avLst/>
          </a:prstGeom>
        </p:spPr>
        <p:txBody>
          <a:bodyPr anchor="t" rtlCol="false" tIns="0" lIns="0" bIns="0" rIns="0">
            <a:spAutoFit/>
          </a:bodyPr>
          <a:lstStyle/>
          <a:p>
            <a:pPr marL="1986334" indent="-993167" lvl="1">
              <a:lnSpc>
                <a:spcPts val="9936"/>
              </a:lnSpc>
              <a:buFont typeface="Arial"/>
              <a:buChar char="•"/>
            </a:pPr>
            <a:r>
              <a:rPr lang="en-US" sz="9200">
                <a:solidFill>
                  <a:srgbClr val="000000"/>
                </a:solidFill>
                <a:latin typeface="DM Sans"/>
              </a:rPr>
              <a:t>Ate, drank, and connected at our 10'th Annual Taste of Temple (at which we raised over $146,000!)</a:t>
            </a:r>
          </a:p>
        </p:txBody>
      </p:sp>
      <p:pic>
        <p:nvPicPr>
          <p:cNvPr name="Picture 4" id="4"/>
          <p:cNvPicPr>
            <a:picLocks noChangeAspect="true"/>
          </p:cNvPicPr>
          <p:nvPr/>
        </p:nvPicPr>
        <p:blipFill>
          <a:blip r:embed="rId2"/>
          <a:srcRect l="4181" t="1598" r="3041" b="32568"/>
          <a:stretch>
            <a:fillRect/>
          </a:stretch>
        </p:blipFill>
        <p:spPr>
          <a:xfrm flipH="false" flipV="false" rot="0">
            <a:off x="13336834" y="383124"/>
            <a:ext cx="3797963" cy="8084892"/>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2462809" y="8518732"/>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CBI Clergy at Taste of Temple</a:t>
            </a:r>
          </a:p>
        </p:txBody>
      </p:sp>
    </p:spTree>
  </p:cSld>
  <p:clrMapOvr>
    <a:masterClrMapping/>
  </p:clrMapOvr>
</p:sld>
</file>

<file path=ppt/slides/slide44.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77377" y="728840"/>
            <a:ext cx="16853115" cy="8226395"/>
          </a:xfrm>
          <a:prstGeom prst="rect">
            <a:avLst/>
          </a:prstGeom>
        </p:spPr>
        <p:txBody>
          <a:bodyPr anchor="t" rtlCol="false" tIns="0" lIns="0" bIns="0" rIns="0">
            <a:spAutoFit/>
          </a:bodyPr>
          <a:lstStyle/>
          <a:p>
            <a:pPr marL="1856826" indent="-928413" lvl="1">
              <a:lnSpc>
                <a:spcPts val="9288"/>
              </a:lnSpc>
              <a:buFont typeface="Arial"/>
              <a:buChar char="•"/>
            </a:pPr>
            <a:r>
              <a:rPr lang="en-US" sz="8600">
                <a:solidFill>
                  <a:srgbClr val="000000"/>
                </a:solidFill>
                <a:latin typeface="DM Sans"/>
              </a:rPr>
              <a:t>Celebrated conversions for ten babies born to gay Israeli dads via gestational surrogacy—something which, until very recently, was not allowed at home to gay male Israelis</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278399" y="984672"/>
            <a:ext cx="11838743" cy="7228560"/>
          </a:xfrm>
          <a:prstGeom prst="rect">
            <a:avLst/>
          </a:prstGeom>
        </p:spPr>
        <p:txBody>
          <a:bodyPr anchor="t" rtlCol="false" tIns="0" lIns="0" bIns="0" rIns="0">
            <a:spAutoFit/>
          </a:bodyPr>
          <a:lstStyle/>
          <a:p>
            <a:pPr marL="1619396" indent="-809698" lvl="1">
              <a:lnSpc>
                <a:spcPts val="8100"/>
              </a:lnSpc>
              <a:buFont typeface="Arial"/>
              <a:buChar char="•"/>
            </a:pPr>
            <a:r>
              <a:rPr lang="en-US" sz="7500">
                <a:solidFill>
                  <a:srgbClr val="000000"/>
                </a:solidFill>
                <a:latin typeface="DM Sans"/>
              </a:rPr>
              <a:t>Raised, in well under a month, nearly $65,000 (and more supplies than Rabbi Cahana could possibly carry  on his aid trip) for Ukrainian refugees</a:t>
            </a:r>
          </a:p>
        </p:txBody>
      </p:sp>
      <p:pic>
        <p:nvPicPr>
          <p:cNvPr name="Picture 4" id="4"/>
          <p:cNvPicPr>
            <a:picLocks noChangeAspect="true"/>
          </p:cNvPicPr>
          <p:nvPr/>
        </p:nvPicPr>
        <p:blipFill>
          <a:blip r:embed="rId2"/>
          <a:srcRect l="0" t="0" r="0" b="0"/>
          <a:stretch>
            <a:fillRect/>
          </a:stretch>
        </p:blipFill>
        <p:spPr>
          <a:xfrm flipH="false" flipV="false" rot="0">
            <a:off x="12117142" y="898947"/>
            <a:ext cx="5507670" cy="7343560"/>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2947934" y="8378666"/>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Rabbi Cahana unpacks supplies in Krakow</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756312"/>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505" r="0" b="11143"/>
          <a:stretch>
            <a:fillRect/>
          </a:stretch>
        </p:blipFill>
        <p:spPr>
          <a:xfrm flipH="false" flipV="false" rot="0">
            <a:off x="7952786" y="151121"/>
            <a:ext cx="9799683" cy="4523847"/>
          </a:xfrm>
          <a:prstGeom prst="rect">
            <a:avLst/>
          </a:prstGeom>
        </p:spPr>
      </p:pic>
      <p:pic>
        <p:nvPicPr>
          <p:cNvPr name="Picture 4" id="4"/>
          <p:cNvPicPr>
            <a:picLocks noChangeAspect="true"/>
          </p:cNvPicPr>
          <p:nvPr/>
        </p:nvPicPr>
        <p:blipFill>
          <a:blip r:embed="rId3"/>
          <a:srcRect l="2521" t="0" r="2521" b="0"/>
          <a:stretch>
            <a:fillRect/>
          </a:stretch>
        </p:blipFill>
        <p:spPr>
          <a:xfrm flipH="false" flipV="false" rot="0">
            <a:off x="7952786" y="4976474"/>
            <a:ext cx="2797469" cy="3928046"/>
          </a:xfrm>
          <a:prstGeom prst="rect">
            <a:avLst/>
          </a:prstGeom>
        </p:spPr>
      </p:pic>
      <p:sp>
        <p:nvSpPr>
          <p:cNvPr name="TextBox 5" id="5"/>
          <p:cNvSpPr txBox="true"/>
          <p:nvPr/>
        </p:nvSpPr>
        <p:spPr>
          <a:xfrm rot="0">
            <a:off x="764131" y="569919"/>
            <a:ext cx="6376174" cy="8354707"/>
          </a:xfrm>
          <a:prstGeom prst="rect">
            <a:avLst/>
          </a:prstGeom>
        </p:spPr>
        <p:txBody>
          <a:bodyPr anchor="t" rtlCol="false" tIns="0" lIns="0" bIns="0" rIns="0">
            <a:spAutoFit/>
          </a:bodyPr>
          <a:lstStyle/>
          <a:p>
            <a:pPr>
              <a:lnSpc>
                <a:spcPts val="12636"/>
              </a:lnSpc>
            </a:pPr>
            <a:r>
              <a:rPr lang="en-US" sz="11700">
                <a:solidFill>
                  <a:srgbClr val="050505"/>
                </a:solidFill>
                <a:latin typeface="Dream Avenue"/>
              </a:rPr>
              <a:t>Thank</a:t>
            </a:r>
          </a:p>
          <a:p>
            <a:pPr>
              <a:lnSpc>
                <a:spcPts val="10584"/>
              </a:lnSpc>
            </a:pPr>
            <a:r>
              <a:rPr lang="en-US" sz="9800">
                <a:solidFill>
                  <a:srgbClr val="050505"/>
                </a:solidFill>
                <a:latin typeface="Dream Avenue"/>
              </a:rPr>
              <a:t>you for being a part of all this and more.</a:t>
            </a:r>
          </a:p>
        </p:txBody>
      </p:sp>
      <p:sp>
        <p:nvSpPr>
          <p:cNvPr name="TextBox 6" id="6"/>
          <p:cNvSpPr txBox="true"/>
          <p:nvPr/>
        </p:nvSpPr>
        <p:spPr>
          <a:xfrm rot="0">
            <a:off x="12758206" y="9504656"/>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pic>
        <p:nvPicPr>
          <p:cNvPr name="Picture 7" id="7"/>
          <p:cNvPicPr>
            <a:picLocks noChangeAspect="true"/>
          </p:cNvPicPr>
          <p:nvPr/>
        </p:nvPicPr>
        <p:blipFill>
          <a:blip r:embed="rId4"/>
          <a:srcRect l="46586" t="0" r="0" b="0"/>
          <a:stretch>
            <a:fillRect/>
          </a:stretch>
        </p:blipFill>
        <p:spPr>
          <a:xfrm flipH="false" flipV="false" rot="0">
            <a:off x="11359471" y="4976474"/>
            <a:ext cx="2797469" cy="3928046"/>
          </a:xfrm>
          <a:prstGeom prst="rect">
            <a:avLst/>
          </a:prstGeom>
        </p:spPr>
      </p:pic>
      <p:pic>
        <p:nvPicPr>
          <p:cNvPr name="Picture 8" id="8"/>
          <p:cNvPicPr>
            <a:picLocks noChangeAspect="true"/>
          </p:cNvPicPr>
          <p:nvPr/>
        </p:nvPicPr>
        <p:blipFill>
          <a:blip r:embed="rId5"/>
          <a:srcRect l="0" t="10508" r="0" b="10508"/>
          <a:stretch>
            <a:fillRect/>
          </a:stretch>
        </p:blipFill>
        <p:spPr>
          <a:xfrm flipH="false" flipV="false" rot="0">
            <a:off x="14955001" y="4976474"/>
            <a:ext cx="2797469" cy="3928046"/>
          </a:xfrm>
          <a:prstGeom prst="rect">
            <a:avLst/>
          </a:prstGeom>
        </p:spPr>
      </p:pic>
      <p:sp>
        <p:nvSpPr>
          <p:cNvPr name="TextBox 9" id="9"/>
          <p:cNvSpPr txBox="true"/>
          <p:nvPr/>
        </p:nvSpPr>
        <p:spPr>
          <a:xfrm rot="0">
            <a:off x="13075591" y="4730762"/>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High Holidays</a:t>
            </a:r>
          </a:p>
        </p:txBody>
      </p:sp>
      <p:sp>
        <p:nvSpPr>
          <p:cNvPr name="TextBox 10" id="10"/>
          <p:cNvSpPr txBox="true"/>
          <p:nvPr/>
        </p:nvSpPr>
        <p:spPr>
          <a:xfrm rot="0">
            <a:off x="13075591" y="8961669"/>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Sukkah Building</a:t>
            </a:r>
          </a:p>
        </p:txBody>
      </p:sp>
      <p:sp>
        <p:nvSpPr>
          <p:cNvPr name="TextBox 11" id="11"/>
          <p:cNvSpPr txBox="true"/>
          <p:nvPr/>
        </p:nvSpPr>
        <p:spPr>
          <a:xfrm rot="0">
            <a:off x="9480061" y="8961669"/>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Mini Mensches </a:t>
            </a:r>
          </a:p>
        </p:txBody>
      </p:sp>
      <p:sp>
        <p:nvSpPr>
          <p:cNvPr name="TextBox 12" id="12"/>
          <p:cNvSpPr txBox="true"/>
          <p:nvPr/>
        </p:nvSpPr>
        <p:spPr>
          <a:xfrm rot="0">
            <a:off x="6073376" y="8961669"/>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Mitzvah Day</a:t>
            </a:r>
          </a:p>
        </p:txBody>
      </p:sp>
    </p:spTree>
  </p:cSld>
  <p:clrMapOvr>
    <a:masterClrMapping/>
  </p:clrMapOvr>
</p:sld>
</file>

<file path=ppt/slides/slide47.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158001" y="3425878"/>
            <a:ext cx="15623384" cy="3968730"/>
          </a:xfrm>
          <a:prstGeom prst="rect">
            <a:avLst/>
          </a:prstGeom>
        </p:spPr>
        <p:txBody>
          <a:bodyPr anchor="t" rtlCol="false" tIns="0" lIns="0" bIns="0" rIns="0">
            <a:spAutoFit/>
          </a:bodyPr>
          <a:lstStyle/>
          <a:p>
            <a:pPr>
              <a:lnSpc>
                <a:spcPts val="10716"/>
              </a:lnSpc>
            </a:pPr>
            <a:r>
              <a:rPr lang="en-US" sz="6534">
                <a:solidFill>
                  <a:srgbClr val="000000"/>
                </a:solidFill>
                <a:latin typeface="DM Sans"/>
              </a:rPr>
              <a:t>Our appreciation to </a:t>
            </a:r>
            <a:r>
              <a:rPr lang="en-US" sz="6534">
                <a:solidFill>
                  <a:srgbClr val="000000"/>
                </a:solidFill>
                <a:latin typeface="DM Sans Bold"/>
              </a:rPr>
              <a:t>Judith Pakosinski </a:t>
            </a:r>
            <a:r>
              <a:rPr lang="en-US" sz="6534">
                <a:solidFill>
                  <a:srgbClr val="000000"/>
                </a:solidFill>
                <a:latin typeface="DM Sans"/>
              </a:rPr>
              <a:t>and </a:t>
            </a:r>
            <a:r>
              <a:rPr lang="en-US" sz="6534">
                <a:solidFill>
                  <a:srgbClr val="000000"/>
                </a:solidFill>
                <a:latin typeface="DM Sans Bold"/>
              </a:rPr>
              <a:t>Tammy Kramer </a:t>
            </a:r>
            <a:r>
              <a:rPr lang="en-US" sz="6534">
                <a:solidFill>
                  <a:srgbClr val="000000"/>
                </a:solidFill>
                <a:latin typeface="DM Sans"/>
              </a:rPr>
              <a:t>for making everyone feel welcome at CBI.</a:t>
            </a:r>
          </a:p>
        </p:txBody>
      </p:sp>
      <p:sp>
        <p:nvSpPr>
          <p:cNvPr name="TextBox 5" id="5"/>
          <p:cNvSpPr txBox="true"/>
          <p:nvPr/>
        </p:nvSpPr>
        <p:spPr>
          <a:xfrm rot="0">
            <a:off x="1028700" y="1162050"/>
            <a:ext cx="21059817" cy="1636170"/>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Thank you, Greeters!</a:t>
            </a:r>
          </a:p>
        </p:txBody>
      </p:sp>
    </p:spTree>
  </p:cSld>
  <p:clrMapOvr>
    <a:masterClrMapping/>
  </p:clrMapOvr>
</p:sld>
</file>

<file path=ppt/slides/slide4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987497" y="5459193"/>
            <a:ext cx="8448002" cy="2769583"/>
          </a:xfrm>
          <a:prstGeom prst="rect">
            <a:avLst/>
          </a:prstGeom>
        </p:spPr>
        <p:txBody>
          <a:bodyPr anchor="t" rtlCol="false" tIns="0" lIns="0" bIns="0" rIns="0">
            <a:spAutoFit/>
          </a:bodyPr>
          <a:lstStyle/>
          <a:p>
            <a:pPr>
              <a:lnSpc>
                <a:spcPts val="7436"/>
              </a:lnSpc>
            </a:pPr>
            <a:r>
              <a:rPr lang="en-US" sz="4534">
                <a:solidFill>
                  <a:srgbClr val="000000"/>
                </a:solidFill>
                <a:latin typeface="DM Sans"/>
              </a:rPr>
              <a:t>Bonnie Davis </a:t>
            </a:r>
          </a:p>
          <a:p>
            <a:pPr>
              <a:lnSpc>
                <a:spcPts val="7436"/>
              </a:lnSpc>
            </a:pPr>
            <a:r>
              <a:rPr lang="en-US" sz="4534">
                <a:solidFill>
                  <a:srgbClr val="000000"/>
                </a:solidFill>
                <a:latin typeface="DM Sans"/>
              </a:rPr>
              <a:t>David Goldwyn</a:t>
            </a:r>
          </a:p>
          <a:p>
            <a:pPr>
              <a:lnSpc>
                <a:spcPts val="7436"/>
              </a:lnSpc>
            </a:pPr>
            <a:r>
              <a:rPr lang="en-US" sz="4534">
                <a:solidFill>
                  <a:srgbClr val="000000"/>
                </a:solidFill>
                <a:latin typeface="DM Sans"/>
              </a:rPr>
              <a:t>Tony Urdes</a:t>
            </a:r>
          </a:p>
        </p:txBody>
      </p:sp>
      <p:sp>
        <p:nvSpPr>
          <p:cNvPr name="TextBox 5" id="5"/>
          <p:cNvSpPr txBox="true"/>
          <p:nvPr/>
        </p:nvSpPr>
        <p:spPr>
          <a:xfrm rot="0">
            <a:off x="987497" y="2195028"/>
            <a:ext cx="21059817" cy="3228255"/>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Honoring Retiring</a:t>
            </a:r>
          </a:p>
          <a:p>
            <a:pPr>
              <a:lnSpc>
                <a:spcPts val="12574"/>
              </a:lnSpc>
            </a:pPr>
            <a:r>
              <a:rPr lang="en-US" sz="11642">
                <a:solidFill>
                  <a:srgbClr val="000000"/>
                </a:solidFill>
                <a:latin typeface="Dream Avenue"/>
              </a:rPr>
              <a:t>Board Members</a:t>
            </a:r>
          </a:p>
        </p:txBody>
      </p:sp>
    </p:spTree>
  </p:cSld>
  <p:clrMapOvr>
    <a:masterClrMapping/>
  </p:clrMapOvr>
</p:sld>
</file>

<file path=ppt/slides/slide49.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7150026"/>
            <a:ext cx="8448002" cy="881270"/>
          </a:xfrm>
          <a:prstGeom prst="rect">
            <a:avLst/>
          </a:prstGeom>
        </p:spPr>
        <p:txBody>
          <a:bodyPr anchor="t" rtlCol="false" tIns="0" lIns="0" bIns="0" rIns="0">
            <a:spAutoFit/>
          </a:bodyPr>
          <a:lstStyle/>
          <a:p>
            <a:pPr>
              <a:lnSpc>
                <a:spcPts val="7436"/>
              </a:lnSpc>
            </a:pPr>
            <a:r>
              <a:rPr lang="en-US" sz="4534">
                <a:solidFill>
                  <a:srgbClr val="000000"/>
                </a:solidFill>
                <a:latin typeface="DM Sans"/>
              </a:rPr>
              <a:t>Libby Schwartz</a:t>
            </a:r>
          </a:p>
        </p:txBody>
      </p:sp>
      <p:sp>
        <p:nvSpPr>
          <p:cNvPr name="TextBox 5" id="5"/>
          <p:cNvSpPr txBox="true"/>
          <p:nvPr/>
        </p:nvSpPr>
        <p:spPr>
          <a:xfrm rot="0">
            <a:off x="987497" y="2195028"/>
            <a:ext cx="21059817" cy="4820340"/>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Nominating </a:t>
            </a:r>
          </a:p>
          <a:p>
            <a:pPr>
              <a:lnSpc>
                <a:spcPts val="12574"/>
              </a:lnSpc>
            </a:pPr>
            <a:r>
              <a:rPr lang="en-US" sz="11642">
                <a:solidFill>
                  <a:srgbClr val="000000"/>
                </a:solidFill>
                <a:latin typeface="Dream Avenue"/>
              </a:rPr>
              <a:t>Committee </a:t>
            </a:r>
          </a:p>
          <a:p>
            <a:pPr>
              <a:lnSpc>
                <a:spcPts val="12574"/>
              </a:lnSpc>
            </a:pPr>
            <a:r>
              <a:rPr lang="en-US" sz="11642">
                <a:solidFill>
                  <a:srgbClr val="000000"/>
                </a:solidFill>
                <a:latin typeface="Dream Avenue"/>
              </a:rPr>
              <a:t>Report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0" y="2189136"/>
            <a:ext cx="18288000" cy="5637508"/>
            <a:chOff x="0" y="0"/>
            <a:chExt cx="24384000" cy="7516678"/>
          </a:xfrm>
        </p:grpSpPr>
        <p:pic>
          <p:nvPicPr>
            <p:cNvPr name="Picture 3" id="3"/>
            <p:cNvPicPr>
              <a:picLocks noChangeAspect="true"/>
            </p:cNvPicPr>
            <p:nvPr/>
          </p:nvPicPr>
          <p:blipFill>
            <a:blip r:embed="rId2"/>
            <a:srcRect l="0" t="11084" r="0" b="42647"/>
            <a:stretch>
              <a:fillRect/>
            </a:stretch>
          </p:blipFill>
          <p:spPr>
            <a:xfrm>
              <a:off x="0" y="0"/>
              <a:ext cx="24384000" cy="7516678"/>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026468" y="3859492"/>
            <a:ext cx="6044634" cy="1631302"/>
          </a:xfrm>
          <a:prstGeom prst="rect">
            <a:avLst/>
          </a:prstGeom>
        </p:spPr>
        <p:txBody>
          <a:bodyPr anchor="t" rtlCol="false" tIns="0" lIns="0" bIns="0" rIns="0">
            <a:spAutoFit/>
          </a:bodyPr>
          <a:lstStyle/>
          <a:p>
            <a:pPr algn="just">
              <a:lnSpc>
                <a:spcPts val="12045"/>
              </a:lnSpc>
            </a:pPr>
            <a:r>
              <a:rPr lang="en-US" spc="595" sz="12679">
                <a:solidFill>
                  <a:srgbClr val="FFFFFF"/>
                </a:solidFill>
                <a:latin typeface="Dream Avenue"/>
              </a:rPr>
              <a:t>Azkara</a:t>
            </a:r>
          </a:p>
        </p:txBody>
      </p:sp>
      <p:sp>
        <p:nvSpPr>
          <p:cNvPr name="TextBox 7" id="7"/>
          <p:cNvSpPr txBox="true"/>
          <p:nvPr/>
        </p:nvSpPr>
        <p:spPr>
          <a:xfrm rot="0">
            <a:off x="1026468" y="5216365"/>
            <a:ext cx="6044634" cy="2013220"/>
          </a:xfrm>
          <a:prstGeom prst="rect">
            <a:avLst/>
          </a:prstGeom>
        </p:spPr>
        <p:txBody>
          <a:bodyPr anchor="t" rtlCol="false" tIns="0" lIns="0" bIns="0" rIns="0">
            <a:spAutoFit/>
          </a:bodyPr>
          <a:lstStyle/>
          <a:p>
            <a:pPr>
              <a:lnSpc>
                <a:spcPts val="4002"/>
              </a:lnSpc>
            </a:pPr>
            <a:r>
              <a:rPr lang="en-US" spc="45" sz="2858">
                <a:solidFill>
                  <a:srgbClr val="FFFFFF"/>
                </a:solidFill>
                <a:latin typeface="DM Sans"/>
              </a:rPr>
              <a:t>Remembrance of</a:t>
            </a:r>
          </a:p>
          <a:p>
            <a:pPr>
              <a:lnSpc>
                <a:spcPts val="4002"/>
              </a:lnSpc>
            </a:pPr>
            <a:r>
              <a:rPr lang="en-US" spc="45" sz="2858">
                <a:solidFill>
                  <a:srgbClr val="FFFFFF"/>
                </a:solidFill>
                <a:latin typeface="DM Sans"/>
              </a:rPr>
              <a:t>Eric Flamm</a:t>
            </a:r>
          </a:p>
          <a:p>
            <a:pPr>
              <a:lnSpc>
                <a:spcPts val="4002"/>
              </a:lnSpc>
            </a:pPr>
            <a:r>
              <a:rPr lang="en-US" spc="45" sz="2858">
                <a:solidFill>
                  <a:srgbClr val="FFFFFF"/>
                </a:solidFill>
                <a:latin typeface="DM Sans"/>
              </a:rPr>
              <a:t>Dan Hurwitz</a:t>
            </a:r>
          </a:p>
          <a:p>
            <a:pPr>
              <a:lnSpc>
                <a:spcPts val="4002"/>
              </a:lnSpc>
            </a:pPr>
            <a:r>
              <a:rPr lang="en-US" spc="45" sz="2858">
                <a:solidFill>
                  <a:srgbClr val="FFFFFF"/>
                </a:solidFill>
                <a:latin typeface="DM Sans"/>
              </a:rPr>
              <a:t>Mark Peterman</a:t>
            </a:r>
          </a:p>
        </p:txBody>
      </p:sp>
    </p:spTree>
  </p:cSld>
  <p:clrMapOvr>
    <a:masterClrMapping/>
  </p:clrMapOvr>
</p:sld>
</file>

<file path=ppt/slides/slide5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4372989"/>
            <a:ext cx="8448002" cy="3713740"/>
          </a:xfrm>
          <a:prstGeom prst="rect">
            <a:avLst/>
          </a:prstGeom>
        </p:spPr>
        <p:txBody>
          <a:bodyPr anchor="t" rtlCol="false" tIns="0" lIns="0" bIns="0" rIns="0">
            <a:spAutoFit/>
          </a:bodyPr>
          <a:lstStyle/>
          <a:p>
            <a:pPr>
              <a:lnSpc>
                <a:spcPts val="7436"/>
              </a:lnSpc>
            </a:pPr>
            <a:r>
              <a:rPr lang="en-US" sz="4534">
                <a:solidFill>
                  <a:srgbClr val="000000"/>
                </a:solidFill>
                <a:latin typeface="DM Sans"/>
              </a:rPr>
              <a:t>Susan Berniker</a:t>
            </a:r>
          </a:p>
          <a:p>
            <a:pPr>
              <a:lnSpc>
                <a:spcPts val="7436"/>
              </a:lnSpc>
            </a:pPr>
            <a:r>
              <a:rPr lang="en-US" sz="4534">
                <a:solidFill>
                  <a:srgbClr val="000000"/>
                </a:solidFill>
                <a:latin typeface="DM Sans"/>
              </a:rPr>
              <a:t>Gail Mandel</a:t>
            </a:r>
          </a:p>
          <a:p>
            <a:pPr>
              <a:lnSpc>
                <a:spcPts val="7436"/>
              </a:lnSpc>
            </a:pPr>
            <a:r>
              <a:rPr lang="en-US" sz="4534">
                <a:solidFill>
                  <a:srgbClr val="000000"/>
                </a:solidFill>
                <a:latin typeface="DM Sans"/>
              </a:rPr>
              <a:t>Susan Milstein</a:t>
            </a:r>
          </a:p>
          <a:p>
            <a:pPr>
              <a:lnSpc>
                <a:spcPts val="7436"/>
              </a:lnSpc>
            </a:pPr>
            <a:r>
              <a:rPr lang="en-US" sz="4534">
                <a:solidFill>
                  <a:srgbClr val="000000"/>
                </a:solidFill>
                <a:latin typeface="DM Sans"/>
              </a:rPr>
              <a:t>Elana Pirtle-Guiney</a:t>
            </a:r>
          </a:p>
        </p:txBody>
      </p:sp>
      <p:sp>
        <p:nvSpPr>
          <p:cNvPr name="TextBox 5" id="5"/>
          <p:cNvSpPr txBox="true"/>
          <p:nvPr/>
        </p:nvSpPr>
        <p:spPr>
          <a:xfrm rot="0">
            <a:off x="1028700" y="632073"/>
            <a:ext cx="21059817" cy="3228255"/>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Election of New</a:t>
            </a:r>
          </a:p>
          <a:p>
            <a:pPr>
              <a:lnSpc>
                <a:spcPts val="12574"/>
              </a:lnSpc>
            </a:pPr>
            <a:r>
              <a:rPr lang="en-US" sz="11642">
                <a:solidFill>
                  <a:srgbClr val="000000"/>
                </a:solidFill>
                <a:latin typeface="Dream Avenue"/>
              </a:rPr>
              <a:t>Board Members</a:t>
            </a:r>
          </a:p>
        </p:txBody>
      </p:sp>
    </p:spTree>
  </p:cSld>
  <p:clrMapOvr>
    <a:masterClrMapping/>
  </p:clrMapOvr>
</p:sld>
</file>

<file path=ppt/slides/slide51.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3570367"/>
            <a:ext cx="8448002" cy="6546209"/>
          </a:xfrm>
          <a:prstGeom prst="rect">
            <a:avLst/>
          </a:prstGeom>
        </p:spPr>
        <p:txBody>
          <a:bodyPr anchor="t" rtlCol="false" tIns="0" lIns="0" bIns="0" rIns="0">
            <a:spAutoFit/>
          </a:bodyPr>
          <a:lstStyle/>
          <a:p>
            <a:pPr>
              <a:lnSpc>
                <a:spcPts val="7436"/>
              </a:lnSpc>
            </a:pPr>
            <a:r>
              <a:rPr lang="en-US" sz="4534">
                <a:solidFill>
                  <a:srgbClr val="000000"/>
                </a:solidFill>
                <a:latin typeface="DM Sans"/>
              </a:rPr>
              <a:t>Naomi Derner </a:t>
            </a:r>
          </a:p>
          <a:p>
            <a:pPr>
              <a:lnSpc>
                <a:spcPts val="7436"/>
              </a:lnSpc>
            </a:pPr>
            <a:r>
              <a:rPr lang="en-US" sz="4534">
                <a:solidFill>
                  <a:srgbClr val="000000"/>
                </a:solidFill>
                <a:latin typeface="DM Sans"/>
              </a:rPr>
              <a:t>Meryl Haber</a:t>
            </a:r>
          </a:p>
          <a:p>
            <a:pPr>
              <a:lnSpc>
                <a:spcPts val="7436"/>
              </a:lnSpc>
            </a:pPr>
            <a:r>
              <a:rPr lang="en-US" sz="4534">
                <a:solidFill>
                  <a:srgbClr val="000000"/>
                </a:solidFill>
                <a:latin typeface="DM Sans"/>
              </a:rPr>
              <a:t>Bill June</a:t>
            </a:r>
          </a:p>
          <a:p>
            <a:pPr>
              <a:lnSpc>
                <a:spcPts val="7436"/>
              </a:lnSpc>
            </a:pPr>
            <a:r>
              <a:rPr lang="en-US" sz="4534">
                <a:solidFill>
                  <a:srgbClr val="000000"/>
                </a:solidFill>
                <a:latin typeface="DM Sans"/>
              </a:rPr>
              <a:t>Shoshanna Lansberg</a:t>
            </a:r>
          </a:p>
          <a:p>
            <a:pPr>
              <a:lnSpc>
                <a:spcPts val="7436"/>
              </a:lnSpc>
            </a:pPr>
            <a:r>
              <a:rPr lang="en-US" sz="4534">
                <a:solidFill>
                  <a:srgbClr val="000000"/>
                </a:solidFill>
                <a:latin typeface="DM Sans"/>
              </a:rPr>
              <a:t>Sandy Lewis</a:t>
            </a:r>
          </a:p>
          <a:p>
            <a:pPr>
              <a:lnSpc>
                <a:spcPts val="7436"/>
              </a:lnSpc>
            </a:pPr>
            <a:r>
              <a:rPr lang="en-US" sz="4534">
                <a:solidFill>
                  <a:srgbClr val="000000"/>
                </a:solidFill>
                <a:latin typeface="DM Sans"/>
              </a:rPr>
              <a:t>Sarah Pitman </a:t>
            </a:r>
          </a:p>
          <a:p>
            <a:pPr>
              <a:lnSpc>
                <a:spcPts val="7436"/>
              </a:lnSpc>
            </a:pPr>
          </a:p>
        </p:txBody>
      </p:sp>
      <p:sp>
        <p:nvSpPr>
          <p:cNvPr name="TextBox 5" id="5"/>
          <p:cNvSpPr txBox="true"/>
          <p:nvPr/>
        </p:nvSpPr>
        <p:spPr>
          <a:xfrm rot="0">
            <a:off x="1028700" y="632073"/>
            <a:ext cx="21059817" cy="3228255"/>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Reelection of </a:t>
            </a:r>
          </a:p>
          <a:p>
            <a:pPr>
              <a:lnSpc>
                <a:spcPts val="12574"/>
              </a:lnSpc>
            </a:pPr>
            <a:r>
              <a:rPr lang="en-US" sz="11642">
                <a:solidFill>
                  <a:srgbClr val="000000"/>
                </a:solidFill>
                <a:latin typeface="Dream Avenue"/>
              </a:rPr>
              <a:t>Board Members</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2102157" y="2963553"/>
            <a:ext cx="5813191" cy="4359893"/>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5" id="5"/>
          <p:cNvSpPr txBox="true"/>
          <p:nvPr/>
        </p:nvSpPr>
        <p:spPr>
          <a:xfrm rot="0">
            <a:off x="1437737" y="6799397"/>
            <a:ext cx="11262034" cy="812202"/>
          </a:xfrm>
          <a:prstGeom prst="rect">
            <a:avLst/>
          </a:prstGeom>
        </p:spPr>
        <p:txBody>
          <a:bodyPr anchor="t" rtlCol="false" tIns="0" lIns="0" bIns="0" rIns="0">
            <a:spAutoFit/>
          </a:bodyPr>
          <a:lstStyle/>
          <a:p>
            <a:pPr>
              <a:lnSpc>
                <a:spcPts val="6557"/>
              </a:lnSpc>
            </a:pPr>
            <a:r>
              <a:rPr lang="en-US" spc="80" sz="5044">
                <a:solidFill>
                  <a:srgbClr val="000000"/>
                </a:solidFill>
                <a:latin typeface="DM Sans"/>
              </a:rPr>
              <a:t>Congregation Beth Israel Clergy</a:t>
            </a:r>
          </a:p>
        </p:txBody>
      </p:sp>
      <p:sp>
        <p:nvSpPr>
          <p:cNvPr name="TextBox 6" id="6"/>
          <p:cNvSpPr txBox="true"/>
          <p:nvPr/>
        </p:nvSpPr>
        <p:spPr>
          <a:xfrm rot="0">
            <a:off x="1437737" y="2808751"/>
            <a:ext cx="9380986" cy="3345480"/>
          </a:xfrm>
          <a:prstGeom prst="rect">
            <a:avLst/>
          </a:prstGeom>
        </p:spPr>
        <p:txBody>
          <a:bodyPr anchor="t" rtlCol="false" tIns="0" lIns="0" bIns="0" rIns="0">
            <a:spAutoFit/>
          </a:bodyPr>
          <a:lstStyle/>
          <a:p>
            <a:pPr>
              <a:lnSpc>
                <a:spcPts val="13000"/>
              </a:lnSpc>
            </a:pPr>
            <a:r>
              <a:rPr lang="en-US" sz="12037">
                <a:solidFill>
                  <a:srgbClr val="000000"/>
                </a:solidFill>
                <a:latin typeface="Dream Avenue"/>
              </a:rPr>
              <a:t>Blessing of the CBI Board </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8183254" y="2074497"/>
            <a:ext cx="9168953" cy="6138005"/>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5" id="5"/>
          <p:cNvSpPr txBox="true"/>
          <p:nvPr/>
        </p:nvSpPr>
        <p:spPr>
          <a:xfrm rot="0">
            <a:off x="332773" y="5095875"/>
            <a:ext cx="11262034" cy="2469486"/>
          </a:xfrm>
          <a:prstGeom prst="rect">
            <a:avLst/>
          </a:prstGeom>
        </p:spPr>
        <p:txBody>
          <a:bodyPr anchor="t" rtlCol="false" tIns="0" lIns="0" bIns="0" rIns="0">
            <a:spAutoFit/>
          </a:bodyPr>
          <a:lstStyle/>
          <a:p>
            <a:pPr>
              <a:lnSpc>
                <a:spcPts val="6557"/>
              </a:lnSpc>
            </a:pPr>
            <a:r>
              <a:rPr lang="en-US" spc="80" sz="5044">
                <a:solidFill>
                  <a:srgbClr val="000000"/>
                </a:solidFill>
                <a:latin typeface="DM Sans"/>
              </a:rPr>
              <a:t>Tony Urdes</a:t>
            </a:r>
          </a:p>
          <a:p>
            <a:pPr>
              <a:lnSpc>
                <a:spcPts val="6557"/>
              </a:lnSpc>
            </a:pPr>
            <a:r>
              <a:rPr lang="en-US" spc="80" sz="5044">
                <a:solidFill>
                  <a:srgbClr val="000000"/>
                </a:solidFill>
                <a:latin typeface="DM Sans"/>
              </a:rPr>
              <a:t>President, CBI Board </a:t>
            </a:r>
          </a:p>
          <a:p>
            <a:pPr>
              <a:lnSpc>
                <a:spcPts val="6557"/>
              </a:lnSpc>
            </a:pPr>
            <a:r>
              <a:rPr lang="en-US" spc="80" sz="5044">
                <a:solidFill>
                  <a:srgbClr val="000000"/>
                </a:solidFill>
                <a:latin typeface="DM Sans"/>
              </a:rPr>
              <a:t>of Trustees </a:t>
            </a:r>
          </a:p>
        </p:txBody>
      </p:sp>
      <p:sp>
        <p:nvSpPr>
          <p:cNvPr name="TextBox 6" id="6"/>
          <p:cNvSpPr txBox="true"/>
          <p:nvPr/>
        </p:nvSpPr>
        <p:spPr>
          <a:xfrm rot="0">
            <a:off x="332773" y="2955308"/>
            <a:ext cx="9380986" cy="1697787"/>
          </a:xfrm>
          <a:prstGeom prst="rect">
            <a:avLst/>
          </a:prstGeom>
        </p:spPr>
        <p:txBody>
          <a:bodyPr anchor="t" rtlCol="false" tIns="0" lIns="0" bIns="0" rIns="0">
            <a:spAutoFit/>
          </a:bodyPr>
          <a:lstStyle/>
          <a:p>
            <a:pPr>
              <a:lnSpc>
                <a:spcPts val="13000"/>
              </a:lnSpc>
            </a:pPr>
            <a:r>
              <a:rPr lang="en-US" sz="12037">
                <a:solidFill>
                  <a:srgbClr val="000000"/>
                </a:solidFill>
                <a:latin typeface="Dream Avenue"/>
              </a:rPr>
              <a:t>Closing</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6344341"/>
            <a:ext cx="8530409" cy="1146533"/>
          </a:xfrm>
          <a:prstGeom prst="rect">
            <a:avLst/>
          </a:prstGeom>
        </p:spPr>
        <p:txBody>
          <a:bodyPr anchor="t" rtlCol="false" tIns="0" lIns="0" bIns="0" rIns="0">
            <a:spAutoFit/>
          </a:bodyPr>
          <a:lstStyle/>
          <a:p>
            <a:pPr>
              <a:lnSpc>
                <a:spcPts val="4613"/>
              </a:lnSpc>
            </a:pPr>
            <a:r>
              <a:rPr lang="en-US" spc="52" sz="3295">
                <a:solidFill>
                  <a:srgbClr val="000000"/>
                </a:solidFill>
                <a:latin typeface="DM Sans"/>
              </a:rPr>
              <a:t>Tony Urdes</a:t>
            </a:r>
          </a:p>
          <a:p>
            <a:pPr>
              <a:lnSpc>
                <a:spcPts val="4613"/>
              </a:lnSpc>
            </a:pPr>
            <a:r>
              <a:rPr lang="en-US" spc="52" sz="3295">
                <a:solidFill>
                  <a:srgbClr val="000000"/>
                </a:solidFill>
                <a:latin typeface="DM Sans"/>
              </a:rPr>
              <a:t>President, CBI Board of Trustees</a:t>
            </a:r>
          </a:p>
        </p:txBody>
      </p:sp>
      <p:sp>
        <p:nvSpPr>
          <p:cNvPr name="TextBox 5" id="5"/>
          <p:cNvSpPr txBox="true"/>
          <p:nvPr/>
        </p:nvSpPr>
        <p:spPr>
          <a:xfrm rot="0">
            <a:off x="1028700" y="4052534"/>
            <a:ext cx="8448002" cy="1825426"/>
          </a:xfrm>
          <a:prstGeom prst="rect">
            <a:avLst/>
          </a:prstGeom>
        </p:spPr>
        <p:txBody>
          <a:bodyPr anchor="t" rtlCol="false" tIns="0" lIns="0" bIns="0" rIns="0">
            <a:spAutoFit/>
          </a:bodyPr>
          <a:lstStyle/>
          <a:p>
            <a:pPr>
              <a:lnSpc>
                <a:spcPts val="7436"/>
              </a:lnSpc>
            </a:pPr>
            <a:r>
              <a:rPr lang="en-US" sz="4534">
                <a:solidFill>
                  <a:srgbClr val="000000"/>
                </a:solidFill>
                <a:latin typeface="DM Sans"/>
              </a:rPr>
              <a:t>For the 163rd Annual Meeting</a:t>
            </a:r>
          </a:p>
          <a:p>
            <a:pPr>
              <a:lnSpc>
                <a:spcPts val="7436"/>
              </a:lnSpc>
            </a:pPr>
            <a:r>
              <a:rPr lang="en-US" sz="4534">
                <a:solidFill>
                  <a:srgbClr val="000000"/>
                </a:solidFill>
                <a:latin typeface="DM Sans"/>
              </a:rPr>
              <a:t>of Congregation Beth Israel</a:t>
            </a:r>
          </a:p>
        </p:txBody>
      </p:sp>
      <p:sp>
        <p:nvSpPr>
          <p:cNvPr name="TextBox 6" id="6"/>
          <p:cNvSpPr txBox="true"/>
          <p:nvPr/>
        </p:nvSpPr>
        <p:spPr>
          <a:xfrm rot="0">
            <a:off x="1028700" y="2355234"/>
            <a:ext cx="21059817" cy="1636170"/>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Approval of Minutes</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TextBox 2" id="2"/>
          <p:cNvSpPr txBox="true"/>
          <p:nvPr/>
        </p:nvSpPr>
        <p:spPr>
          <a:xfrm rot="0">
            <a:off x="728895" y="1253177"/>
            <a:ext cx="16871413" cy="9033823"/>
          </a:xfrm>
          <a:prstGeom prst="rect">
            <a:avLst/>
          </a:prstGeom>
        </p:spPr>
        <p:txBody>
          <a:bodyPr anchor="t" rtlCol="false" tIns="0" lIns="0" bIns="0" rIns="0">
            <a:spAutoFit/>
          </a:bodyPr>
          <a:lstStyle/>
          <a:p>
            <a:pPr>
              <a:lnSpc>
                <a:spcPts val="1705"/>
              </a:lnSpc>
            </a:pPr>
            <a:r>
              <a:rPr lang="en-US" spc="30" sz="1895">
                <a:solidFill>
                  <a:srgbClr val="000000"/>
                </a:solidFill>
                <a:latin typeface="DM Sans"/>
              </a:rPr>
              <a:t>Josh Kashinsky, Executive Director, called the Annual Meeting of Congregation Beth Israel to order at 5:33 PM. We met the quorum with over 10 membership units present.</a:t>
            </a:r>
          </a:p>
          <a:p>
            <a:pPr>
              <a:lnSpc>
                <a:spcPts val="1705"/>
              </a:lnSpc>
            </a:pPr>
          </a:p>
          <a:p>
            <a:pPr>
              <a:lnSpc>
                <a:spcPts val="1705"/>
              </a:lnSpc>
            </a:pPr>
            <a:r>
              <a:rPr lang="en-US" spc="9" sz="1895">
                <a:solidFill>
                  <a:srgbClr val="000000"/>
                </a:solidFill>
                <a:latin typeface="Arimo"/>
              </a:rPr>
              <a:t>Rabbi Cahana led the group with a D’var. </a:t>
            </a:r>
          </a:p>
          <a:p>
            <a:pPr>
              <a:lnSpc>
                <a:spcPts val="1705"/>
              </a:lnSpc>
            </a:pPr>
          </a:p>
          <a:p>
            <a:pPr>
              <a:lnSpc>
                <a:spcPts val="1705"/>
              </a:lnSpc>
            </a:pPr>
            <a:r>
              <a:rPr lang="en-US" spc="9" sz="1895">
                <a:solidFill>
                  <a:srgbClr val="000000"/>
                </a:solidFill>
                <a:latin typeface="Arimo"/>
              </a:rPr>
              <a:t>A video was played of the Kol Echad choir coming together to sing for the first time since the pandemic began.</a:t>
            </a:r>
          </a:p>
          <a:p>
            <a:pPr>
              <a:lnSpc>
                <a:spcPts val="1705"/>
              </a:lnSpc>
            </a:pPr>
          </a:p>
          <a:p>
            <a:pPr>
              <a:lnSpc>
                <a:spcPts val="1705"/>
              </a:lnSpc>
            </a:pPr>
            <a:r>
              <a:rPr lang="en-US" spc="9" sz="1895">
                <a:solidFill>
                  <a:srgbClr val="000000"/>
                </a:solidFill>
                <a:latin typeface="Arimo"/>
              </a:rPr>
              <a:t>Tony Urdes, President, addressed the group. He spoke of what we learned this year and how it can strengthen us. He talked about the benefits of virtual programming and a need to learn from these opportunities and as we move forward and come together in person again. </a:t>
            </a:r>
          </a:p>
          <a:p>
            <a:pPr>
              <a:lnSpc>
                <a:spcPts val="1705"/>
              </a:lnSpc>
            </a:pPr>
          </a:p>
          <a:p>
            <a:pPr>
              <a:lnSpc>
                <a:spcPts val="1705"/>
              </a:lnSpc>
            </a:pPr>
            <a:r>
              <a:rPr lang="en-US" spc="9" sz="1895">
                <a:solidFill>
                  <a:srgbClr val="000000"/>
                </a:solidFill>
                <a:latin typeface="Arimo"/>
              </a:rPr>
              <a:t>Upon a motion made by Sally Rosenfeld and second made by Naomi Derner, the minutes from the 162nd Annual meeting were unanimously approved as written. </a:t>
            </a:r>
          </a:p>
          <a:p>
            <a:pPr>
              <a:lnSpc>
                <a:spcPts val="1705"/>
              </a:lnSpc>
            </a:pPr>
          </a:p>
          <a:p>
            <a:pPr>
              <a:lnSpc>
                <a:spcPts val="1705"/>
              </a:lnSpc>
            </a:pPr>
            <a:r>
              <a:rPr lang="en-US" spc="9" sz="1895">
                <a:solidFill>
                  <a:srgbClr val="000000"/>
                </a:solidFill>
                <a:latin typeface="Arimo"/>
              </a:rPr>
              <a:t>Josh Kashinsky presented an overview of the past year. He summarized the financial status and our fundraising efforts, membership numbers and religious school enrollment, highlights from the past year’s programming.</a:t>
            </a:r>
          </a:p>
          <a:p>
            <a:pPr>
              <a:lnSpc>
                <a:spcPts val="1705"/>
              </a:lnSpc>
            </a:pPr>
          </a:p>
          <a:p>
            <a:pPr>
              <a:lnSpc>
                <a:spcPts val="1705"/>
              </a:lnSpc>
            </a:pPr>
            <a:r>
              <a:rPr lang="en-US" spc="9" sz="1895">
                <a:solidFill>
                  <a:srgbClr val="000000"/>
                </a:solidFill>
                <a:latin typeface="Arimo"/>
              </a:rPr>
              <a:t>Tony Urdes thanked the trustees for their service this past year and honored Glen Levy, whose term is expiring, for his dedication and years of service.</a:t>
            </a:r>
          </a:p>
          <a:p>
            <a:pPr>
              <a:lnSpc>
                <a:spcPts val="1705"/>
              </a:lnSpc>
            </a:pPr>
          </a:p>
          <a:p>
            <a:pPr>
              <a:lnSpc>
                <a:spcPts val="1705"/>
              </a:lnSpc>
            </a:pPr>
            <a:r>
              <a:rPr lang="en-US" spc="9" sz="1895">
                <a:solidFill>
                  <a:srgbClr val="000000"/>
                </a:solidFill>
                <a:latin typeface="Arimo"/>
              </a:rPr>
              <a:t>Tony Urdes advised the members that the Nominating Committee has recommended the following slate of trustees for two year terms 2021-2023:</a:t>
            </a:r>
          </a:p>
          <a:p>
            <a:pPr>
              <a:lnSpc>
                <a:spcPts val="1705"/>
              </a:lnSpc>
            </a:pPr>
          </a:p>
          <a:p>
            <a:pPr marL="409244" indent="-204622" lvl="1">
              <a:lnSpc>
                <a:spcPts val="1705"/>
              </a:lnSpc>
              <a:buFont typeface="Arial"/>
              <a:buChar char="•"/>
            </a:pPr>
            <a:r>
              <a:rPr lang="en-US" spc="9" sz="1895">
                <a:solidFill>
                  <a:srgbClr val="000000"/>
                </a:solidFill>
                <a:latin typeface="Arimo"/>
              </a:rPr>
              <a:t>New to the Board: Josh Remick</a:t>
            </a:r>
          </a:p>
          <a:p>
            <a:pPr marL="409244" indent="-204622" lvl="1">
              <a:lnSpc>
                <a:spcPts val="1705"/>
              </a:lnSpc>
              <a:buFont typeface="Arial"/>
              <a:buChar char="•"/>
            </a:pPr>
            <a:r>
              <a:rPr lang="en-US" spc="9" sz="1895">
                <a:solidFill>
                  <a:srgbClr val="000000"/>
                </a:solidFill>
                <a:latin typeface="Arimo"/>
              </a:rPr>
              <a:t>For re-election to the Board: Sally Rosenfeld, Janet Hoffman, Jeff Capen, Christie Moore, Libby Schwartz, Dan Hurwitz</a:t>
            </a:r>
          </a:p>
          <a:p>
            <a:pPr>
              <a:lnSpc>
                <a:spcPts val="1705"/>
              </a:lnSpc>
            </a:pPr>
          </a:p>
          <a:p>
            <a:pPr>
              <a:lnSpc>
                <a:spcPts val="1705"/>
              </a:lnSpc>
            </a:pPr>
            <a:r>
              <a:rPr lang="en-US" spc="9" sz="1895">
                <a:solidFill>
                  <a:srgbClr val="000000"/>
                </a:solidFill>
                <a:latin typeface="Arimo"/>
              </a:rPr>
              <a:t>Susan Milstein made a motion to approve the above slate for election to the Board of Trustees. Naomi Derner seconded. The motion passed unanimously.</a:t>
            </a:r>
          </a:p>
          <a:p>
            <a:pPr>
              <a:lnSpc>
                <a:spcPts val="1705"/>
              </a:lnSpc>
            </a:pPr>
          </a:p>
          <a:p>
            <a:pPr>
              <a:lnSpc>
                <a:spcPts val="1705"/>
              </a:lnSpc>
            </a:pPr>
            <a:r>
              <a:rPr lang="en-US" spc="30" sz="1895">
                <a:solidFill>
                  <a:srgbClr val="000000"/>
                </a:solidFill>
                <a:latin typeface="DM Sans"/>
              </a:rPr>
              <a:t>Cantor Cahana spoke of finding gratitude and honored John Strege with a message from her and CBI members thanking him for his decades of service as a musician at CBI.</a:t>
            </a:r>
          </a:p>
          <a:p>
            <a:pPr>
              <a:lnSpc>
                <a:spcPts val="1705"/>
              </a:lnSpc>
            </a:pPr>
          </a:p>
          <a:p>
            <a:pPr>
              <a:lnSpc>
                <a:spcPts val="1705"/>
              </a:lnSpc>
            </a:pPr>
            <a:r>
              <a:rPr lang="en-US" spc="30" sz="1895">
                <a:solidFill>
                  <a:srgbClr val="000000"/>
                </a:solidFill>
                <a:latin typeface="DM Sans"/>
              </a:rPr>
              <a:t>Rabbi Cahana shared the plan for re-opening and returning to in-person Shabbat services. CBI will begin in-person services while staying committed to providing virtual programming.</a:t>
            </a:r>
          </a:p>
          <a:p>
            <a:pPr>
              <a:lnSpc>
                <a:spcPts val="1705"/>
              </a:lnSpc>
            </a:pPr>
          </a:p>
          <a:p>
            <a:pPr>
              <a:lnSpc>
                <a:spcPts val="1705"/>
              </a:lnSpc>
            </a:pPr>
            <a:r>
              <a:rPr lang="en-US" spc="30" sz="1895">
                <a:solidFill>
                  <a:srgbClr val="000000"/>
                </a:solidFill>
                <a:latin typeface="DM Sans"/>
              </a:rPr>
              <a:t>Josh Kashinsky opened the floor to questions and answered questions from members.</a:t>
            </a:r>
          </a:p>
          <a:p>
            <a:pPr>
              <a:lnSpc>
                <a:spcPts val="1705"/>
              </a:lnSpc>
            </a:pPr>
          </a:p>
          <a:p>
            <a:pPr>
              <a:lnSpc>
                <a:spcPts val="1705"/>
              </a:lnSpc>
            </a:pPr>
            <a:r>
              <a:rPr lang="en-US" spc="30" sz="1895">
                <a:solidFill>
                  <a:srgbClr val="000000"/>
                </a:solidFill>
                <a:latin typeface="DM Sans"/>
              </a:rPr>
              <a:t>Rabbi Joseph led us in a closing prayer on the week’s Torah portion. </a:t>
            </a:r>
          </a:p>
          <a:p>
            <a:pPr>
              <a:lnSpc>
                <a:spcPts val="1705"/>
              </a:lnSpc>
            </a:pPr>
          </a:p>
          <a:p>
            <a:pPr>
              <a:lnSpc>
                <a:spcPts val="1705"/>
              </a:lnSpc>
            </a:pPr>
            <a:r>
              <a:rPr lang="en-US" spc="30" sz="1895">
                <a:solidFill>
                  <a:srgbClr val="000000"/>
                </a:solidFill>
                <a:latin typeface="DM Sans"/>
              </a:rPr>
              <a:t>There being no further business, the meeting was adjourned at 6:34 PM.</a:t>
            </a:r>
          </a:p>
          <a:p>
            <a:pPr>
              <a:lnSpc>
                <a:spcPts val="1705"/>
              </a:lnSpc>
            </a:pPr>
          </a:p>
          <a:p>
            <a:pPr>
              <a:lnSpc>
                <a:spcPts val="1705"/>
              </a:lnSpc>
            </a:pPr>
            <a:r>
              <a:rPr lang="en-US" spc="30" sz="1895">
                <a:solidFill>
                  <a:srgbClr val="000000"/>
                </a:solidFill>
                <a:latin typeface="DM Sans"/>
              </a:rPr>
              <a:t>Respectfully submitted by Chelsea Ferguson</a:t>
            </a:r>
          </a:p>
          <a:p>
            <a:pPr>
              <a:lnSpc>
                <a:spcPts val="1705"/>
              </a:lnSpc>
            </a:pPr>
          </a:p>
          <a:p>
            <a:pPr>
              <a:lnSpc>
                <a:spcPts val="1705"/>
              </a:lnSpc>
            </a:pPr>
          </a:p>
        </p:txBody>
      </p:sp>
      <p:sp>
        <p:nvSpPr>
          <p:cNvPr name="TextBox 3" id="3"/>
          <p:cNvSpPr txBox="true"/>
          <p:nvPr/>
        </p:nvSpPr>
        <p:spPr>
          <a:xfrm rot="0">
            <a:off x="728895" y="386679"/>
            <a:ext cx="21059817" cy="715009"/>
          </a:xfrm>
          <a:prstGeom prst="rect">
            <a:avLst/>
          </a:prstGeom>
        </p:spPr>
        <p:txBody>
          <a:bodyPr anchor="t" rtlCol="false" tIns="0" lIns="0" bIns="0" rIns="0">
            <a:spAutoFit/>
          </a:bodyPr>
          <a:lstStyle/>
          <a:p>
            <a:pPr>
              <a:lnSpc>
                <a:spcPts val="5447"/>
              </a:lnSpc>
            </a:pPr>
            <a:r>
              <a:rPr lang="en-US" sz="5043">
                <a:solidFill>
                  <a:srgbClr val="000000"/>
                </a:solidFill>
                <a:latin typeface="Dream Avenue"/>
              </a:rPr>
              <a:t>Minutes </a:t>
            </a:r>
          </a:p>
        </p:txBody>
      </p:sp>
      <p:sp>
        <p:nvSpPr>
          <p:cNvPr name="TextBox 4" id="4"/>
          <p:cNvSpPr txBox="true"/>
          <p:nvPr/>
        </p:nvSpPr>
        <p:spPr>
          <a:xfrm rot="0">
            <a:off x="2972444" y="508135"/>
            <a:ext cx="16148193" cy="427452"/>
          </a:xfrm>
          <a:prstGeom prst="rect">
            <a:avLst/>
          </a:prstGeom>
        </p:spPr>
        <p:txBody>
          <a:bodyPr anchor="t" rtlCol="false" tIns="0" lIns="0" bIns="0" rIns="0">
            <a:spAutoFit/>
          </a:bodyPr>
          <a:lstStyle/>
          <a:p>
            <a:pPr>
              <a:lnSpc>
                <a:spcPts val="3664"/>
              </a:lnSpc>
            </a:pPr>
            <a:r>
              <a:rPr lang="en-US" sz="2234">
                <a:solidFill>
                  <a:srgbClr val="000000"/>
                </a:solidFill>
                <a:latin typeface="DM Sans Italics"/>
              </a:rPr>
              <a:t>for the 163rd Annual Meeting of Congregation Beth Israel</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TextBox 2" id="2"/>
          <p:cNvSpPr txBox="true"/>
          <p:nvPr/>
        </p:nvSpPr>
        <p:spPr>
          <a:xfrm rot="0">
            <a:off x="1028700" y="6344341"/>
            <a:ext cx="8530409" cy="1144821"/>
          </a:xfrm>
          <a:prstGeom prst="rect">
            <a:avLst/>
          </a:prstGeom>
        </p:spPr>
        <p:txBody>
          <a:bodyPr anchor="t" rtlCol="false" tIns="0" lIns="0" bIns="0" rIns="0">
            <a:spAutoFit/>
          </a:bodyPr>
          <a:lstStyle/>
          <a:p>
            <a:pPr>
              <a:lnSpc>
                <a:spcPts val="4613"/>
              </a:lnSpc>
            </a:pPr>
            <a:r>
              <a:rPr lang="en-US" spc="52" sz="3295">
                <a:solidFill>
                  <a:srgbClr val="000000"/>
                </a:solidFill>
                <a:latin typeface="DM Sans"/>
              </a:rPr>
              <a:t>Josh Kashinsky</a:t>
            </a:r>
          </a:p>
          <a:p>
            <a:pPr>
              <a:lnSpc>
                <a:spcPts val="4613"/>
              </a:lnSpc>
            </a:pPr>
            <a:r>
              <a:rPr lang="en-US" spc="52" sz="3295">
                <a:solidFill>
                  <a:srgbClr val="000000"/>
                </a:solidFill>
                <a:latin typeface="DM Sans"/>
              </a:rPr>
              <a:t>Executive Director </a:t>
            </a:r>
          </a:p>
        </p:txBody>
      </p:sp>
      <p:sp>
        <p:nvSpPr>
          <p:cNvPr name="TextBox 3" id="3"/>
          <p:cNvSpPr txBox="true"/>
          <p:nvPr/>
        </p:nvSpPr>
        <p:spPr>
          <a:xfrm rot="0">
            <a:off x="1028700" y="4052534"/>
            <a:ext cx="8448002" cy="1822931"/>
          </a:xfrm>
          <a:prstGeom prst="rect">
            <a:avLst/>
          </a:prstGeom>
        </p:spPr>
        <p:txBody>
          <a:bodyPr anchor="t" rtlCol="false" tIns="0" lIns="0" bIns="0" rIns="0">
            <a:spAutoFit/>
          </a:bodyPr>
          <a:lstStyle/>
          <a:p>
            <a:pPr>
              <a:lnSpc>
                <a:spcPts val="7436"/>
              </a:lnSpc>
            </a:pPr>
            <a:r>
              <a:rPr lang="en-US" sz="4534">
                <a:solidFill>
                  <a:srgbClr val="000000"/>
                </a:solidFill>
                <a:latin typeface="DM Sans"/>
              </a:rPr>
              <a:t>2021 - 2022</a:t>
            </a:r>
          </a:p>
          <a:p>
            <a:pPr>
              <a:lnSpc>
                <a:spcPts val="7436"/>
              </a:lnSpc>
            </a:pPr>
            <a:r>
              <a:rPr lang="en-US" sz="4534">
                <a:solidFill>
                  <a:srgbClr val="000000"/>
                </a:solidFill>
                <a:latin typeface="DM Sans"/>
              </a:rPr>
              <a:t>5781 - 5782 </a:t>
            </a:r>
          </a:p>
        </p:txBody>
      </p:sp>
      <p:sp>
        <p:nvSpPr>
          <p:cNvPr name="TextBox 4" id="4"/>
          <p:cNvSpPr txBox="true"/>
          <p:nvPr/>
        </p:nvSpPr>
        <p:spPr>
          <a:xfrm rot="0">
            <a:off x="872405" y="2355234"/>
            <a:ext cx="21059817" cy="1634728"/>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OurYear in Review</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8580249" y="2189136"/>
            <a:ext cx="8679051" cy="5637508"/>
            <a:chOff x="0" y="0"/>
            <a:chExt cx="11572068" cy="7516678"/>
          </a:xfrm>
        </p:grpSpPr>
        <p:pic>
          <p:nvPicPr>
            <p:cNvPr name="Picture 3" id="3"/>
            <p:cNvPicPr>
              <a:picLocks noChangeAspect="true"/>
            </p:cNvPicPr>
            <p:nvPr/>
          </p:nvPicPr>
          <p:blipFill>
            <a:blip r:embed="rId2"/>
            <a:srcRect l="0" t="12865" r="0" b="38417"/>
            <a:stretch>
              <a:fillRect/>
            </a:stretch>
          </p:blipFill>
          <p:spPr>
            <a:xfrm>
              <a:off x="0" y="0"/>
              <a:ext cx="11572068" cy="7516678"/>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038225" y="3071936"/>
            <a:ext cx="7328597" cy="3995732"/>
          </a:xfrm>
          <a:prstGeom prst="rect">
            <a:avLst/>
          </a:prstGeom>
        </p:spPr>
        <p:txBody>
          <a:bodyPr anchor="t" rtlCol="false" tIns="0" lIns="0" bIns="0" rIns="0">
            <a:spAutoFit/>
          </a:bodyPr>
          <a:lstStyle/>
          <a:p>
            <a:pPr>
              <a:lnSpc>
                <a:spcPts val="10476"/>
              </a:lnSpc>
            </a:pPr>
            <a:r>
              <a:rPr lang="en-US" sz="9700">
                <a:solidFill>
                  <a:srgbClr val="000000"/>
                </a:solidFill>
                <a:latin typeface="DM Sans"/>
              </a:rPr>
              <a:t>This year, our CBI community...</a:t>
            </a:r>
          </a:p>
        </p:txBody>
      </p:sp>
      <p:sp>
        <p:nvSpPr>
          <p:cNvPr name="TextBox 7" id="7"/>
          <p:cNvSpPr txBox="true"/>
          <p:nvPr/>
        </p:nvSpPr>
        <p:spPr>
          <a:xfrm rot="0">
            <a:off x="15452574" y="7940412"/>
            <a:ext cx="1806726"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Main Sanctuary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DAFBoBmRvbY</dc:identifier>
  <dcterms:modified xsi:type="dcterms:W3CDTF">2011-08-01T06:04:30Z</dcterms:modified>
  <cp:revision>1</cp:revision>
  <dc:title>Annual Meeting  - Long Form</dc:title>
</cp:coreProperties>
</file>