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22"/>
  </p:notesMasterIdLst>
  <p:handoutMasterIdLst>
    <p:handoutMasterId r:id="rId23"/>
  </p:handoutMasterIdLst>
  <p:sldIdLst>
    <p:sldId id="376" r:id="rId2"/>
    <p:sldId id="408" r:id="rId3"/>
    <p:sldId id="398" r:id="rId4"/>
    <p:sldId id="410" r:id="rId5"/>
    <p:sldId id="412" r:id="rId6"/>
    <p:sldId id="411" r:id="rId7"/>
    <p:sldId id="392" r:id="rId8"/>
    <p:sldId id="414" r:id="rId9"/>
    <p:sldId id="404" r:id="rId10"/>
    <p:sldId id="402" r:id="rId11"/>
    <p:sldId id="286" r:id="rId12"/>
    <p:sldId id="419" r:id="rId13"/>
    <p:sldId id="420" r:id="rId14"/>
    <p:sldId id="377" r:id="rId15"/>
    <p:sldId id="433" r:id="rId16"/>
    <p:sldId id="413" r:id="rId17"/>
    <p:sldId id="397" r:id="rId18"/>
    <p:sldId id="396" r:id="rId19"/>
    <p:sldId id="283" r:id="rId20"/>
    <p:sldId id="418" r:id="rId21"/>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94669" autoAdjust="0"/>
  </p:normalViewPr>
  <p:slideViewPr>
    <p:cSldViewPr>
      <p:cViewPr varScale="1">
        <p:scale>
          <a:sx n="80" d="100"/>
          <a:sy n="80" d="100"/>
        </p:scale>
        <p:origin x="10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0763" tIns="45382" rIns="90763" bIns="45382" numCol="1" anchor="t" anchorCtr="0" compatLnSpc="1">
            <a:prstTxWarp prst="textNoShape">
              <a:avLst/>
            </a:prstTxWarp>
          </a:bodyPr>
          <a:lstStyle>
            <a:lvl1pPr eaLnBrk="1" hangingPunct="1">
              <a:defRPr sz="1200" smtClean="0">
                <a:latin typeface="Times New Roman" charset="0"/>
              </a:defRPr>
            </a:lvl1pPr>
          </a:lstStyle>
          <a:p>
            <a:pPr>
              <a:defRPr/>
            </a:pPr>
            <a:endParaRPr lang="en-US" altLang="en-US"/>
          </a:p>
        </p:txBody>
      </p:sp>
      <p:sp>
        <p:nvSpPr>
          <p:cNvPr id="50179" name="Rectangle 3"/>
          <p:cNvSpPr>
            <a:spLocks noGrp="1" noChangeArrowheads="1"/>
          </p:cNvSpPr>
          <p:nvPr>
            <p:ph type="dt" sz="quarter" idx="1"/>
          </p:nvPr>
        </p:nvSpPr>
        <p:spPr bwMode="auto">
          <a:xfrm>
            <a:off x="3937000" y="0"/>
            <a:ext cx="3013075" cy="461963"/>
          </a:xfrm>
          <a:prstGeom prst="rect">
            <a:avLst/>
          </a:prstGeom>
          <a:noFill/>
          <a:ln w="9525">
            <a:noFill/>
            <a:miter lim="800000"/>
            <a:headEnd/>
            <a:tailEnd/>
          </a:ln>
          <a:effectLst/>
        </p:spPr>
        <p:txBody>
          <a:bodyPr vert="horz" wrap="square" lIns="90763" tIns="45382" rIns="90763" bIns="45382" numCol="1" anchor="t" anchorCtr="0" compatLnSpc="1">
            <a:prstTxWarp prst="textNoShape">
              <a:avLst/>
            </a:prstTxWarp>
          </a:bodyPr>
          <a:lstStyle>
            <a:lvl1pPr algn="r" eaLnBrk="1" hangingPunct="1">
              <a:defRPr sz="1200" smtClean="0">
                <a:latin typeface="Times New Roman" charset="0"/>
              </a:defRPr>
            </a:lvl1pPr>
          </a:lstStyle>
          <a:p>
            <a:pPr>
              <a:defRPr/>
            </a:pPr>
            <a:endParaRPr lang="en-US" altLang="en-US"/>
          </a:p>
        </p:txBody>
      </p:sp>
      <p:sp>
        <p:nvSpPr>
          <p:cNvPr id="50180" name="Rectangle 4"/>
          <p:cNvSpPr>
            <a:spLocks noGrp="1" noChangeArrowheads="1"/>
          </p:cNvSpPr>
          <p:nvPr>
            <p:ph type="ftr" sz="quarter" idx="2"/>
          </p:nvPr>
        </p:nvSpPr>
        <p:spPr bwMode="auto">
          <a:xfrm>
            <a:off x="0" y="8774113"/>
            <a:ext cx="3013075" cy="461962"/>
          </a:xfrm>
          <a:prstGeom prst="rect">
            <a:avLst/>
          </a:prstGeom>
          <a:noFill/>
          <a:ln w="9525">
            <a:noFill/>
            <a:miter lim="800000"/>
            <a:headEnd/>
            <a:tailEnd/>
          </a:ln>
          <a:effectLst/>
        </p:spPr>
        <p:txBody>
          <a:bodyPr vert="horz" wrap="square" lIns="90763" tIns="45382" rIns="90763" bIns="45382" numCol="1" anchor="b" anchorCtr="0" compatLnSpc="1">
            <a:prstTxWarp prst="textNoShape">
              <a:avLst/>
            </a:prstTxWarp>
          </a:bodyPr>
          <a:lstStyle>
            <a:lvl1pPr eaLnBrk="1" hangingPunct="1">
              <a:defRPr sz="1200" smtClean="0">
                <a:latin typeface="Times New Roman" charset="0"/>
              </a:defRPr>
            </a:lvl1pPr>
          </a:lstStyle>
          <a:p>
            <a:pPr>
              <a:defRPr/>
            </a:pPr>
            <a:endParaRPr lang="en-US" altLang="en-US"/>
          </a:p>
        </p:txBody>
      </p:sp>
      <p:sp>
        <p:nvSpPr>
          <p:cNvPr id="50181" name="Rectangle 5"/>
          <p:cNvSpPr>
            <a:spLocks noGrp="1" noChangeArrowheads="1"/>
          </p:cNvSpPr>
          <p:nvPr>
            <p:ph type="sldNum" sz="quarter" idx="3"/>
          </p:nvPr>
        </p:nvSpPr>
        <p:spPr bwMode="auto">
          <a:xfrm>
            <a:off x="3937000" y="8774113"/>
            <a:ext cx="3013075" cy="461962"/>
          </a:xfrm>
          <a:prstGeom prst="rect">
            <a:avLst/>
          </a:prstGeom>
          <a:noFill/>
          <a:ln w="9525">
            <a:noFill/>
            <a:miter lim="800000"/>
            <a:headEnd/>
            <a:tailEnd/>
          </a:ln>
          <a:effectLst/>
        </p:spPr>
        <p:txBody>
          <a:bodyPr vert="horz" wrap="square" lIns="90763" tIns="45382" rIns="90763" bIns="45382" numCol="1" anchor="b" anchorCtr="0" compatLnSpc="1">
            <a:prstTxWarp prst="textNoShape">
              <a:avLst/>
            </a:prstTxWarp>
          </a:bodyPr>
          <a:lstStyle>
            <a:lvl1pPr algn="r" eaLnBrk="1" hangingPunct="1">
              <a:defRPr sz="1200"/>
            </a:lvl1pPr>
          </a:lstStyle>
          <a:p>
            <a:fld id="{9C696333-C355-41E8-AF20-CCC36CC7CA95}" type="slidenum">
              <a:rPr lang="en-US" altLang="en-US"/>
              <a:pPr/>
              <a:t>‹#›</a:t>
            </a:fld>
            <a:endParaRPr lang="en-US" altLang="en-US"/>
          </a:p>
        </p:txBody>
      </p:sp>
    </p:spTree>
    <p:extLst>
      <p:ext uri="{BB962C8B-B14F-4D97-AF65-F5344CB8AC3E}">
        <p14:creationId xmlns:p14="http://schemas.microsoft.com/office/powerpoint/2010/main" val="2302086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wrap="square" lIns="90763" tIns="45382" rIns="90763" bIns="45382" numCol="1" anchor="t" anchorCtr="0" compatLnSpc="1">
            <a:prstTxWarp prst="textNoShape">
              <a:avLst/>
            </a:prstTxWarp>
          </a:bodyPr>
          <a:lstStyle>
            <a:lvl1pPr eaLnBrk="1" hangingPunct="1">
              <a:defRPr sz="1200" smtClean="0">
                <a:latin typeface="Times New Roman" charset="0"/>
              </a:defRPr>
            </a:lvl1pPr>
          </a:lstStyle>
          <a:p>
            <a:pPr>
              <a:defRPr/>
            </a:pPr>
            <a:endParaRPr lang="en-US" altLang="en-US"/>
          </a:p>
        </p:txBody>
      </p:sp>
      <p:sp>
        <p:nvSpPr>
          <p:cNvPr id="3" name="Date Placeholder 2"/>
          <p:cNvSpPr>
            <a:spLocks noGrp="1"/>
          </p:cNvSpPr>
          <p:nvPr>
            <p:ph type="dt" idx="1"/>
          </p:nvPr>
        </p:nvSpPr>
        <p:spPr>
          <a:xfrm>
            <a:off x="3935413" y="0"/>
            <a:ext cx="3013075" cy="461963"/>
          </a:xfrm>
          <a:prstGeom prst="rect">
            <a:avLst/>
          </a:prstGeom>
        </p:spPr>
        <p:txBody>
          <a:bodyPr vert="horz" wrap="square" lIns="90763" tIns="45382" rIns="90763" bIns="45382" numCol="1" anchor="t" anchorCtr="0" compatLnSpc="1">
            <a:prstTxWarp prst="textNoShape">
              <a:avLst/>
            </a:prstTxWarp>
          </a:bodyPr>
          <a:lstStyle>
            <a:lvl1pPr algn="r" eaLnBrk="1" hangingPunct="1">
              <a:defRPr sz="1200" smtClean="0">
                <a:latin typeface="Times New Roman" charset="0"/>
              </a:defRPr>
            </a:lvl1pPr>
          </a:lstStyle>
          <a:p>
            <a:pPr>
              <a:defRPr/>
            </a:pPr>
            <a:fld id="{576B1EF2-0EFE-4EB5-A335-F49D02AA54D5}" type="datetimeFigureOut">
              <a:rPr lang="en-US" altLang="en-US"/>
              <a:pPr>
                <a:defRPr/>
              </a:pPr>
              <a:t>7/6/2022</a:t>
            </a:fld>
            <a:endParaRPr lang="en-US" alt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0763" tIns="45382" rIns="90763" bIns="45382" rtlCol="0" anchor="ctr"/>
          <a:lstStyle/>
          <a:p>
            <a:pPr lvl="0"/>
            <a:endParaRPr lang="en-US" noProof="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0763" tIns="45382" rIns="90763" bIns="4538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525"/>
            <a:ext cx="3013075" cy="461963"/>
          </a:xfrm>
          <a:prstGeom prst="rect">
            <a:avLst/>
          </a:prstGeom>
        </p:spPr>
        <p:txBody>
          <a:bodyPr vert="horz" wrap="square" lIns="90763" tIns="45382" rIns="90763" bIns="45382" numCol="1" anchor="b" anchorCtr="0" compatLnSpc="1">
            <a:prstTxWarp prst="textNoShape">
              <a:avLst/>
            </a:prstTxWarp>
          </a:bodyPr>
          <a:lstStyle>
            <a:lvl1pPr eaLnBrk="1" hangingPunct="1">
              <a:defRPr sz="1200" smtClean="0">
                <a:latin typeface="Times New Roman" charset="0"/>
              </a:defRPr>
            </a:lvl1pPr>
          </a:lstStyle>
          <a:p>
            <a:pPr>
              <a:defRPr/>
            </a:pPr>
            <a:endParaRPr lang="en-US" altLang="en-US"/>
          </a:p>
        </p:txBody>
      </p:sp>
      <p:sp>
        <p:nvSpPr>
          <p:cNvPr id="7" name="Slide Number Placeholder 6"/>
          <p:cNvSpPr>
            <a:spLocks noGrp="1"/>
          </p:cNvSpPr>
          <p:nvPr>
            <p:ph type="sldNum" sz="quarter" idx="5"/>
          </p:nvPr>
        </p:nvSpPr>
        <p:spPr>
          <a:xfrm>
            <a:off x="3935413" y="8772525"/>
            <a:ext cx="3013075" cy="461963"/>
          </a:xfrm>
          <a:prstGeom prst="rect">
            <a:avLst/>
          </a:prstGeom>
        </p:spPr>
        <p:txBody>
          <a:bodyPr vert="horz" wrap="square" lIns="90763" tIns="45382" rIns="90763" bIns="45382" numCol="1" anchor="b" anchorCtr="0" compatLnSpc="1">
            <a:prstTxWarp prst="textNoShape">
              <a:avLst/>
            </a:prstTxWarp>
          </a:bodyPr>
          <a:lstStyle>
            <a:lvl1pPr algn="r" eaLnBrk="1" hangingPunct="1">
              <a:defRPr sz="1200"/>
            </a:lvl1pPr>
          </a:lstStyle>
          <a:p>
            <a:fld id="{D1C7B9F5-747B-45F3-B6E5-BA72CB45F3FF}" type="slidenum">
              <a:rPr lang="en-US" altLang="en-US"/>
              <a:pPr/>
              <a:t>‹#›</a:t>
            </a:fld>
            <a:endParaRPr lang="en-US" altLang="en-US"/>
          </a:p>
        </p:txBody>
      </p:sp>
    </p:spTree>
    <p:extLst>
      <p:ext uri="{BB962C8B-B14F-4D97-AF65-F5344CB8AC3E}">
        <p14:creationId xmlns:p14="http://schemas.microsoft.com/office/powerpoint/2010/main" val="15614120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7500" indent="-225425">
              <a:spcBef>
                <a:spcPct val="30000"/>
              </a:spcBef>
              <a:defRPr sz="1200">
                <a:solidFill>
                  <a:schemeClr val="tx1"/>
                </a:solidFill>
                <a:latin typeface="Calibri" panose="020F0502020204030204" pitchFamily="34" charset="0"/>
              </a:defRPr>
            </a:lvl4pPr>
            <a:lvl5pPr marL="2041525" indent="-225425">
              <a:spcBef>
                <a:spcPct val="30000"/>
              </a:spcBef>
              <a:defRPr sz="1200">
                <a:solidFill>
                  <a:schemeClr val="tx1"/>
                </a:solidFill>
                <a:latin typeface="Calibri" panose="020F0502020204030204" pitchFamily="34" charset="0"/>
              </a:defRPr>
            </a:lvl5pPr>
            <a:lvl6pPr marL="2498725" indent="-225425" eaLnBrk="0" fontAlgn="base" hangingPunct="0">
              <a:spcBef>
                <a:spcPct val="30000"/>
              </a:spcBef>
              <a:spcAft>
                <a:spcPct val="0"/>
              </a:spcAft>
              <a:defRPr sz="1200">
                <a:solidFill>
                  <a:schemeClr val="tx1"/>
                </a:solidFill>
                <a:latin typeface="Calibri" panose="020F0502020204030204" pitchFamily="34" charset="0"/>
              </a:defRPr>
            </a:lvl6pPr>
            <a:lvl7pPr marL="2955925" indent="-225425" eaLnBrk="0" fontAlgn="base" hangingPunct="0">
              <a:spcBef>
                <a:spcPct val="30000"/>
              </a:spcBef>
              <a:spcAft>
                <a:spcPct val="0"/>
              </a:spcAft>
              <a:defRPr sz="1200">
                <a:solidFill>
                  <a:schemeClr val="tx1"/>
                </a:solidFill>
                <a:latin typeface="Calibri" panose="020F0502020204030204" pitchFamily="34" charset="0"/>
              </a:defRPr>
            </a:lvl7pPr>
            <a:lvl8pPr marL="3413125" indent="-225425" eaLnBrk="0" fontAlgn="base" hangingPunct="0">
              <a:spcBef>
                <a:spcPct val="30000"/>
              </a:spcBef>
              <a:spcAft>
                <a:spcPct val="0"/>
              </a:spcAft>
              <a:defRPr sz="1200">
                <a:solidFill>
                  <a:schemeClr val="tx1"/>
                </a:solidFill>
                <a:latin typeface="Calibri" panose="020F0502020204030204" pitchFamily="34" charset="0"/>
              </a:defRPr>
            </a:lvl8pPr>
            <a:lvl9pPr marL="3870325"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18E52B-3315-4AAA-81A9-6AAA9A4B98AD}" type="slidenum">
              <a:rPr lang="en-US" altLang="en-US">
                <a:latin typeface="Times New Roman" panose="02020603050405020304" pitchFamily="18" charset="0"/>
              </a:rPr>
              <a:pPr>
                <a:spcBef>
                  <a:spcPct val="0"/>
                </a:spcBef>
              </a:pPr>
              <a:t>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229649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7500" indent="-225425">
              <a:spcBef>
                <a:spcPct val="30000"/>
              </a:spcBef>
              <a:defRPr sz="1200">
                <a:solidFill>
                  <a:schemeClr val="tx1"/>
                </a:solidFill>
                <a:latin typeface="Calibri" panose="020F0502020204030204" pitchFamily="34" charset="0"/>
              </a:defRPr>
            </a:lvl4pPr>
            <a:lvl5pPr marL="2041525" indent="-225425">
              <a:spcBef>
                <a:spcPct val="30000"/>
              </a:spcBef>
              <a:defRPr sz="1200">
                <a:solidFill>
                  <a:schemeClr val="tx1"/>
                </a:solidFill>
                <a:latin typeface="Calibri" panose="020F0502020204030204" pitchFamily="34" charset="0"/>
              </a:defRPr>
            </a:lvl5pPr>
            <a:lvl6pPr marL="2498725" indent="-225425" eaLnBrk="0" fontAlgn="base" hangingPunct="0">
              <a:spcBef>
                <a:spcPct val="30000"/>
              </a:spcBef>
              <a:spcAft>
                <a:spcPct val="0"/>
              </a:spcAft>
              <a:defRPr sz="1200">
                <a:solidFill>
                  <a:schemeClr val="tx1"/>
                </a:solidFill>
                <a:latin typeface="Calibri" panose="020F0502020204030204" pitchFamily="34" charset="0"/>
              </a:defRPr>
            </a:lvl6pPr>
            <a:lvl7pPr marL="2955925" indent="-225425" eaLnBrk="0" fontAlgn="base" hangingPunct="0">
              <a:spcBef>
                <a:spcPct val="30000"/>
              </a:spcBef>
              <a:spcAft>
                <a:spcPct val="0"/>
              </a:spcAft>
              <a:defRPr sz="1200">
                <a:solidFill>
                  <a:schemeClr val="tx1"/>
                </a:solidFill>
                <a:latin typeface="Calibri" panose="020F0502020204030204" pitchFamily="34" charset="0"/>
              </a:defRPr>
            </a:lvl7pPr>
            <a:lvl8pPr marL="3413125" indent="-225425" eaLnBrk="0" fontAlgn="base" hangingPunct="0">
              <a:spcBef>
                <a:spcPct val="30000"/>
              </a:spcBef>
              <a:spcAft>
                <a:spcPct val="0"/>
              </a:spcAft>
              <a:defRPr sz="1200">
                <a:solidFill>
                  <a:schemeClr val="tx1"/>
                </a:solidFill>
                <a:latin typeface="Calibri" panose="020F0502020204030204" pitchFamily="34" charset="0"/>
              </a:defRPr>
            </a:lvl8pPr>
            <a:lvl9pPr marL="3870325"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895EB0-2923-422D-87BF-2C0DBF0361ED}" type="slidenum">
              <a:rPr lang="en-US" altLang="en-US">
                <a:latin typeface="Times New Roman" panose="02020603050405020304" pitchFamily="18" charset="0"/>
              </a:rPr>
              <a:pPr>
                <a:spcBef>
                  <a:spcPct val="0"/>
                </a:spcBef>
              </a:pPr>
              <a:t>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684663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5498037-9FB2-4929-BF02-ACA1159FA8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53BE0D28-CA1E-4805-B7F4-0DF4BE5561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10244" name="Slide Number Placeholder 3">
            <a:extLst>
              <a:ext uri="{FF2B5EF4-FFF2-40B4-BE49-F238E27FC236}">
                <a16:creationId xmlns:a16="http://schemas.microsoft.com/office/drawing/2014/main" id="{D8DF12EA-CC4A-4C97-A248-AB84360C9C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9D3373-8353-4DCC-8452-D0BC61D2E79B}" type="slidenum">
              <a:rPr lang="en-US" altLang="en-US">
                <a:latin typeface="Times New Roman" panose="02020603050405020304" pitchFamily="18" charset="0"/>
              </a:rPr>
              <a:pPr>
                <a:spcBef>
                  <a:spcPct val="0"/>
                </a:spcBef>
              </a:pPr>
              <a:t>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339742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E58528C-2533-4BB8-9BB4-51B821215A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AB1F359-F8E3-446D-AA44-32DD4CDAE9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FA58E1BB-1711-4790-9580-E2A84BBA37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7500" indent="-225425">
              <a:spcBef>
                <a:spcPct val="30000"/>
              </a:spcBef>
              <a:defRPr sz="1200">
                <a:solidFill>
                  <a:schemeClr val="tx1"/>
                </a:solidFill>
                <a:latin typeface="Calibri" panose="020F0502020204030204" pitchFamily="34" charset="0"/>
              </a:defRPr>
            </a:lvl4pPr>
            <a:lvl5pPr marL="2041525" indent="-225425">
              <a:spcBef>
                <a:spcPct val="30000"/>
              </a:spcBef>
              <a:defRPr sz="1200">
                <a:solidFill>
                  <a:schemeClr val="tx1"/>
                </a:solidFill>
                <a:latin typeface="Calibri" panose="020F0502020204030204" pitchFamily="34" charset="0"/>
              </a:defRPr>
            </a:lvl5pPr>
            <a:lvl6pPr marL="2498725" indent="-225425" eaLnBrk="0" fontAlgn="base" hangingPunct="0">
              <a:spcBef>
                <a:spcPct val="30000"/>
              </a:spcBef>
              <a:spcAft>
                <a:spcPct val="0"/>
              </a:spcAft>
              <a:defRPr sz="1200">
                <a:solidFill>
                  <a:schemeClr val="tx1"/>
                </a:solidFill>
                <a:latin typeface="Calibri" panose="020F0502020204030204" pitchFamily="34" charset="0"/>
              </a:defRPr>
            </a:lvl6pPr>
            <a:lvl7pPr marL="2955925" indent="-225425" eaLnBrk="0" fontAlgn="base" hangingPunct="0">
              <a:spcBef>
                <a:spcPct val="30000"/>
              </a:spcBef>
              <a:spcAft>
                <a:spcPct val="0"/>
              </a:spcAft>
              <a:defRPr sz="1200">
                <a:solidFill>
                  <a:schemeClr val="tx1"/>
                </a:solidFill>
                <a:latin typeface="Calibri" panose="020F0502020204030204" pitchFamily="34" charset="0"/>
              </a:defRPr>
            </a:lvl7pPr>
            <a:lvl8pPr marL="3413125" indent="-225425" eaLnBrk="0" fontAlgn="base" hangingPunct="0">
              <a:spcBef>
                <a:spcPct val="30000"/>
              </a:spcBef>
              <a:spcAft>
                <a:spcPct val="0"/>
              </a:spcAft>
              <a:defRPr sz="1200">
                <a:solidFill>
                  <a:schemeClr val="tx1"/>
                </a:solidFill>
                <a:latin typeface="Calibri" panose="020F0502020204030204" pitchFamily="34" charset="0"/>
              </a:defRPr>
            </a:lvl8pPr>
            <a:lvl9pPr marL="3870325"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A5BCF1-A94B-4F93-902A-55D1EAE37978}" type="slidenum">
              <a:rPr lang="en-US" altLang="en-US">
                <a:latin typeface="Times New Roman" panose="02020603050405020304" pitchFamily="18" charset="0"/>
              </a:rPr>
              <a:pPr>
                <a:spcBef>
                  <a:spcPct val="0"/>
                </a:spcBef>
              </a:pPr>
              <a:t>12</a:t>
            </a:fld>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508C83D-99A4-4ACA-808A-AC22FBAE5C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E8651F6D-DB7C-471F-AC0C-FDE79B34A1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a:extLst>
              <a:ext uri="{FF2B5EF4-FFF2-40B4-BE49-F238E27FC236}">
                <a16:creationId xmlns:a16="http://schemas.microsoft.com/office/drawing/2014/main" id="{C09C14ED-1A03-48C6-A9DF-B2C085A98C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7500" indent="-225425">
              <a:spcBef>
                <a:spcPct val="30000"/>
              </a:spcBef>
              <a:defRPr sz="1200">
                <a:solidFill>
                  <a:schemeClr val="tx1"/>
                </a:solidFill>
                <a:latin typeface="Calibri" panose="020F0502020204030204" pitchFamily="34" charset="0"/>
              </a:defRPr>
            </a:lvl4pPr>
            <a:lvl5pPr marL="2041525" indent="-225425">
              <a:spcBef>
                <a:spcPct val="30000"/>
              </a:spcBef>
              <a:defRPr sz="1200">
                <a:solidFill>
                  <a:schemeClr val="tx1"/>
                </a:solidFill>
                <a:latin typeface="Calibri" panose="020F0502020204030204" pitchFamily="34" charset="0"/>
              </a:defRPr>
            </a:lvl5pPr>
            <a:lvl6pPr marL="2498725" indent="-225425" eaLnBrk="0" fontAlgn="base" hangingPunct="0">
              <a:spcBef>
                <a:spcPct val="30000"/>
              </a:spcBef>
              <a:spcAft>
                <a:spcPct val="0"/>
              </a:spcAft>
              <a:defRPr sz="1200">
                <a:solidFill>
                  <a:schemeClr val="tx1"/>
                </a:solidFill>
                <a:latin typeface="Calibri" panose="020F0502020204030204" pitchFamily="34" charset="0"/>
              </a:defRPr>
            </a:lvl6pPr>
            <a:lvl7pPr marL="2955925" indent="-225425" eaLnBrk="0" fontAlgn="base" hangingPunct="0">
              <a:spcBef>
                <a:spcPct val="30000"/>
              </a:spcBef>
              <a:spcAft>
                <a:spcPct val="0"/>
              </a:spcAft>
              <a:defRPr sz="1200">
                <a:solidFill>
                  <a:schemeClr val="tx1"/>
                </a:solidFill>
                <a:latin typeface="Calibri" panose="020F0502020204030204" pitchFamily="34" charset="0"/>
              </a:defRPr>
            </a:lvl7pPr>
            <a:lvl8pPr marL="3413125" indent="-225425" eaLnBrk="0" fontAlgn="base" hangingPunct="0">
              <a:spcBef>
                <a:spcPct val="30000"/>
              </a:spcBef>
              <a:spcAft>
                <a:spcPct val="0"/>
              </a:spcAft>
              <a:defRPr sz="1200">
                <a:solidFill>
                  <a:schemeClr val="tx1"/>
                </a:solidFill>
                <a:latin typeface="Calibri" panose="020F0502020204030204" pitchFamily="34" charset="0"/>
              </a:defRPr>
            </a:lvl8pPr>
            <a:lvl9pPr marL="3870325"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8BBFD6-4E78-4875-ABBB-F3C825771119}" type="slidenum">
              <a:rPr lang="en-US" altLang="en-US">
                <a:latin typeface="Times New Roman" panose="02020603050405020304" pitchFamily="18" charset="0"/>
              </a:rPr>
              <a:pPr>
                <a:spcBef>
                  <a:spcPct val="0"/>
                </a:spcBef>
              </a:pPr>
              <a:t>13</a:t>
            </a:fld>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A95A40A-60FE-49A4-9A7C-E42224D32E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7B5EF645-9B4A-4FFB-A1EA-2C4414318A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id="{1B554B95-F5A0-44EF-A42A-CD19C7C23E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C12BD4-F983-4F9A-99D4-88BEC3BF3D2E}" type="slidenum">
              <a:rPr lang="en-US" altLang="en-US">
                <a:latin typeface="Times New Roman" panose="02020603050405020304" pitchFamily="18" charset="0"/>
              </a:rPr>
              <a:pPr>
                <a:spcBef>
                  <a:spcPct val="0"/>
                </a:spcBef>
              </a:pPr>
              <a:t>14</a:t>
            </a:fld>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80112E0-BA2E-4405-9296-51389F8A7B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36BEA91D-EFE0-4332-A53E-679888B86C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a:extLst>
              <a:ext uri="{FF2B5EF4-FFF2-40B4-BE49-F238E27FC236}">
                <a16:creationId xmlns:a16="http://schemas.microsoft.com/office/drawing/2014/main" id="{DD50E460-8A99-4D5C-B931-75213E2AA2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7500" indent="-225425">
              <a:spcBef>
                <a:spcPct val="30000"/>
              </a:spcBef>
              <a:defRPr sz="1200">
                <a:solidFill>
                  <a:schemeClr val="tx1"/>
                </a:solidFill>
                <a:latin typeface="Calibri" panose="020F0502020204030204" pitchFamily="34" charset="0"/>
              </a:defRPr>
            </a:lvl4pPr>
            <a:lvl5pPr marL="2041525" indent="-225425">
              <a:spcBef>
                <a:spcPct val="30000"/>
              </a:spcBef>
              <a:defRPr sz="1200">
                <a:solidFill>
                  <a:schemeClr val="tx1"/>
                </a:solidFill>
                <a:latin typeface="Calibri" panose="020F0502020204030204" pitchFamily="34" charset="0"/>
              </a:defRPr>
            </a:lvl5pPr>
            <a:lvl6pPr marL="2498725" indent="-225425" eaLnBrk="0" fontAlgn="base" hangingPunct="0">
              <a:spcBef>
                <a:spcPct val="30000"/>
              </a:spcBef>
              <a:spcAft>
                <a:spcPct val="0"/>
              </a:spcAft>
              <a:defRPr sz="1200">
                <a:solidFill>
                  <a:schemeClr val="tx1"/>
                </a:solidFill>
                <a:latin typeface="Calibri" panose="020F0502020204030204" pitchFamily="34" charset="0"/>
              </a:defRPr>
            </a:lvl6pPr>
            <a:lvl7pPr marL="2955925" indent="-225425" eaLnBrk="0" fontAlgn="base" hangingPunct="0">
              <a:spcBef>
                <a:spcPct val="30000"/>
              </a:spcBef>
              <a:spcAft>
                <a:spcPct val="0"/>
              </a:spcAft>
              <a:defRPr sz="1200">
                <a:solidFill>
                  <a:schemeClr val="tx1"/>
                </a:solidFill>
                <a:latin typeface="Calibri" panose="020F0502020204030204" pitchFamily="34" charset="0"/>
              </a:defRPr>
            </a:lvl7pPr>
            <a:lvl8pPr marL="3413125" indent="-225425" eaLnBrk="0" fontAlgn="base" hangingPunct="0">
              <a:spcBef>
                <a:spcPct val="30000"/>
              </a:spcBef>
              <a:spcAft>
                <a:spcPct val="0"/>
              </a:spcAft>
              <a:defRPr sz="1200">
                <a:solidFill>
                  <a:schemeClr val="tx1"/>
                </a:solidFill>
                <a:latin typeface="Calibri" panose="020F0502020204030204" pitchFamily="34" charset="0"/>
              </a:defRPr>
            </a:lvl8pPr>
            <a:lvl9pPr marL="3870325"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006775E-8802-4AE1-9690-B1D4A3ACAD83}" type="slidenum">
              <a:rPr lang="en-US" altLang="en-US">
                <a:latin typeface="Times New Roman" panose="02020603050405020304" pitchFamily="18" charset="0"/>
              </a:rPr>
              <a:pPr>
                <a:spcBef>
                  <a:spcPct val="0"/>
                </a:spcBef>
              </a:pPr>
              <a:t>15</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2494" y="791511"/>
            <a:ext cx="6498590" cy="3566160"/>
          </a:xfrm>
        </p:spPr>
        <p:txBody>
          <a:bodyPr anchor="b">
            <a:normAutofit/>
          </a:bodyPr>
          <a:lstStyle>
            <a:lvl1pPr algn="l">
              <a:lnSpc>
                <a:spcPct val="85000"/>
              </a:lnSpc>
              <a:defRPr sz="6000" b="0" cap="none" spc="0" baseline="0">
                <a:ln w="0"/>
                <a:solidFill>
                  <a:schemeClr val="accent1"/>
                </a:solidFill>
                <a:effectLst>
                  <a:outerShdw blurRad="38100" dist="25400" dir="5400000" algn="ctr" rotWithShape="0">
                    <a:srgbClr val="6E747A">
                      <a:alpha val="43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62493" y="4541078"/>
            <a:ext cx="6496512" cy="1143000"/>
          </a:xfrm>
        </p:spPr>
        <p:txBody>
          <a:bodyPr lIns="91440" rIns="91440">
            <a:normAutofit/>
          </a:bodyPr>
          <a:lstStyle>
            <a:lvl1pPr marL="0" indent="0" algn="l">
              <a:buNone/>
              <a:defRPr sz="1800" cap="all" spc="150" baseline="0">
                <a:solidFill>
                  <a:schemeClr val="tx1"/>
                </a:solidFill>
                <a:effectLst/>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9" name="Straight Connector 8"/>
          <p:cNvCxnSpPr/>
          <p:nvPr/>
        </p:nvCxnSpPr>
        <p:spPr>
          <a:xfrm>
            <a:off x="862494" y="4385445"/>
            <a:ext cx="633960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28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1" y="286604"/>
            <a:ext cx="7942421" cy="1450757"/>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822960" y="1854280"/>
            <a:ext cx="6950869"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02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4275" y="667513"/>
            <a:ext cx="6498590" cy="3566160"/>
          </a:xfrm>
        </p:spPr>
        <p:txBody>
          <a:bodyPr anchor="b" anchorCtr="0">
            <a:normAutofit/>
          </a:bodyPr>
          <a:lstStyle>
            <a:lvl1pPr>
              <a:lnSpc>
                <a:spcPct val="85000"/>
              </a:lnSpc>
              <a:defRPr sz="6000" b="0" cap="none" spc="0">
                <a:ln w="0"/>
                <a:solidFill>
                  <a:schemeClr val="accent1"/>
                </a:solidFill>
                <a:effectLst>
                  <a:outerShdw blurRad="38100" dist="25400" dir="5400000" algn="ctr" rotWithShape="0">
                    <a:srgbClr val="6E747A">
                      <a:alpha val="43000"/>
                    </a:srgb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764275" y="4453128"/>
            <a:ext cx="6498590" cy="1143000"/>
          </a:xfrm>
        </p:spPr>
        <p:txBody>
          <a:bodyPr lIns="91440" rIns="91440" anchor="t" anchorCtr="0">
            <a:normAutofit/>
          </a:bodyPr>
          <a:lstStyle>
            <a:lvl1pPr marL="0" indent="0" algn="r">
              <a:buNone/>
              <a:defRPr sz="1800" cap="all" spc="150" baseline="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764274" y="4369037"/>
            <a:ext cx="635230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63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946964" cy="135169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18138"/>
            <a:ext cx="3351371"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96693" y="1818138"/>
            <a:ext cx="3351371"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5008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956709"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59" y="1838485"/>
            <a:ext cx="3359499" cy="736282"/>
          </a:xfrm>
        </p:spPr>
        <p:txBody>
          <a:bodyPr lIns="91440" rIns="91440" anchor="ctr">
            <a:normAutofit/>
          </a:bodyPr>
          <a:lstStyle>
            <a:lvl1pPr marL="0" indent="0" algn="ctr">
              <a:buNone/>
              <a:defRPr sz="2400" b="0" cap="none" spc="0" baseline="0">
                <a:ln w="0"/>
                <a:solidFill>
                  <a:schemeClr val="accent2"/>
                </a:solidFill>
                <a:effectLst>
                  <a:glow rad="50800">
                    <a:schemeClr val="tx1">
                      <a:alpha val="60000"/>
                    </a:schemeClr>
                  </a:glow>
                  <a:outerShdw blurRad="38100" dist="25400" dir="5400000" algn="ctr" rotWithShape="0">
                    <a:srgbClr val="6E747A">
                      <a:alpha val="43000"/>
                    </a:srgbClr>
                  </a:outerShdw>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59" y="2574767"/>
            <a:ext cx="3359499"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391135" y="1838485"/>
            <a:ext cx="3359499" cy="736282"/>
          </a:xfrm>
        </p:spPr>
        <p:txBody>
          <a:bodyPr lIns="91440" rIns="91440" anchor="ctr">
            <a:normAutofit/>
          </a:bodyPr>
          <a:lstStyle>
            <a:lvl1pPr marL="0" indent="0" algn="ctr">
              <a:buNone/>
              <a:defRPr sz="2400" b="0" cap="none" spc="0" baseline="0">
                <a:ln w="0"/>
                <a:solidFill>
                  <a:schemeClr val="accent2"/>
                </a:solidFill>
                <a:effectLst>
                  <a:glow rad="50800">
                    <a:schemeClr val="tx1">
                      <a:alpha val="60000"/>
                    </a:schemeClr>
                  </a:glow>
                  <a:outerShdw blurRad="38100" dist="25400" dir="5400000" algn="ctr" rotWithShape="0">
                    <a:srgbClr val="6E747A">
                      <a:alpha val="43000"/>
                    </a:srgbClr>
                  </a:outerShdw>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91135" y="2574767"/>
            <a:ext cx="3359499"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5885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963853" cy="1450757"/>
          </a:xfrm>
        </p:spPr>
        <p:txBody>
          <a:bodyPr/>
          <a:lstStyle/>
          <a:p>
            <a:r>
              <a:rPr lang="en-US"/>
              <a:t>Click to edit Master title style</a:t>
            </a:r>
            <a:endParaRPr lang="en-US" dirty="0"/>
          </a:p>
        </p:txBody>
      </p:sp>
    </p:spTree>
    <p:extLst>
      <p:ext uri="{BB962C8B-B14F-4D97-AF65-F5344CB8AC3E}">
        <p14:creationId xmlns:p14="http://schemas.microsoft.com/office/powerpoint/2010/main" val="3510777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45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p:nvSpPr>
        <p:spPr>
          <a:xfrm>
            <a:off x="3030053" y="0"/>
            <a:ext cx="48006" cy="6858000"/>
          </a:xfrm>
          <a:prstGeom prst="rect">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600450" y="731520"/>
            <a:ext cx="512921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3" y="0"/>
            <a:ext cx="3038093" cy="6858000"/>
          </a:xfrm>
          <a:prstGeom prst="rect">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chemeClr val="tx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chemeClr val="accent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53943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1" y="286604"/>
            <a:ext cx="7938362"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54280"/>
            <a:ext cx="6950869"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ight Triangle 4"/>
          <p:cNvSpPr/>
          <p:nvPr/>
        </p:nvSpPr>
        <p:spPr>
          <a:xfrm>
            <a:off x="-20180" y="5311587"/>
            <a:ext cx="3669385" cy="1560136"/>
          </a:xfrm>
          <a:prstGeom prst="rtTriangle">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8999" y="6243753"/>
            <a:ext cx="1830978" cy="496072"/>
          </a:xfrm>
          <a:prstGeom prst="rect">
            <a:avLst/>
          </a:prstGeom>
        </p:spPr>
      </p:pic>
      <p:sp>
        <p:nvSpPr>
          <p:cNvPr id="11" name="Freeform 10"/>
          <p:cNvSpPr/>
          <p:nvPr/>
        </p:nvSpPr>
        <p:spPr>
          <a:xfrm>
            <a:off x="-129495" y="5266763"/>
            <a:ext cx="3779044" cy="1604961"/>
          </a:xfrm>
          <a:custGeom>
            <a:avLst/>
            <a:gdLst>
              <a:gd name="connsiteX0" fmla="*/ 4900613 w 5038725"/>
              <a:gd name="connsiteY0" fmla="*/ 1609725 h 1609725"/>
              <a:gd name="connsiteX1" fmla="*/ 5038725 w 5038725"/>
              <a:gd name="connsiteY1" fmla="*/ 1609725 h 1609725"/>
              <a:gd name="connsiteX2" fmla="*/ 0 w 5038725"/>
              <a:gd name="connsiteY2" fmla="*/ 0 h 1609725"/>
              <a:gd name="connsiteX3" fmla="*/ 0 w 5038725"/>
              <a:gd name="connsiteY3" fmla="*/ 42862 h 1609725"/>
              <a:gd name="connsiteX4" fmla="*/ 4900613 w 5038725"/>
              <a:gd name="connsiteY4" fmla="*/ 1609725 h 1609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8725" h="1609725">
                <a:moveTo>
                  <a:pt x="4900613" y="1609725"/>
                </a:moveTo>
                <a:lnTo>
                  <a:pt x="5038725" y="1609725"/>
                </a:lnTo>
                <a:lnTo>
                  <a:pt x="0" y="0"/>
                </a:lnTo>
                <a:lnTo>
                  <a:pt x="0" y="42862"/>
                </a:lnTo>
                <a:lnTo>
                  <a:pt x="4900613" y="1609725"/>
                </a:lnTo>
                <a:close/>
              </a:path>
            </a:pathLst>
          </a:custGeom>
          <a:solidFill>
            <a:schemeClr val="accent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06885095"/>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Lst>
  <p:txStyles>
    <p:titleStyle>
      <a:lvl1pPr algn="l" defTabSz="685800" rtl="0" eaLnBrk="1" latinLnBrk="0" hangingPunct="1">
        <a:lnSpc>
          <a:spcPct val="85000"/>
        </a:lnSpc>
        <a:spcBef>
          <a:spcPct val="0"/>
        </a:spcBef>
        <a:buNone/>
        <a:defRPr sz="4500" b="0" kern="1200" cap="none" spc="0" baseline="0">
          <a:ln w="0"/>
          <a:solidFill>
            <a:schemeClr val="accent1"/>
          </a:solidFill>
          <a:effectLst>
            <a:outerShdw blurRad="38100" dist="25400" dir="5400000" algn="ctr" rotWithShape="0">
              <a:srgbClr val="6E747A">
                <a:alpha val="43000"/>
              </a:srgbClr>
            </a:outerShdw>
          </a:effectLst>
          <a:latin typeface="+mj-lt"/>
          <a:ea typeface="+mj-ea"/>
          <a:cs typeface="+mj-cs"/>
        </a:defRPr>
      </a:lvl1pPr>
    </p:titleStyle>
    <p:bodyStyle>
      <a:lvl1pPr marL="260747" indent="-260747" algn="l" defTabSz="685800" rtl="0" eaLnBrk="1" latinLnBrk="0" hangingPunct="1">
        <a:lnSpc>
          <a:spcPct val="90000"/>
        </a:lnSpc>
        <a:spcBef>
          <a:spcPts val="900"/>
        </a:spcBef>
        <a:spcAft>
          <a:spcPts val="150"/>
        </a:spcAft>
        <a:buClr>
          <a:schemeClr val="accent1"/>
        </a:buClr>
        <a:buSzPct val="100000"/>
        <a:buFont typeface="Wingdings" panose="05000000000000000000" pitchFamily="2" charset="2"/>
        <a:buChar char="§"/>
        <a:defRPr sz="3300" kern="1200">
          <a:solidFill>
            <a:schemeClr val="tx1"/>
          </a:solidFill>
          <a:latin typeface="+mn-lt"/>
          <a:ea typeface="+mn-ea"/>
          <a:cs typeface="+mn-cs"/>
        </a:defRPr>
      </a:lvl1pPr>
      <a:lvl2pPr marL="425054" indent="-275035" algn="l" defTabSz="685800" rtl="0" eaLnBrk="1" latinLnBrk="0" hangingPunct="1">
        <a:lnSpc>
          <a:spcPct val="90000"/>
        </a:lnSpc>
        <a:spcBef>
          <a:spcPts val="150"/>
        </a:spcBef>
        <a:spcAft>
          <a:spcPts val="300"/>
        </a:spcAft>
        <a:buClr>
          <a:schemeClr val="accent1"/>
        </a:buClr>
        <a:buFont typeface="Wingdings" panose="05000000000000000000" pitchFamily="2" charset="2"/>
        <a:buChar char="§"/>
        <a:defRPr sz="3000" kern="1200">
          <a:solidFill>
            <a:schemeClr val="tx1"/>
          </a:solidFill>
          <a:latin typeface="+mn-lt"/>
          <a:ea typeface="+mn-ea"/>
          <a:cs typeface="+mn-cs"/>
        </a:defRPr>
      </a:lvl2pPr>
      <a:lvl3pPr marL="511969" indent="-223838" algn="l" defTabSz="685800" rtl="0" eaLnBrk="1" latinLnBrk="0" hangingPunct="1">
        <a:lnSpc>
          <a:spcPct val="90000"/>
        </a:lnSpc>
        <a:spcBef>
          <a:spcPts val="150"/>
        </a:spcBef>
        <a:spcAft>
          <a:spcPts val="300"/>
        </a:spcAft>
        <a:buClr>
          <a:schemeClr val="accent1"/>
        </a:buClr>
        <a:buFont typeface="Wingdings" panose="05000000000000000000" pitchFamily="2" charset="2"/>
        <a:buChar char="§"/>
        <a:defRPr sz="2400" kern="1200">
          <a:solidFill>
            <a:schemeClr val="tx1"/>
          </a:solidFill>
          <a:latin typeface="+mn-lt"/>
          <a:ea typeface="+mn-ea"/>
          <a:cs typeface="+mn-cs"/>
        </a:defRPr>
      </a:lvl3pPr>
      <a:lvl4pPr marL="647700" indent="-222647" algn="l" defTabSz="685800" rtl="0" eaLnBrk="1" latinLnBrk="0" hangingPunct="1">
        <a:lnSpc>
          <a:spcPct val="90000"/>
        </a:lnSpc>
        <a:spcBef>
          <a:spcPts val="150"/>
        </a:spcBef>
        <a:spcAft>
          <a:spcPts val="300"/>
        </a:spcAft>
        <a:buClr>
          <a:schemeClr val="accent1"/>
        </a:buClr>
        <a:buFont typeface="Wingdings" panose="05000000000000000000" pitchFamily="2" charset="2"/>
        <a:buChar char="§"/>
        <a:defRPr sz="2400" kern="1200">
          <a:solidFill>
            <a:schemeClr val="tx1"/>
          </a:solidFill>
          <a:latin typeface="+mn-lt"/>
          <a:ea typeface="+mn-ea"/>
          <a:cs typeface="+mn-cs"/>
        </a:defRPr>
      </a:lvl4pPr>
      <a:lvl5pPr marL="772716" indent="-210741" algn="l" defTabSz="685800" rtl="0" eaLnBrk="1" latinLnBrk="0" hangingPunct="1">
        <a:lnSpc>
          <a:spcPct val="90000"/>
        </a:lnSpc>
        <a:spcBef>
          <a:spcPts val="150"/>
        </a:spcBef>
        <a:spcAft>
          <a:spcPts val="300"/>
        </a:spcAft>
        <a:buClr>
          <a:schemeClr val="accent1"/>
        </a:buClr>
        <a:buFont typeface="Wingdings" panose="05000000000000000000" pitchFamily="2" charset="2"/>
        <a:buChar char="§"/>
        <a:defRPr sz="2400" kern="1200">
          <a:solidFill>
            <a:schemeClr val="tx1"/>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228600"/>
            <a:ext cx="8305800" cy="1828800"/>
          </a:xfrm>
        </p:spPr>
        <p:txBody>
          <a:bodyPr>
            <a:normAutofit fontScale="90000"/>
          </a:bodyPr>
          <a:lstStyle/>
          <a:p>
            <a:r>
              <a:rPr lang="en-US" altLang="en-US" dirty="0"/>
              <a:t>Indian Nations, the Doctrine of Discovery, and American Manifest Destiny </a:t>
            </a:r>
            <a:r>
              <a:rPr lang="en-US" altLang="en-US" sz="3100" dirty="0"/>
              <a:t>[and Reparations?] </a:t>
            </a:r>
          </a:p>
        </p:txBody>
      </p:sp>
      <p:sp>
        <p:nvSpPr>
          <p:cNvPr id="158723" name="Rectangle 3"/>
          <p:cNvSpPr>
            <a:spLocks noGrp="1" noChangeArrowheads="1"/>
          </p:cNvSpPr>
          <p:nvPr>
            <p:ph idx="1"/>
          </p:nvPr>
        </p:nvSpPr>
        <p:spPr>
          <a:xfrm>
            <a:off x="636588" y="2438400"/>
            <a:ext cx="8305800" cy="3810000"/>
          </a:xfrm>
        </p:spPr>
        <p:txBody>
          <a:bodyPr>
            <a:normAutofit fontScale="77500" lnSpcReduction="20000"/>
          </a:bodyPr>
          <a:lstStyle/>
          <a:p>
            <a:pPr eaLnBrk="1" hangingPunct="1">
              <a:buFont typeface="Wingdings" panose="05000000000000000000" pitchFamily="2" charset="2"/>
              <a:buNone/>
              <a:defRPr/>
            </a:pPr>
            <a:r>
              <a:rPr lang="en-US"/>
              <a:t>July 7</a:t>
            </a:r>
            <a:r>
              <a:rPr lang="en-US" dirty="0"/>
              <a:t>, 2022</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 Prof. Robert J. Miller (</a:t>
            </a:r>
            <a:r>
              <a:rPr lang="en-US" i="1" dirty="0"/>
              <a:t>Eastern Shawnee</a:t>
            </a:r>
            <a:r>
              <a:rPr lang="en-US" dirty="0"/>
              <a:t>)</a:t>
            </a:r>
          </a:p>
          <a:p>
            <a:pPr eaLnBrk="1" hangingPunct="1">
              <a:buFont typeface="Wingdings" panose="05000000000000000000" pitchFamily="2" charset="2"/>
              <a:buNone/>
              <a:defRPr/>
            </a:pPr>
            <a:r>
              <a:rPr lang="en-US" dirty="0"/>
              <a:t>Sandra Day O’Connor College of Law, Az. St. Univ.</a:t>
            </a:r>
          </a:p>
          <a:p>
            <a:pPr marL="0" indent="0">
              <a:buNone/>
              <a:defRPr/>
            </a:pPr>
            <a:r>
              <a:rPr lang="en-US" altLang="en-US" sz="3600" dirty="0"/>
              <a:t>Director, Rosette LLP Am. Ind. Econ. Dev. Program</a:t>
            </a:r>
          </a:p>
          <a:p>
            <a:pPr marL="0" indent="0">
              <a:buNone/>
              <a:defRPr/>
            </a:pPr>
            <a:r>
              <a:rPr lang="en-US" altLang="en-US" sz="3600" dirty="0"/>
              <a:t>Willard H. </a:t>
            </a:r>
            <a:r>
              <a:rPr lang="en-US" altLang="en-US" sz="3600" dirty="0" err="1"/>
              <a:t>Pedrick</a:t>
            </a:r>
            <a:r>
              <a:rPr lang="en-US" altLang="en-US" sz="3600" dirty="0"/>
              <a:t> Distinguished Research Scholar</a:t>
            </a:r>
          </a:p>
          <a:p>
            <a:pPr marL="0" indent="0">
              <a:buNone/>
              <a:defRPr/>
            </a:pPr>
            <a:r>
              <a:rPr lang="en-US" altLang="en-US" sz="3600" dirty="0"/>
              <a:t>Chief Justice, Pascua Yaqui Tribe Court of Appeals</a:t>
            </a:r>
          </a:p>
          <a:p>
            <a:pPr marL="0" indent="0">
              <a:buNone/>
              <a:defRPr/>
            </a:pPr>
            <a:r>
              <a:rPr lang="en-US" altLang="en-US" sz="3600" dirty="0"/>
              <a:t>American Philosophical Society (elected 2014)</a:t>
            </a:r>
          </a:p>
          <a:p>
            <a:pPr eaLnBrk="1" hangingPunct="1">
              <a:buFont typeface="Wingdings" panose="05000000000000000000" pitchFamily="2" charset="2"/>
              <a:buNone/>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47F73EB5-D2D7-4A9B-A3CC-FAD282288339}"/>
              </a:ext>
            </a:extLst>
          </p:cNvPr>
          <p:cNvSpPr>
            <a:spLocks noGrp="1" noChangeArrowheads="1"/>
          </p:cNvSpPr>
          <p:nvPr>
            <p:ph type="title"/>
          </p:nvPr>
        </p:nvSpPr>
        <p:spPr>
          <a:xfrm>
            <a:off x="609600" y="228600"/>
            <a:ext cx="8001000" cy="533400"/>
          </a:xfrm>
        </p:spPr>
        <p:txBody>
          <a:bodyPr>
            <a:normAutofit fontScale="90000"/>
          </a:bodyPr>
          <a:lstStyle/>
          <a:p>
            <a:r>
              <a:rPr lang="en-US" altLang="en-US" sz="3600" b="1" dirty="0"/>
              <a:t>George Washington September 7, 1783</a:t>
            </a:r>
            <a:endParaRPr lang="en-US" altLang="en-US" sz="3600" dirty="0"/>
          </a:p>
        </p:txBody>
      </p:sp>
      <p:sp>
        <p:nvSpPr>
          <p:cNvPr id="13315" name="Content Placeholder 2">
            <a:extLst>
              <a:ext uri="{FF2B5EF4-FFF2-40B4-BE49-F238E27FC236}">
                <a16:creationId xmlns:a16="http://schemas.microsoft.com/office/drawing/2014/main" id="{4047F9E1-CC3C-4B7E-A7AF-5A4F9503DAD3}"/>
              </a:ext>
            </a:extLst>
          </p:cNvPr>
          <p:cNvSpPr>
            <a:spLocks noGrp="1"/>
          </p:cNvSpPr>
          <p:nvPr>
            <p:ph idx="1"/>
          </p:nvPr>
        </p:nvSpPr>
        <p:spPr>
          <a:xfrm>
            <a:off x="228600" y="838200"/>
            <a:ext cx="8763000" cy="5715000"/>
          </a:xfrm>
        </p:spPr>
        <p:txBody>
          <a:bodyPr>
            <a:normAutofit lnSpcReduction="10000"/>
          </a:bodyPr>
          <a:lstStyle/>
          <a:p>
            <a:pPr marL="265113" indent="-265113">
              <a:spcBef>
                <a:spcPct val="0"/>
              </a:spcBef>
              <a:defRPr/>
            </a:pPr>
            <a:r>
              <a:rPr lang="en-US" altLang="en-US" sz="2400" dirty="0"/>
              <a:t>“Indians ... retreat as our Settlements advance upon them and they will be as ready to sell, as we are to buy; That it is the cheapest . . . .</a:t>
            </a:r>
          </a:p>
          <a:p>
            <a:pPr marL="265113" indent="-265113">
              <a:spcBef>
                <a:spcPct val="0"/>
              </a:spcBef>
              <a:defRPr/>
            </a:pPr>
            <a:r>
              <a:rPr lang="en-US" altLang="en-US" sz="2400" dirty="0" err="1"/>
              <a:t>Settlemt</a:t>
            </a:r>
            <a:r>
              <a:rPr lang="en-US" altLang="en-US" sz="2400" dirty="0"/>
              <a:t> of the Western Country and making a Peace with the Indians are so analogous that there can be no definition of the one without involving considerations of the other. . . . </a:t>
            </a:r>
          </a:p>
          <a:p>
            <a:pPr marL="265113" indent="-265113">
              <a:spcBef>
                <a:spcPct val="0"/>
              </a:spcBef>
              <a:defRPr/>
            </a:pPr>
            <a:r>
              <a:rPr lang="en-US" altLang="en-US" sz="2400" dirty="0"/>
              <a:t>policy and </a:t>
            </a:r>
            <a:r>
              <a:rPr lang="en-US" altLang="en-US" sz="2400" dirty="0" err="1"/>
              <a:t>oeconomy</a:t>
            </a:r>
            <a:r>
              <a:rPr lang="en-US" altLang="en-US" sz="2400" dirty="0"/>
              <a:t> point very strongly to the expediency of being upon good terms with the Indians, and . . . purchasing their Lands in preference to attempting to drive them by force of arms out of their Country; which as we have already experienced is like driving the </a:t>
            </a:r>
            <a:r>
              <a:rPr lang="en-US" altLang="en-US" sz="2400" u="sng" dirty="0"/>
              <a:t>Wild Beasts of the Forest </a:t>
            </a:r>
            <a:r>
              <a:rPr lang="en-US" altLang="en-US" sz="2400" dirty="0"/>
              <a:t>. . . when the gradual extension of our Settlements will as certainly cause </a:t>
            </a:r>
            <a:r>
              <a:rPr lang="en-US" altLang="en-US" sz="2400" u="sng" dirty="0"/>
              <a:t>the Savage as the Wolf to retire; </a:t>
            </a:r>
            <a:r>
              <a:rPr lang="en-US" altLang="en-US" sz="2400" b="1" u="sng" dirty="0"/>
              <a:t>both being beasts of prey </a:t>
            </a:r>
            <a:r>
              <a:rPr lang="en-US" altLang="en-US" sz="2400" b="1" u="sng" dirty="0" err="1"/>
              <a:t>tho</a:t>
            </a:r>
            <a:r>
              <a:rPr lang="en-US" altLang="en-US" sz="2400" b="1" u="sng" dirty="0"/>
              <a:t>’ they differ in shape</a:t>
            </a:r>
            <a:r>
              <a:rPr lang="en-US" altLang="en-US" sz="2400" dirty="0"/>
              <a:t>. In a word there is nothing to be obtained by an Indian War but the Soil they live on and this can be had by purchase at less </a:t>
            </a:r>
            <a:r>
              <a:rPr lang="en-US" altLang="en-US" sz="2400" dirty="0" err="1"/>
              <a:t>expence</a:t>
            </a:r>
            <a:r>
              <a:rPr lang="en-US" altLang="en-US" sz="2400" dirty="0"/>
              <a:t>, and without that bloodshed . .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39D152F-DD26-4CBA-87DB-A3DA60B58D5B}"/>
              </a:ext>
            </a:extLst>
          </p:cNvPr>
          <p:cNvSpPr>
            <a:spLocks noGrp="1" noChangeArrowheads="1"/>
          </p:cNvSpPr>
          <p:nvPr>
            <p:ph type="title"/>
          </p:nvPr>
        </p:nvSpPr>
        <p:spPr/>
        <p:txBody>
          <a:bodyPr/>
          <a:lstStyle/>
          <a:p>
            <a:pPr algn="ctr"/>
            <a:r>
              <a:rPr lang="en-US" altLang="en-US" sz="4000"/>
              <a:t>Congressional Enforcement of the   Doctrine of Discovery</a:t>
            </a:r>
          </a:p>
        </p:txBody>
      </p:sp>
      <p:sp>
        <p:nvSpPr>
          <p:cNvPr id="49155" name="Rectangle 3">
            <a:extLst>
              <a:ext uri="{FF2B5EF4-FFF2-40B4-BE49-F238E27FC236}">
                <a16:creationId xmlns:a16="http://schemas.microsoft.com/office/drawing/2014/main" id="{BC93A352-7453-40DC-B8E8-D8E7EFBD4A92}"/>
              </a:ext>
            </a:extLst>
          </p:cNvPr>
          <p:cNvSpPr>
            <a:spLocks noGrp="1" noChangeArrowheads="1"/>
          </p:cNvSpPr>
          <p:nvPr>
            <p:ph type="body" idx="1"/>
          </p:nvPr>
        </p:nvSpPr>
        <p:spPr>
          <a:xfrm>
            <a:off x="381000" y="2057400"/>
            <a:ext cx="7772400" cy="4495800"/>
          </a:xfrm>
        </p:spPr>
        <p:txBody>
          <a:bodyPr/>
          <a:lstStyle/>
          <a:p>
            <a:pPr>
              <a:buFont typeface="Wingdings" panose="05000000000000000000" pitchFamily="2" charset="2"/>
              <a:buNone/>
            </a:pPr>
            <a:r>
              <a:rPr lang="en-US" altLang="en-US" dirty="0"/>
              <a:t>1790 - “No sale of lands made by any Indians, or any nation or tribe of Indians . . . shall be valid to any person or to any state   . . .  unless made and executed at some public treaty, held under </a:t>
            </a:r>
            <a:r>
              <a:rPr lang="en-US" altLang="en-US" b="1" dirty="0"/>
              <a:t>the authority of the U.S</a:t>
            </a:r>
            <a:r>
              <a:rPr lang="en-US" altLang="en-US" dirty="0"/>
              <a:t>.”  </a:t>
            </a:r>
          </a:p>
          <a:p>
            <a:pPr>
              <a:buFont typeface="Wingdings" panose="05000000000000000000" pitchFamily="2" charset="2"/>
              <a:buNone/>
            </a:pPr>
            <a:r>
              <a:rPr lang="en-US" altLang="en-US" dirty="0"/>
              <a:t>Still the law today - 25 U.S.C. </a:t>
            </a:r>
            <a:r>
              <a:rPr lang="en-US" altLang="en-US" dirty="0">
                <a:cs typeface="Times New Roman" panose="02020603050405020304" pitchFamily="18" charset="0"/>
              </a:rPr>
              <a:t>§</a:t>
            </a:r>
            <a:r>
              <a:rPr lang="en-US" altLang="en-US" dirty="0"/>
              <a:t> 177.</a:t>
            </a:r>
          </a:p>
        </p:txBody>
      </p:sp>
    </p:spTree>
    <p:extLst>
      <p:ext uri="{BB962C8B-B14F-4D97-AF65-F5344CB8AC3E}">
        <p14:creationId xmlns:p14="http://schemas.microsoft.com/office/powerpoint/2010/main" val="3914211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821AEE7-F7DC-4B6B-9F14-5F42DE279243}"/>
              </a:ext>
            </a:extLst>
          </p:cNvPr>
          <p:cNvSpPr>
            <a:spLocks noGrp="1" noChangeArrowheads="1"/>
          </p:cNvSpPr>
          <p:nvPr>
            <p:ph type="title"/>
          </p:nvPr>
        </p:nvSpPr>
        <p:spPr/>
        <p:txBody>
          <a:bodyPr/>
          <a:lstStyle/>
          <a:p>
            <a:pPr eaLnBrk="1" hangingPunct="1"/>
            <a:r>
              <a:rPr lang="en-US" altLang="en-US"/>
              <a:t>Jefferson’s Discovery policies</a:t>
            </a:r>
          </a:p>
        </p:txBody>
      </p:sp>
      <p:sp>
        <p:nvSpPr>
          <p:cNvPr id="153603" name="Rectangle 3">
            <a:extLst>
              <a:ext uri="{FF2B5EF4-FFF2-40B4-BE49-F238E27FC236}">
                <a16:creationId xmlns:a16="http://schemas.microsoft.com/office/drawing/2014/main" id="{87FFC91E-23C3-4348-A56A-070A58577E8A}"/>
              </a:ext>
            </a:extLst>
          </p:cNvPr>
          <p:cNvSpPr>
            <a:spLocks noGrp="1" noChangeArrowheads="1"/>
          </p:cNvSpPr>
          <p:nvPr>
            <p:ph idx="1"/>
          </p:nvPr>
        </p:nvSpPr>
        <p:spPr>
          <a:xfrm>
            <a:off x="822961" y="1676400"/>
            <a:ext cx="8119427" cy="4384675"/>
          </a:xfrm>
        </p:spPr>
        <p:txBody>
          <a:bodyPr/>
          <a:lstStyle/>
          <a:p>
            <a:pPr eaLnBrk="1" hangingPunct="1">
              <a:buFont typeface="Wingdings" panose="05000000000000000000" pitchFamily="2" charset="2"/>
              <a:buNone/>
              <a:defRPr/>
            </a:pPr>
            <a:endParaRPr lang="en-US" dirty="0"/>
          </a:p>
          <a:p>
            <a:pPr eaLnBrk="1" hangingPunct="1">
              <a:defRPr/>
            </a:pPr>
            <a:r>
              <a:rPr lang="en-US" dirty="0"/>
              <a:t>1792 – U.S. Right of </a:t>
            </a:r>
            <a:r>
              <a:rPr lang="en-US" b="1" dirty="0"/>
              <a:t>Preemption</a:t>
            </a:r>
          </a:p>
          <a:p>
            <a:pPr eaLnBrk="1" hangingPunct="1">
              <a:defRPr/>
            </a:pPr>
            <a:r>
              <a:rPr lang="en-US" dirty="0"/>
              <a:t>1802-08 – </a:t>
            </a:r>
            <a:r>
              <a:rPr lang="en-US" b="1" dirty="0"/>
              <a:t>Tribes own land</a:t>
            </a:r>
            <a:r>
              <a:rPr lang="en-US" dirty="0"/>
              <a:t>; U.S. will buy</a:t>
            </a:r>
          </a:p>
          <a:p>
            <a:pPr eaLnBrk="1" hangingPunct="1">
              <a:defRPr/>
            </a:pPr>
            <a:r>
              <a:rPr lang="en-US" dirty="0"/>
              <a:t>1804 – Limits of LA - Discovery principles</a:t>
            </a:r>
          </a:p>
          <a:p>
            <a:pPr eaLnBrk="1" hangingPunct="1">
              <a:defRPr/>
            </a:pPr>
            <a:r>
              <a:rPr lang="en-US" dirty="0"/>
              <a:t>1808 wrote Congress U.S. has to buy the land from the “</a:t>
            </a:r>
            <a:r>
              <a:rPr lang="en-US" b="1" dirty="0"/>
              <a:t>native proprietors</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03">
                                            <p:txEl>
                                              <p:pRg st="1" end="1"/>
                                            </p:txEl>
                                          </p:spTgt>
                                        </p:tgtEl>
                                        <p:attrNameLst>
                                          <p:attrName>style.visibility</p:attrName>
                                        </p:attrNameLst>
                                      </p:cBhvr>
                                      <p:to>
                                        <p:strVal val="visible"/>
                                      </p:to>
                                    </p:set>
                                    <p:anim calcmode="lin" valueType="num">
                                      <p:cBhvr additive="base">
                                        <p:cTn id="7" dur="500" fill="hold"/>
                                        <p:tgtEl>
                                          <p:spTgt spid="15360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03">
                                            <p:txEl>
                                              <p:pRg st="2" end="2"/>
                                            </p:txEl>
                                          </p:spTgt>
                                        </p:tgtEl>
                                        <p:attrNameLst>
                                          <p:attrName>style.visibility</p:attrName>
                                        </p:attrNameLst>
                                      </p:cBhvr>
                                      <p:to>
                                        <p:strVal val="visible"/>
                                      </p:to>
                                    </p:set>
                                    <p:anim calcmode="lin" valueType="num">
                                      <p:cBhvr additive="base">
                                        <p:cTn id="13" dur="500" fill="hold"/>
                                        <p:tgtEl>
                                          <p:spTgt spid="1536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03">
                                            <p:txEl>
                                              <p:pRg st="3" end="3"/>
                                            </p:txEl>
                                          </p:spTgt>
                                        </p:tgtEl>
                                        <p:attrNameLst>
                                          <p:attrName>style.visibility</p:attrName>
                                        </p:attrNameLst>
                                      </p:cBhvr>
                                      <p:to>
                                        <p:strVal val="visible"/>
                                      </p:to>
                                    </p:set>
                                    <p:anim calcmode="lin" valueType="num">
                                      <p:cBhvr additive="base">
                                        <p:cTn id="19" dur="500" fill="hold"/>
                                        <p:tgtEl>
                                          <p:spTgt spid="1536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03">
                                            <p:txEl>
                                              <p:pRg st="4" end="4"/>
                                            </p:txEl>
                                          </p:spTgt>
                                        </p:tgtEl>
                                        <p:attrNameLst>
                                          <p:attrName>style.visibility</p:attrName>
                                        </p:attrNameLst>
                                      </p:cBhvr>
                                      <p:to>
                                        <p:strVal val="visible"/>
                                      </p:to>
                                    </p:set>
                                    <p:anim calcmode="lin" valueType="num">
                                      <p:cBhvr additive="base">
                                        <p:cTn id="25" dur="500" fill="hold"/>
                                        <p:tgtEl>
                                          <p:spTgt spid="15360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317D092-B18F-45EF-A88B-A16E0E00B668}"/>
              </a:ext>
            </a:extLst>
          </p:cNvPr>
          <p:cNvSpPr>
            <a:spLocks noGrp="1" noChangeArrowheads="1"/>
          </p:cNvSpPr>
          <p:nvPr>
            <p:ph type="title"/>
          </p:nvPr>
        </p:nvSpPr>
        <p:spPr>
          <a:xfrm>
            <a:off x="1143000" y="609600"/>
            <a:ext cx="7772400" cy="838200"/>
          </a:xfrm>
        </p:spPr>
        <p:txBody>
          <a:bodyPr/>
          <a:lstStyle/>
          <a:p>
            <a:pPr eaLnBrk="1" hangingPunct="1"/>
            <a:r>
              <a:rPr lang="en-US" altLang="en-US"/>
              <a:t>Jefferson’s Discovery policies</a:t>
            </a:r>
          </a:p>
        </p:txBody>
      </p:sp>
      <p:sp>
        <p:nvSpPr>
          <p:cNvPr id="154627" name="Rectangle 3">
            <a:extLst>
              <a:ext uri="{FF2B5EF4-FFF2-40B4-BE49-F238E27FC236}">
                <a16:creationId xmlns:a16="http://schemas.microsoft.com/office/drawing/2014/main" id="{CDB9DDB1-B70E-48FB-B0EA-CA235C536086}"/>
              </a:ext>
            </a:extLst>
          </p:cNvPr>
          <p:cNvSpPr>
            <a:spLocks noGrp="1" noChangeArrowheads="1"/>
          </p:cNvSpPr>
          <p:nvPr>
            <p:ph idx="1"/>
          </p:nvPr>
        </p:nvSpPr>
        <p:spPr>
          <a:xfrm>
            <a:off x="1169988" y="1447800"/>
            <a:ext cx="7772400" cy="4613275"/>
          </a:xfrm>
        </p:spPr>
        <p:txBody>
          <a:bodyPr/>
          <a:lstStyle/>
          <a:p>
            <a:pPr eaLnBrk="1" hangingPunct="1">
              <a:buFont typeface="Wingdings" panose="05000000000000000000" pitchFamily="2" charset="2"/>
              <a:buNone/>
              <a:defRPr/>
            </a:pPr>
            <a:endParaRPr lang="en-US" dirty="0"/>
          </a:p>
          <a:p>
            <a:pPr eaLnBrk="1" hangingPunct="1">
              <a:defRPr/>
            </a:pPr>
            <a:r>
              <a:rPr lang="en-US" dirty="0"/>
              <a:t>1792 U.S. exclusive control of tribal </a:t>
            </a:r>
            <a:r>
              <a:rPr lang="en-US" b="1" dirty="0"/>
              <a:t>trade &amp; political </a:t>
            </a:r>
            <a:r>
              <a:rPr lang="en-US" dirty="0"/>
              <a:t>interactions</a:t>
            </a:r>
          </a:p>
          <a:p>
            <a:pPr eaLnBrk="1" hangingPunct="1">
              <a:defRPr/>
            </a:pPr>
            <a:r>
              <a:rPr lang="en-US" dirty="0"/>
              <a:t>1804 Letter to Meriwether Lewis - “Being now become sovereigns of the [Louisiana Terr.] country” – but subject to “Indian rights of </a:t>
            </a:r>
            <a:r>
              <a:rPr lang="en-US" b="1" dirty="0"/>
              <a:t>occupancy</a:t>
            </a:r>
            <a:r>
              <a:rPr lang="en-US" dirty="0"/>
              <a:t>” </a:t>
            </a:r>
          </a:p>
          <a:p>
            <a:pP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627">
                                            <p:txEl>
                                              <p:pRg st="1" end="1"/>
                                            </p:txEl>
                                          </p:spTgt>
                                        </p:tgtEl>
                                        <p:attrNameLst>
                                          <p:attrName>style.visibility</p:attrName>
                                        </p:attrNameLst>
                                      </p:cBhvr>
                                      <p:to>
                                        <p:strVal val="visible"/>
                                      </p:to>
                                    </p:set>
                                    <p:anim calcmode="lin" valueType="num">
                                      <p:cBhvr additive="base">
                                        <p:cTn id="7" dur="500" fill="hold"/>
                                        <p:tgtEl>
                                          <p:spTgt spid="1546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4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4627">
                                            <p:txEl>
                                              <p:pRg st="2" end="2"/>
                                            </p:txEl>
                                          </p:spTgt>
                                        </p:tgtEl>
                                        <p:attrNameLst>
                                          <p:attrName>style.visibility</p:attrName>
                                        </p:attrNameLst>
                                      </p:cBhvr>
                                      <p:to>
                                        <p:strVal val="visible"/>
                                      </p:to>
                                    </p:set>
                                    <p:anim calcmode="lin" valueType="num">
                                      <p:cBhvr additive="base">
                                        <p:cTn id="13" dur="500" fill="hold"/>
                                        <p:tgtEl>
                                          <p:spTgt spid="1546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4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0B9F21E-697F-4BCE-889C-61ABE7B83249}"/>
              </a:ext>
            </a:extLst>
          </p:cNvPr>
          <p:cNvSpPr>
            <a:spLocks noGrp="1" noChangeArrowheads="1"/>
          </p:cNvSpPr>
          <p:nvPr>
            <p:ph type="title"/>
          </p:nvPr>
        </p:nvSpPr>
        <p:spPr>
          <a:xfrm>
            <a:off x="822961" y="286605"/>
            <a:ext cx="7942421" cy="1161196"/>
          </a:xfrm>
        </p:spPr>
        <p:txBody>
          <a:bodyPr/>
          <a:lstStyle/>
          <a:p>
            <a:pPr eaLnBrk="1" hangingPunct="1"/>
            <a:r>
              <a:rPr lang="en-US" altLang="en-US" dirty="0"/>
              <a:t>Louisiana Purchase - 1803</a:t>
            </a:r>
          </a:p>
        </p:txBody>
      </p:sp>
      <p:sp>
        <p:nvSpPr>
          <p:cNvPr id="160771" name="Rectangle 3">
            <a:extLst>
              <a:ext uri="{FF2B5EF4-FFF2-40B4-BE49-F238E27FC236}">
                <a16:creationId xmlns:a16="http://schemas.microsoft.com/office/drawing/2014/main" id="{6398682A-FEEE-44EC-B538-FA31BD62711B}"/>
              </a:ext>
            </a:extLst>
          </p:cNvPr>
          <p:cNvSpPr>
            <a:spLocks noGrp="1" noChangeArrowheads="1"/>
          </p:cNvSpPr>
          <p:nvPr>
            <p:ph type="body" idx="1"/>
          </p:nvPr>
        </p:nvSpPr>
        <p:spPr/>
        <p:txBody>
          <a:bodyPr/>
          <a:lstStyle/>
          <a:p>
            <a:pPr eaLnBrk="1" hangingPunct="1">
              <a:defRPr/>
            </a:pPr>
            <a:endParaRPr lang="en-US"/>
          </a:p>
        </p:txBody>
      </p:sp>
      <p:pic>
        <p:nvPicPr>
          <p:cNvPr id="13316" name="Picture 4" descr="La Terr 1803">
            <a:extLst>
              <a:ext uri="{FF2B5EF4-FFF2-40B4-BE49-F238E27FC236}">
                <a16:creationId xmlns:a16="http://schemas.microsoft.com/office/drawing/2014/main" id="{DDF37D8B-A745-41FA-A862-0A7303AA8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 y="1447801"/>
            <a:ext cx="8702675" cy="495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B68D8FA4-1D27-4656-B83D-6814C8ED97A6}"/>
              </a:ext>
            </a:extLst>
          </p:cNvPr>
          <p:cNvSpPr txBox="1">
            <a:spLocks noChangeArrowheads="1"/>
          </p:cNvSpPr>
          <p:nvPr/>
        </p:nvSpPr>
        <p:spPr bwMode="auto">
          <a:xfrm>
            <a:off x="212725" y="269875"/>
            <a:ext cx="7810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b="1"/>
              <a:t>From Ambrose &amp; Axtell, L&amp;C Voyage of Discovery (1998)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CE47DC9-8A16-4EB4-A89C-DC573B82D8F0}"/>
              </a:ext>
            </a:extLst>
          </p:cNvPr>
          <p:cNvSpPr>
            <a:spLocks noGrp="1" noChangeArrowheads="1"/>
          </p:cNvSpPr>
          <p:nvPr>
            <p:ph type="title"/>
          </p:nvPr>
        </p:nvSpPr>
        <p:spPr>
          <a:xfrm>
            <a:off x="1143000" y="381000"/>
            <a:ext cx="7772400" cy="762000"/>
          </a:xfrm>
        </p:spPr>
        <p:txBody>
          <a:bodyPr/>
          <a:lstStyle/>
          <a:p>
            <a:pPr eaLnBrk="1" hangingPunct="1"/>
            <a:r>
              <a:rPr lang="en-US" altLang="en-US" dirty="0"/>
              <a:t>American Manifest Destiny</a:t>
            </a:r>
          </a:p>
        </p:txBody>
      </p:sp>
      <p:sp>
        <p:nvSpPr>
          <p:cNvPr id="146435" name="Rectangle 3">
            <a:extLst>
              <a:ext uri="{FF2B5EF4-FFF2-40B4-BE49-F238E27FC236}">
                <a16:creationId xmlns:a16="http://schemas.microsoft.com/office/drawing/2014/main" id="{86B58137-E069-4F1A-82CB-0A452CDCED29}"/>
              </a:ext>
            </a:extLst>
          </p:cNvPr>
          <p:cNvSpPr>
            <a:spLocks noGrp="1" noChangeArrowheads="1"/>
          </p:cNvSpPr>
          <p:nvPr>
            <p:ph idx="1"/>
          </p:nvPr>
        </p:nvSpPr>
        <p:spPr>
          <a:xfrm>
            <a:off x="1169988" y="1371600"/>
            <a:ext cx="7772400" cy="4689475"/>
          </a:xfrm>
        </p:spPr>
        <p:txBody>
          <a:bodyPr>
            <a:normAutofit fontScale="92500"/>
          </a:bodyPr>
          <a:lstStyle/>
          <a:p>
            <a:pPr eaLnBrk="1" hangingPunct="1">
              <a:defRPr/>
            </a:pPr>
            <a:r>
              <a:rPr lang="en-US" dirty="0"/>
              <a:t>Special virtues of Americans &amp; institutions </a:t>
            </a:r>
          </a:p>
          <a:p>
            <a:pPr eaLnBrk="1" hangingPunct="1">
              <a:defRPr/>
            </a:pPr>
            <a:r>
              <a:rPr lang="en-US" dirty="0"/>
              <a:t>Mission to remake the world in our image</a:t>
            </a:r>
          </a:p>
          <a:p>
            <a:pPr eaLnBrk="1" hangingPunct="1">
              <a:defRPr/>
            </a:pPr>
            <a:r>
              <a:rPr lang="en-US" dirty="0"/>
              <a:t>Divine destiny under God’s direction to accomplish this wonderful task </a:t>
            </a:r>
          </a:p>
          <a:p>
            <a:pPr eaLnBrk="1" hangingPunct="1">
              <a:defRPr/>
            </a:pPr>
            <a:r>
              <a:rPr lang="en-US" dirty="0"/>
              <a:t>Chile - the “Southern Destiny” </a:t>
            </a:r>
          </a:p>
          <a:p>
            <a:pPr eaLnBrk="1" hangingPunct="1">
              <a:defRPr/>
            </a:pPr>
            <a:r>
              <a:rPr lang="en-US" dirty="0"/>
              <a:t>Argentina- the “Conquest of the Desert”</a:t>
            </a:r>
          </a:p>
          <a:p>
            <a:pPr eaLnBrk="1" hangingPunct="1">
              <a:defRPr/>
            </a:pPr>
            <a:r>
              <a:rPr lang="en-US" dirty="0"/>
              <a:t>Brazil - “the last frontier” &amp; natives were “last bulwark against the advance of civilization.”</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 calcmode="lin" valueType="num">
                                      <p:cBhvr additive="base">
                                        <p:cTn id="7" dur="500" fill="hold"/>
                                        <p:tgtEl>
                                          <p:spTgt spid="146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6435">
                                            <p:txEl>
                                              <p:pRg st="1" end="1"/>
                                            </p:txEl>
                                          </p:spTgt>
                                        </p:tgtEl>
                                        <p:attrNameLst>
                                          <p:attrName>style.visibility</p:attrName>
                                        </p:attrNameLst>
                                      </p:cBhvr>
                                      <p:to>
                                        <p:strVal val="visible"/>
                                      </p:to>
                                    </p:set>
                                    <p:anim calcmode="lin" valueType="num">
                                      <p:cBhvr additive="base">
                                        <p:cTn id="13" dur="500" fill="hold"/>
                                        <p:tgtEl>
                                          <p:spTgt spid="146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6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6435">
                                            <p:txEl>
                                              <p:pRg st="2" end="2"/>
                                            </p:txEl>
                                          </p:spTgt>
                                        </p:tgtEl>
                                        <p:attrNameLst>
                                          <p:attrName>style.visibility</p:attrName>
                                        </p:attrNameLst>
                                      </p:cBhvr>
                                      <p:to>
                                        <p:strVal val="visible"/>
                                      </p:to>
                                    </p:set>
                                    <p:anim calcmode="lin" valueType="num">
                                      <p:cBhvr additive="base">
                                        <p:cTn id="19" dur="500" fill="hold"/>
                                        <p:tgtEl>
                                          <p:spTgt spid="146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6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6435">
                                            <p:txEl>
                                              <p:pRg st="3" end="3"/>
                                            </p:txEl>
                                          </p:spTgt>
                                        </p:tgtEl>
                                        <p:attrNameLst>
                                          <p:attrName>style.visibility</p:attrName>
                                        </p:attrNameLst>
                                      </p:cBhvr>
                                      <p:to>
                                        <p:strVal val="visible"/>
                                      </p:to>
                                    </p:set>
                                    <p:anim calcmode="lin" valueType="num">
                                      <p:cBhvr additive="base">
                                        <p:cTn id="25" dur="500" fill="hold"/>
                                        <p:tgtEl>
                                          <p:spTgt spid="146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6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6435">
                                            <p:txEl>
                                              <p:pRg st="4" end="4"/>
                                            </p:txEl>
                                          </p:spTgt>
                                        </p:tgtEl>
                                        <p:attrNameLst>
                                          <p:attrName>style.visibility</p:attrName>
                                        </p:attrNameLst>
                                      </p:cBhvr>
                                      <p:to>
                                        <p:strVal val="visible"/>
                                      </p:to>
                                    </p:set>
                                    <p:anim calcmode="lin" valueType="num">
                                      <p:cBhvr additive="base">
                                        <p:cTn id="31" dur="500" fill="hold"/>
                                        <p:tgtEl>
                                          <p:spTgt spid="146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6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6435">
                                            <p:txEl>
                                              <p:pRg st="5" end="5"/>
                                            </p:txEl>
                                          </p:spTgt>
                                        </p:tgtEl>
                                        <p:attrNameLst>
                                          <p:attrName>style.visibility</p:attrName>
                                        </p:attrNameLst>
                                      </p:cBhvr>
                                      <p:to>
                                        <p:strVal val="visible"/>
                                      </p:to>
                                    </p:set>
                                    <p:anim calcmode="lin" valueType="num">
                                      <p:cBhvr additive="base">
                                        <p:cTn id="37" dur="500" fill="hold"/>
                                        <p:tgtEl>
                                          <p:spTgt spid="146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64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tfs1\law\Personal\rjmill10\docs\Lewis&amp;Clark Book&amp; LRev\Miller-NatAmDis.JPG">
            <a:extLst>
              <a:ext uri="{FF2B5EF4-FFF2-40B4-BE49-F238E27FC236}">
                <a16:creationId xmlns:a16="http://schemas.microsoft.com/office/drawing/2014/main" id="{D1C3E469-3D84-45BA-97C8-A1F10BF55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543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1636F7A-DFDD-4D61-8E19-2750D6F5C4E7}"/>
              </a:ext>
            </a:extLst>
          </p:cNvPr>
          <p:cNvSpPr>
            <a:spLocks noGrp="1" noChangeArrowheads="1"/>
          </p:cNvSpPr>
          <p:nvPr>
            <p:ph type="title"/>
          </p:nvPr>
        </p:nvSpPr>
        <p:spPr>
          <a:xfrm>
            <a:off x="1143000" y="-457200"/>
            <a:ext cx="7772400" cy="457200"/>
          </a:xfrm>
        </p:spPr>
        <p:txBody>
          <a:bodyPr>
            <a:normAutofit fontScale="90000"/>
          </a:bodyPr>
          <a:lstStyle/>
          <a:p>
            <a:endParaRPr lang="en-AU" altLang="en-US" sz="4000"/>
          </a:p>
        </p:txBody>
      </p:sp>
      <p:pic>
        <p:nvPicPr>
          <p:cNvPr id="44035" name="Picture 4">
            <a:extLst>
              <a:ext uri="{FF2B5EF4-FFF2-40B4-BE49-F238E27FC236}">
                <a16:creationId xmlns:a16="http://schemas.microsoft.com/office/drawing/2014/main" id="{C40B8691-0D92-490B-B3D0-5264339C77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0"/>
            <a:ext cx="8001000" cy="71628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1.bp.blogspot.com/-iifsrkLEfXg/TnD3_u5E2ZI/AAAAAAAACaY/gnPHDixoqko/s400/Colonial_Africa_1914_map.png">
            <a:extLst>
              <a:ext uri="{FF2B5EF4-FFF2-40B4-BE49-F238E27FC236}">
                <a16:creationId xmlns:a16="http://schemas.microsoft.com/office/drawing/2014/main" id="{BEAA0CEB-50E1-4F4B-991C-E6088A8C5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CECA7E6-6FE8-4D16-8264-65A0103F2727}"/>
              </a:ext>
            </a:extLst>
          </p:cNvPr>
          <p:cNvSpPr>
            <a:spLocks noGrp="1" noChangeArrowheads="1"/>
          </p:cNvSpPr>
          <p:nvPr>
            <p:ph type="title"/>
          </p:nvPr>
        </p:nvSpPr>
        <p:spPr>
          <a:xfrm>
            <a:off x="381001" y="286605"/>
            <a:ext cx="8384382" cy="856396"/>
          </a:xfrm>
        </p:spPr>
        <p:txBody>
          <a:bodyPr/>
          <a:lstStyle/>
          <a:p>
            <a:r>
              <a:rPr lang="en-US" altLang="en-US" dirty="0"/>
              <a:t>Indian Claims Commission 1946</a:t>
            </a:r>
          </a:p>
        </p:txBody>
      </p:sp>
      <p:sp>
        <p:nvSpPr>
          <p:cNvPr id="45059" name="Rectangle 3">
            <a:extLst>
              <a:ext uri="{FF2B5EF4-FFF2-40B4-BE49-F238E27FC236}">
                <a16:creationId xmlns:a16="http://schemas.microsoft.com/office/drawing/2014/main" id="{16B76F42-89F1-4E56-8D30-9E425040A568}"/>
              </a:ext>
            </a:extLst>
          </p:cNvPr>
          <p:cNvSpPr>
            <a:spLocks noGrp="1" noChangeArrowheads="1"/>
          </p:cNvSpPr>
          <p:nvPr>
            <p:ph type="body" idx="1"/>
          </p:nvPr>
        </p:nvSpPr>
        <p:spPr>
          <a:xfrm>
            <a:off x="822960" y="1447800"/>
            <a:ext cx="7178040" cy="4429840"/>
          </a:xfrm>
        </p:spPr>
        <p:txBody>
          <a:bodyPr>
            <a:normAutofit fontScale="85000" lnSpcReduction="10000"/>
          </a:bodyPr>
          <a:lstStyle/>
          <a:p>
            <a:r>
              <a:rPr lang="en-US" altLang="en-US" dirty="0"/>
              <a:t>Legal or equitable claims under fed law</a:t>
            </a:r>
          </a:p>
          <a:p>
            <a:r>
              <a:rPr lang="en-US" altLang="en-US" dirty="0"/>
              <a:t>Other legal/equitable claims including torts</a:t>
            </a:r>
          </a:p>
          <a:p>
            <a:r>
              <a:rPr lang="en-US" altLang="en-US" dirty="0"/>
              <a:t>Claims which would result if treaties were revised due to fraud, duress, mistake, etc.</a:t>
            </a:r>
          </a:p>
          <a:p>
            <a:r>
              <a:rPr lang="en-US" altLang="en-US" dirty="0"/>
              <a:t>Takings by the U.S. of land w/o payment</a:t>
            </a:r>
          </a:p>
          <a:p>
            <a:r>
              <a:rPr lang="en-US" altLang="en-US" dirty="0"/>
              <a:t> Claims based on </a:t>
            </a:r>
            <a:r>
              <a:rPr lang="en-US" altLang="en-US" b="1" dirty="0"/>
              <a:t>fair &amp; honorable dealings </a:t>
            </a:r>
            <a:r>
              <a:rPr lang="en-US" altLang="en-US" dirty="0"/>
              <a:t>not recognized by existing law or equity </a:t>
            </a:r>
          </a:p>
          <a:p>
            <a:r>
              <a:rPr lang="en-US" altLang="en-US" dirty="0"/>
              <a:t>$800 million paid 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059">
                                            <p:txEl>
                                              <p:pRg st="4" end="4"/>
                                            </p:txEl>
                                          </p:spTgt>
                                        </p:tgtEl>
                                        <p:attrNameLst>
                                          <p:attrName>style.visibility</p:attrName>
                                        </p:attrNameLst>
                                      </p:cBhvr>
                                      <p:to>
                                        <p:strVal val="visible"/>
                                      </p:to>
                                    </p:set>
                                    <p:anim calcmode="lin" valueType="num">
                                      <p:cBhvr additive="base">
                                        <p:cTn id="31"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059">
                                            <p:txEl>
                                              <p:pRg st="5" end="5"/>
                                            </p:txEl>
                                          </p:spTgt>
                                        </p:tgtEl>
                                        <p:attrNameLst>
                                          <p:attrName>style.visibility</p:attrName>
                                        </p:attrNameLst>
                                      </p:cBhvr>
                                      <p:to>
                                        <p:strVal val="visible"/>
                                      </p:to>
                                    </p:set>
                                    <p:anim calcmode="lin" valueType="num">
                                      <p:cBhvr additive="base">
                                        <p:cTn id="37"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0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4000"/>
              <a:t>Johnson v. McIntosh, 21 U.S. 543 (1823).</a:t>
            </a:r>
          </a:p>
        </p:txBody>
      </p:sp>
      <p:sp>
        <p:nvSpPr>
          <p:cNvPr id="138243" name="Rectangle 3"/>
          <p:cNvSpPr>
            <a:spLocks noGrp="1" noChangeArrowheads="1"/>
          </p:cNvSpPr>
          <p:nvPr>
            <p:ph idx="1"/>
          </p:nvPr>
        </p:nvSpPr>
        <p:spPr>
          <a:xfrm>
            <a:off x="1169988" y="1752600"/>
            <a:ext cx="7772400" cy="4308475"/>
          </a:xfrm>
        </p:spPr>
        <p:txBody>
          <a:bodyPr/>
          <a:lstStyle/>
          <a:p>
            <a:pPr eaLnBrk="1" hangingPunct="1">
              <a:buFont typeface="Wingdings" panose="05000000000000000000" pitchFamily="2" charset="2"/>
              <a:buNone/>
              <a:defRPr/>
            </a:pPr>
            <a:endParaRPr lang="en-US" altLang="en-US"/>
          </a:p>
          <a:p>
            <a:pPr eaLnBrk="1" hangingPunct="1">
              <a:defRPr/>
            </a:pPr>
            <a:r>
              <a:rPr lang="en-US" altLang="en-US"/>
              <a:t>Country settled on Discovery &amp; Conquest </a:t>
            </a:r>
          </a:p>
          <a:p>
            <a:pPr eaLnBrk="1" hangingPunct="1">
              <a:defRPr/>
            </a:pPr>
            <a:r>
              <a:rPr lang="en-US" altLang="en-US"/>
              <a:t>Discovery limited tribal real property rights </a:t>
            </a:r>
          </a:p>
          <a:p>
            <a:pPr eaLnBrk="1" hangingPunct="1">
              <a:defRPr/>
            </a:pPr>
            <a:r>
              <a:rPr lang="en-US" altLang="en-US"/>
              <a:t>Discovery limited tribal sovereign rights</a:t>
            </a:r>
          </a:p>
        </p:txBody>
      </p:sp>
    </p:spTree>
    <p:extLst>
      <p:ext uri="{BB962C8B-B14F-4D97-AF65-F5344CB8AC3E}">
        <p14:creationId xmlns:p14="http://schemas.microsoft.com/office/powerpoint/2010/main" val="1596818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8243">
                                            <p:txEl>
                                              <p:pRg st="1" end="1"/>
                                            </p:txEl>
                                          </p:spTgt>
                                        </p:tgtEl>
                                        <p:attrNameLst>
                                          <p:attrName>style.visibility</p:attrName>
                                        </p:attrNameLst>
                                      </p:cBhvr>
                                      <p:to>
                                        <p:strVal val="visible"/>
                                      </p:to>
                                    </p:set>
                                    <p:anim calcmode="lin" valueType="num">
                                      <p:cBhvr additive="base">
                                        <p:cTn id="7" dur="500" fill="hold"/>
                                        <p:tgtEl>
                                          <p:spTgt spid="1382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8243">
                                            <p:txEl>
                                              <p:pRg st="2" end="2"/>
                                            </p:txEl>
                                          </p:spTgt>
                                        </p:tgtEl>
                                        <p:attrNameLst>
                                          <p:attrName>style.visibility</p:attrName>
                                        </p:attrNameLst>
                                      </p:cBhvr>
                                      <p:to>
                                        <p:strVal val="visible"/>
                                      </p:to>
                                    </p:set>
                                    <p:anim calcmode="lin" valueType="num">
                                      <p:cBhvr additive="base">
                                        <p:cTn id="13" dur="500" fill="hold"/>
                                        <p:tgtEl>
                                          <p:spTgt spid="1382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8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8243">
                                            <p:txEl>
                                              <p:pRg st="3" end="3"/>
                                            </p:txEl>
                                          </p:spTgt>
                                        </p:tgtEl>
                                        <p:attrNameLst>
                                          <p:attrName>style.visibility</p:attrName>
                                        </p:attrNameLst>
                                      </p:cBhvr>
                                      <p:to>
                                        <p:strVal val="visible"/>
                                      </p:to>
                                    </p:set>
                                    <p:anim calcmode="lin" valueType="num">
                                      <p:cBhvr additive="base">
                                        <p:cTn id="19" dur="500" fill="hold"/>
                                        <p:tgtEl>
                                          <p:spTgt spid="13824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82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750BD-7B7C-4C1A-99AC-35C499C61489}"/>
              </a:ext>
            </a:extLst>
          </p:cNvPr>
          <p:cNvSpPr>
            <a:spLocks noGrp="1"/>
          </p:cNvSpPr>
          <p:nvPr>
            <p:ph type="title"/>
          </p:nvPr>
        </p:nvSpPr>
        <p:spPr>
          <a:xfrm>
            <a:off x="822961" y="1"/>
            <a:ext cx="7942421" cy="762000"/>
          </a:xfrm>
        </p:spPr>
        <p:txBody>
          <a:bodyPr/>
          <a:lstStyle/>
          <a:p>
            <a:r>
              <a:rPr lang="en-US" dirty="0" err="1"/>
              <a:t>Cobell</a:t>
            </a:r>
            <a:r>
              <a:rPr lang="en-US" dirty="0"/>
              <a:t> v. Salazar</a:t>
            </a:r>
          </a:p>
        </p:txBody>
      </p:sp>
      <p:sp>
        <p:nvSpPr>
          <p:cNvPr id="3" name="Content Placeholder 2">
            <a:extLst>
              <a:ext uri="{FF2B5EF4-FFF2-40B4-BE49-F238E27FC236}">
                <a16:creationId xmlns:a16="http://schemas.microsoft.com/office/drawing/2014/main" id="{24A11E4D-7496-4817-955D-B7647C15A4DC}"/>
              </a:ext>
            </a:extLst>
          </p:cNvPr>
          <p:cNvSpPr>
            <a:spLocks noGrp="1"/>
          </p:cNvSpPr>
          <p:nvPr>
            <p:ph idx="1"/>
          </p:nvPr>
        </p:nvSpPr>
        <p:spPr>
          <a:xfrm>
            <a:off x="304800" y="762001"/>
            <a:ext cx="8382000" cy="5410199"/>
          </a:xfrm>
        </p:spPr>
        <p:txBody>
          <a:bodyPr>
            <a:normAutofit fontScale="92500"/>
          </a:bodyPr>
          <a:lstStyle/>
          <a:p>
            <a:r>
              <a:rPr lang="en-US" dirty="0"/>
              <a:t>1996 – $2-$40 billion. Federal violations of trustee duties manage Indian and tribal lands</a:t>
            </a:r>
          </a:p>
          <a:p>
            <a:r>
              <a:rPr lang="en-US" dirty="0"/>
              <a:t>10+ federal court decisions. </a:t>
            </a:r>
          </a:p>
          <a:p>
            <a:r>
              <a:rPr lang="en-US" dirty="0"/>
              <a:t>Contempt of court sanctions for two Cabinet Secretaries [first ever?] </a:t>
            </a:r>
          </a:p>
          <a:p>
            <a:r>
              <a:rPr lang="en-US" dirty="0"/>
              <a:t>Unable to account. Trustee’s primary duty</a:t>
            </a:r>
          </a:p>
          <a:p>
            <a:r>
              <a:rPr lang="en-US" dirty="0"/>
              <a:t>Congress-Obama $3.4 billion settlement. $1.5 Billion for individuals &amp; $1.9 Billion for 10-year land buy back for tribal governments.</a:t>
            </a:r>
          </a:p>
          <a:p>
            <a:r>
              <a:rPr lang="en-US" dirty="0"/>
              <a:t>https://www.doi.gov/buybackprogram</a:t>
            </a:r>
          </a:p>
        </p:txBody>
      </p:sp>
    </p:spTree>
    <p:extLst>
      <p:ext uri="{BB962C8B-B14F-4D97-AF65-F5344CB8AC3E}">
        <p14:creationId xmlns:p14="http://schemas.microsoft.com/office/powerpoint/2010/main" val="23087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BC7FD05-16C9-41FD-8371-16FD5C14BAB2}"/>
              </a:ext>
            </a:extLst>
          </p:cNvPr>
          <p:cNvSpPr>
            <a:spLocks noGrp="1" noChangeArrowheads="1"/>
          </p:cNvSpPr>
          <p:nvPr>
            <p:ph type="title"/>
          </p:nvPr>
        </p:nvSpPr>
        <p:spPr>
          <a:xfrm>
            <a:off x="1143000" y="381000"/>
            <a:ext cx="7772400" cy="685800"/>
          </a:xfrm>
        </p:spPr>
        <p:txBody>
          <a:bodyPr/>
          <a:lstStyle/>
          <a:p>
            <a:pPr eaLnBrk="1" hangingPunct="1"/>
            <a:r>
              <a:rPr lang="en-US" altLang="en-US" dirty="0"/>
              <a:t>Elements of Discovery </a:t>
            </a:r>
          </a:p>
        </p:txBody>
      </p:sp>
      <p:sp>
        <p:nvSpPr>
          <p:cNvPr id="161795" name="Rectangle 3">
            <a:extLst>
              <a:ext uri="{FF2B5EF4-FFF2-40B4-BE49-F238E27FC236}">
                <a16:creationId xmlns:a16="http://schemas.microsoft.com/office/drawing/2014/main" id="{1251AC2B-39FD-49A7-91AC-17ADC24D0809}"/>
              </a:ext>
            </a:extLst>
          </p:cNvPr>
          <p:cNvSpPr>
            <a:spLocks noGrp="1" noChangeArrowheads="1"/>
          </p:cNvSpPr>
          <p:nvPr>
            <p:ph type="body" idx="1"/>
          </p:nvPr>
        </p:nvSpPr>
        <p:spPr>
          <a:xfrm>
            <a:off x="838200" y="1219200"/>
            <a:ext cx="8104188" cy="4724400"/>
          </a:xfrm>
        </p:spPr>
        <p:txBody>
          <a:bodyPr>
            <a:normAutofit fontScale="92500" lnSpcReduction="10000"/>
          </a:bodyPr>
          <a:lstStyle/>
          <a:p>
            <a:pPr eaLnBrk="1" hangingPunct="1">
              <a:defRPr/>
            </a:pPr>
            <a:r>
              <a:rPr lang="en-US" dirty="0"/>
              <a:t>1. First discovery </a:t>
            </a:r>
          </a:p>
          <a:p>
            <a:pPr eaLnBrk="1" hangingPunct="1">
              <a:defRPr/>
            </a:pPr>
            <a:r>
              <a:rPr lang="en-US" dirty="0"/>
              <a:t>2. Actual occupancy </a:t>
            </a:r>
          </a:p>
          <a:p>
            <a:pPr eaLnBrk="1" hangingPunct="1">
              <a:defRPr/>
            </a:pPr>
            <a:r>
              <a:rPr lang="en-US" dirty="0"/>
              <a:t>3. Preemption/European title </a:t>
            </a:r>
          </a:p>
          <a:p>
            <a:pPr eaLnBrk="1" hangingPunct="1">
              <a:defRPr/>
            </a:pPr>
            <a:r>
              <a:rPr lang="en-US" dirty="0"/>
              <a:t>4. Native title</a:t>
            </a:r>
          </a:p>
          <a:p>
            <a:pPr eaLnBrk="1" hangingPunct="1">
              <a:defRPr/>
            </a:pPr>
            <a:r>
              <a:rPr lang="en-US" dirty="0"/>
              <a:t>5. Sovereign and commercial rights </a:t>
            </a:r>
          </a:p>
          <a:p>
            <a:pPr eaLnBrk="1" hangingPunct="1">
              <a:defRPr/>
            </a:pPr>
            <a:r>
              <a:rPr lang="en-US" dirty="0"/>
              <a:t>6. Contiguity       </a:t>
            </a:r>
          </a:p>
          <a:p>
            <a:pPr eaLnBrk="1" hangingPunct="1">
              <a:defRPr/>
            </a:pPr>
            <a:r>
              <a:rPr lang="en-US" dirty="0"/>
              <a:t>7. Terra nullius </a:t>
            </a:r>
          </a:p>
          <a:p>
            <a:pPr eaLnBrk="1" hangingPunct="1">
              <a:defRPr/>
            </a:pPr>
            <a:r>
              <a:rPr lang="en-US" dirty="0"/>
              <a:t>8. Conquest          9. Christianity  </a:t>
            </a:r>
          </a:p>
          <a:p>
            <a:pPr eaLnBrk="1" hangingPunct="1">
              <a:defRPr/>
            </a:pPr>
            <a:r>
              <a:rPr lang="en-US" dirty="0"/>
              <a:t>10. Civilization </a:t>
            </a:r>
          </a:p>
        </p:txBody>
      </p:sp>
    </p:spTree>
    <p:extLst>
      <p:ext uri="{BB962C8B-B14F-4D97-AF65-F5344CB8AC3E}">
        <p14:creationId xmlns:p14="http://schemas.microsoft.com/office/powerpoint/2010/main" val="995675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 calcmode="lin" valueType="num">
                                      <p:cBhvr additive="base">
                                        <p:cTn id="7" dur="500" fill="hold"/>
                                        <p:tgtEl>
                                          <p:spTgt spid="161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1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1795">
                                            <p:txEl>
                                              <p:pRg st="1" end="1"/>
                                            </p:txEl>
                                          </p:spTgt>
                                        </p:tgtEl>
                                        <p:attrNameLst>
                                          <p:attrName>style.visibility</p:attrName>
                                        </p:attrNameLst>
                                      </p:cBhvr>
                                      <p:to>
                                        <p:strVal val="visible"/>
                                      </p:to>
                                    </p:set>
                                    <p:anim calcmode="lin" valueType="num">
                                      <p:cBhvr additive="base">
                                        <p:cTn id="13" dur="500" fill="hold"/>
                                        <p:tgtEl>
                                          <p:spTgt spid="161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1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1795">
                                            <p:txEl>
                                              <p:pRg st="2" end="2"/>
                                            </p:txEl>
                                          </p:spTgt>
                                        </p:tgtEl>
                                        <p:attrNameLst>
                                          <p:attrName>style.visibility</p:attrName>
                                        </p:attrNameLst>
                                      </p:cBhvr>
                                      <p:to>
                                        <p:strVal val="visible"/>
                                      </p:to>
                                    </p:set>
                                    <p:anim calcmode="lin" valueType="num">
                                      <p:cBhvr additive="base">
                                        <p:cTn id="19" dur="500" fill="hold"/>
                                        <p:tgtEl>
                                          <p:spTgt spid="161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1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1795">
                                            <p:txEl>
                                              <p:pRg st="3" end="3"/>
                                            </p:txEl>
                                          </p:spTgt>
                                        </p:tgtEl>
                                        <p:attrNameLst>
                                          <p:attrName>style.visibility</p:attrName>
                                        </p:attrNameLst>
                                      </p:cBhvr>
                                      <p:to>
                                        <p:strVal val="visible"/>
                                      </p:to>
                                    </p:set>
                                    <p:anim calcmode="lin" valueType="num">
                                      <p:cBhvr additive="base">
                                        <p:cTn id="25" dur="500" fill="hold"/>
                                        <p:tgtEl>
                                          <p:spTgt spid="1617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1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1795">
                                            <p:txEl>
                                              <p:pRg st="4" end="4"/>
                                            </p:txEl>
                                          </p:spTgt>
                                        </p:tgtEl>
                                        <p:attrNameLst>
                                          <p:attrName>style.visibility</p:attrName>
                                        </p:attrNameLst>
                                      </p:cBhvr>
                                      <p:to>
                                        <p:strVal val="visible"/>
                                      </p:to>
                                    </p:set>
                                    <p:anim calcmode="lin" valueType="num">
                                      <p:cBhvr additive="base">
                                        <p:cTn id="31" dur="500" fill="hold"/>
                                        <p:tgtEl>
                                          <p:spTgt spid="1617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17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1795">
                                            <p:txEl>
                                              <p:pRg st="5" end="5"/>
                                            </p:txEl>
                                          </p:spTgt>
                                        </p:tgtEl>
                                        <p:attrNameLst>
                                          <p:attrName>style.visibility</p:attrName>
                                        </p:attrNameLst>
                                      </p:cBhvr>
                                      <p:to>
                                        <p:strVal val="visible"/>
                                      </p:to>
                                    </p:set>
                                    <p:anim calcmode="lin" valueType="num">
                                      <p:cBhvr additive="base">
                                        <p:cTn id="37" dur="500" fill="hold"/>
                                        <p:tgtEl>
                                          <p:spTgt spid="1617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17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1795">
                                            <p:txEl>
                                              <p:pRg st="6" end="6"/>
                                            </p:txEl>
                                          </p:spTgt>
                                        </p:tgtEl>
                                        <p:attrNameLst>
                                          <p:attrName>style.visibility</p:attrName>
                                        </p:attrNameLst>
                                      </p:cBhvr>
                                      <p:to>
                                        <p:strVal val="visible"/>
                                      </p:to>
                                    </p:set>
                                    <p:anim calcmode="lin" valueType="num">
                                      <p:cBhvr additive="base">
                                        <p:cTn id="43" dur="500" fill="hold"/>
                                        <p:tgtEl>
                                          <p:spTgt spid="16179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17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1795">
                                            <p:txEl>
                                              <p:pRg st="7" end="7"/>
                                            </p:txEl>
                                          </p:spTgt>
                                        </p:tgtEl>
                                        <p:attrNameLst>
                                          <p:attrName>style.visibility</p:attrName>
                                        </p:attrNameLst>
                                      </p:cBhvr>
                                      <p:to>
                                        <p:strVal val="visible"/>
                                      </p:to>
                                    </p:set>
                                    <p:anim calcmode="lin" valueType="num">
                                      <p:cBhvr additive="base">
                                        <p:cTn id="49" dur="500" fill="hold"/>
                                        <p:tgtEl>
                                          <p:spTgt spid="16179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17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1795">
                                            <p:txEl>
                                              <p:pRg st="8" end="8"/>
                                            </p:txEl>
                                          </p:spTgt>
                                        </p:tgtEl>
                                        <p:attrNameLst>
                                          <p:attrName>style.visibility</p:attrName>
                                        </p:attrNameLst>
                                      </p:cBhvr>
                                      <p:to>
                                        <p:strVal val="visible"/>
                                      </p:to>
                                    </p:set>
                                    <p:anim calcmode="lin" valueType="num">
                                      <p:cBhvr additive="base">
                                        <p:cTn id="55" dur="500" fill="hold"/>
                                        <p:tgtEl>
                                          <p:spTgt spid="16179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179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F51AB2C-A2E8-44D8-96D2-D1CB9848C17D}"/>
              </a:ext>
            </a:extLst>
          </p:cNvPr>
          <p:cNvSpPr>
            <a:spLocks noGrp="1" noChangeArrowheads="1"/>
          </p:cNvSpPr>
          <p:nvPr>
            <p:ph type="title"/>
          </p:nvPr>
        </p:nvSpPr>
        <p:spPr>
          <a:xfrm>
            <a:off x="838200" y="76199"/>
            <a:ext cx="8077200" cy="720725"/>
          </a:xfrm>
        </p:spPr>
        <p:txBody>
          <a:bodyPr>
            <a:normAutofit/>
          </a:bodyPr>
          <a:lstStyle/>
          <a:p>
            <a:r>
              <a:rPr lang="en-US" altLang="en-US" dirty="0"/>
              <a:t>International law of colonialism</a:t>
            </a:r>
          </a:p>
        </p:txBody>
      </p:sp>
      <p:sp>
        <p:nvSpPr>
          <p:cNvPr id="3" name="Content Placeholder 2">
            <a:extLst>
              <a:ext uri="{FF2B5EF4-FFF2-40B4-BE49-F238E27FC236}">
                <a16:creationId xmlns:a16="http://schemas.microsoft.com/office/drawing/2014/main" id="{2E882FB1-7411-484D-88D2-E663CA24BE28}"/>
              </a:ext>
            </a:extLst>
          </p:cNvPr>
          <p:cNvSpPr>
            <a:spLocks noGrp="1"/>
          </p:cNvSpPr>
          <p:nvPr>
            <p:ph idx="1"/>
          </p:nvPr>
        </p:nvSpPr>
        <p:spPr>
          <a:xfrm>
            <a:off x="685800" y="914400"/>
            <a:ext cx="8256588" cy="5146675"/>
          </a:xfrm>
        </p:spPr>
        <p:txBody>
          <a:bodyPr>
            <a:normAutofit lnSpcReduction="10000"/>
          </a:bodyPr>
          <a:lstStyle/>
          <a:p>
            <a:pPr>
              <a:defRPr/>
            </a:pPr>
            <a:r>
              <a:rPr lang="en-US" i="1" dirty="0">
                <a:effectLst/>
              </a:rPr>
              <a:t>Romanus Pontifex </a:t>
            </a:r>
            <a:r>
              <a:rPr lang="en-US" dirty="0">
                <a:effectLst/>
              </a:rPr>
              <a:t>1436 – Portugal</a:t>
            </a:r>
          </a:p>
          <a:p>
            <a:pPr>
              <a:defRPr/>
            </a:pPr>
            <a:r>
              <a:rPr lang="en-US" altLang="en-US" dirty="0"/>
              <a:t>Nicholas V Jan. 8, 1455, “</a:t>
            </a:r>
            <a:r>
              <a:rPr lang="en-US" altLang="en-US" b="1" dirty="0"/>
              <a:t>invade</a:t>
            </a:r>
            <a:r>
              <a:rPr lang="en-US" altLang="en-US" dirty="0"/>
              <a:t>, search out, capture, </a:t>
            </a:r>
            <a:r>
              <a:rPr lang="en-US" altLang="en-US" b="1" dirty="0"/>
              <a:t>vanquish</a:t>
            </a:r>
            <a:r>
              <a:rPr lang="en-US" altLang="en-US" dirty="0"/>
              <a:t>, and </a:t>
            </a:r>
            <a:r>
              <a:rPr lang="en-US" altLang="en-US" b="1" dirty="0"/>
              <a:t>subdue</a:t>
            </a:r>
            <a:r>
              <a:rPr lang="en-US" altLang="en-US" dirty="0"/>
              <a:t> all Saracens [Muslims] and pagans whatsoever, </a:t>
            </a:r>
            <a:r>
              <a:rPr lang="en-US" dirty="0"/>
              <a:t>and other enemies of Christ</a:t>
            </a:r>
            <a:r>
              <a:rPr lang="en-US" altLang="en-US" dirty="0"/>
              <a:t> ... and the kingdoms, dukedoms, principalities, dominions, possessions, and all movable and immovable goods ... </a:t>
            </a:r>
            <a:r>
              <a:rPr lang="en-US" altLang="en-US" b="1" dirty="0"/>
              <a:t>reduce their persons to perpetual slavery </a:t>
            </a:r>
            <a:r>
              <a:rPr lang="en-US" altLang="en-US" dirty="0"/>
              <a:t>... and to convert them to his ... use and profit ... </a:t>
            </a:r>
            <a:r>
              <a:rPr lang="en-US" altLang="en-US" b="1" dirty="0"/>
              <a:t>possess</a:t>
            </a:r>
            <a:r>
              <a:rPr lang="en-US" altLang="en-US" dirty="0"/>
              <a:t>, these islands, lands, harbors, and seas.”</a:t>
            </a:r>
          </a:p>
          <a:p>
            <a:pPr>
              <a:defRPr/>
            </a:pPr>
            <a:endParaRPr lang="en-US" dirty="0">
              <a:effectLst/>
            </a:endParaRPr>
          </a:p>
          <a:p>
            <a:pPr>
              <a:defRPr/>
            </a:pPr>
            <a:endParaRPr lang="en-US"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B34E3244-14D5-4A7C-9D7D-54E2D8EB8BD7}"/>
              </a:ext>
            </a:extLst>
          </p:cNvPr>
          <p:cNvSpPr>
            <a:spLocks noGrp="1" noChangeArrowheads="1"/>
          </p:cNvSpPr>
          <p:nvPr>
            <p:ph type="title"/>
          </p:nvPr>
        </p:nvSpPr>
        <p:spPr/>
        <p:txBody>
          <a:bodyPr/>
          <a:lstStyle/>
          <a:p>
            <a:r>
              <a:rPr lang="en-US" altLang="en-US"/>
              <a:t>Pope Alexander VI</a:t>
            </a:r>
          </a:p>
        </p:txBody>
      </p:sp>
      <p:sp>
        <p:nvSpPr>
          <p:cNvPr id="3" name="Content Placeholder 2">
            <a:extLst>
              <a:ext uri="{FF2B5EF4-FFF2-40B4-BE49-F238E27FC236}">
                <a16:creationId xmlns:a16="http://schemas.microsoft.com/office/drawing/2014/main" id="{2B491500-135C-4043-A7B1-634EFBB75903}"/>
              </a:ext>
            </a:extLst>
          </p:cNvPr>
          <p:cNvSpPr>
            <a:spLocks noGrp="1"/>
          </p:cNvSpPr>
          <p:nvPr>
            <p:ph idx="1"/>
          </p:nvPr>
        </p:nvSpPr>
        <p:spPr>
          <a:xfrm>
            <a:off x="822960" y="1920240"/>
            <a:ext cx="7330440" cy="4023360"/>
          </a:xfrm>
        </p:spPr>
        <p:txBody>
          <a:bodyPr/>
          <a:lstStyle/>
          <a:p>
            <a:pPr>
              <a:defRPr/>
            </a:pPr>
            <a:r>
              <a:rPr lang="en-US" i="1" dirty="0">
                <a:effectLst/>
              </a:rPr>
              <a:t>Inter </a:t>
            </a:r>
            <a:r>
              <a:rPr lang="en-US" i="1" dirty="0" err="1">
                <a:effectLst/>
              </a:rPr>
              <a:t>caetera</a:t>
            </a:r>
            <a:r>
              <a:rPr lang="en-US" i="1" dirty="0">
                <a:effectLst/>
              </a:rPr>
              <a:t> </a:t>
            </a:r>
            <a:r>
              <a:rPr lang="en-US" i="1" dirty="0" err="1">
                <a:effectLst/>
              </a:rPr>
              <a:t>divinai</a:t>
            </a:r>
            <a:r>
              <a:rPr lang="en-US" dirty="0">
                <a:effectLst/>
              </a:rPr>
              <a:t>, May 1493, new lands “</a:t>
            </a:r>
            <a:r>
              <a:rPr lang="en-US" b="1" dirty="0">
                <a:effectLst/>
              </a:rPr>
              <a:t>undiscovered by others</a:t>
            </a:r>
            <a:r>
              <a:rPr lang="en-US" dirty="0">
                <a:effectLst/>
              </a:rPr>
              <a:t>” [Natives?] belonged to Spain.</a:t>
            </a:r>
          </a:p>
          <a:p>
            <a:pPr>
              <a:defRPr/>
            </a:pPr>
            <a:r>
              <a:rPr lang="en-US" dirty="0"/>
              <a:t>A</a:t>
            </a:r>
            <a:r>
              <a:rPr lang="en-US" dirty="0">
                <a:effectLst/>
              </a:rPr>
              <a:t>lso granted Spain lands it might discover in the future if they were “</a:t>
            </a:r>
            <a:r>
              <a:rPr lang="en-US" b="1" dirty="0">
                <a:effectLst/>
              </a:rPr>
              <a:t>not previously possessed by any Christian</a:t>
            </a:r>
            <a:r>
              <a:rPr lang="en-US" dirty="0">
                <a:effectLst/>
              </a:rPr>
              <a:t> owner.”</a:t>
            </a:r>
            <a:endParaRPr lang="en-US" dirty="0"/>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8952C94-9D25-4C0A-8F8E-A4DF8207B7D2}"/>
              </a:ext>
            </a:extLst>
          </p:cNvPr>
          <p:cNvSpPr>
            <a:spLocks noGrp="1" noChangeArrowheads="1"/>
          </p:cNvSpPr>
          <p:nvPr>
            <p:ph type="title"/>
          </p:nvPr>
        </p:nvSpPr>
        <p:spPr>
          <a:xfrm>
            <a:off x="1143000" y="609600"/>
            <a:ext cx="7772400" cy="228600"/>
          </a:xfrm>
        </p:spPr>
        <p:txBody>
          <a:bodyPr>
            <a:normAutofit fontScale="90000"/>
          </a:bodyPr>
          <a:lstStyle/>
          <a:p>
            <a:endParaRPr lang="en-US" altLang="en-US"/>
          </a:p>
        </p:txBody>
      </p:sp>
      <p:sp>
        <p:nvSpPr>
          <p:cNvPr id="3" name="Content Placeholder 2">
            <a:extLst>
              <a:ext uri="{FF2B5EF4-FFF2-40B4-BE49-F238E27FC236}">
                <a16:creationId xmlns:a16="http://schemas.microsoft.com/office/drawing/2014/main" id="{021A6426-E9E6-4A4F-B1B0-76EB844AC565}"/>
              </a:ext>
            </a:extLst>
          </p:cNvPr>
          <p:cNvSpPr>
            <a:spLocks noGrp="1"/>
          </p:cNvSpPr>
          <p:nvPr>
            <p:ph idx="1"/>
          </p:nvPr>
        </p:nvSpPr>
        <p:spPr>
          <a:xfrm>
            <a:off x="1169988" y="1066800"/>
            <a:ext cx="7772400" cy="4994275"/>
          </a:xfrm>
        </p:spPr>
        <p:txBody>
          <a:bodyPr/>
          <a:lstStyle/>
          <a:p>
            <a:pPr>
              <a:defRPr/>
            </a:pPr>
            <a:r>
              <a:rPr lang="en-US" i="1" dirty="0">
                <a:effectLst/>
              </a:rPr>
              <a:t>Inter </a:t>
            </a:r>
            <a:r>
              <a:rPr lang="en-US" i="1" dirty="0" err="1">
                <a:effectLst/>
              </a:rPr>
              <a:t>caetera</a:t>
            </a:r>
            <a:r>
              <a:rPr lang="en-US" i="1" dirty="0">
                <a:effectLst/>
              </a:rPr>
              <a:t> II</a:t>
            </a:r>
            <a:r>
              <a:rPr lang="en-US" dirty="0">
                <a:effectLst/>
              </a:rPr>
              <a:t>, Pope Alexander line from pole to pole, west of the Azores, granted Spain title under the authority of God to all the lands discovered or to be discovered west of the line. Portugal was granted the same east of the line.  Spain was to carry out this “holy and laudable work” to contribute to “the expansion of the </a:t>
            </a:r>
            <a:r>
              <a:rPr lang="en-US" b="1" dirty="0">
                <a:effectLst/>
              </a:rPr>
              <a:t>Christian rule</a:t>
            </a:r>
            <a:r>
              <a:rPr lang="en-US" dirty="0">
                <a:effectLst/>
              </a:rPr>
              <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9ED8D7A9-14DE-439E-803B-90D7B0A62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7848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15FF179-0BEC-41FC-BA9A-41A08AE9E0A3}"/>
              </a:ext>
            </a:extLst>
          </p:cNvPr>
          <p:cNvSpPr>
            <a:spLocks noGrp="1" noChangeArrowheads="1"/>
          </p:cNvSpPr>
          <p:nvPr>
            <p:ph type="title"/>
          </p:nvPr>
        </p:nvSpPr>
        <p:spPr>
          <a:xfrm>
            <a:off x="1143000" y="228600"/>
            <a:ext cx="7772400" cy="914400"/>
          </a:xfrm>
        </p:spPr>
        <p:txBody>
          <a:bodyPr/>
          <a:lstStyle/>
          <a:p>
            <a:r>
              <a:rPr lang="en-US" altLang="en-US" dirty="0"/>
              <a:t>England</a:t>
            </a:r>
          </a:p>
        </p:txBody>
      </p:sp>
      <p:sp>
        <p:nvSpPr>
          <p:cNvPr id="3" name="Content Placeholder 2">
            <a:extLst>
              <a:ext uri="{FF2B5EF4-FFF2-40B4-BE49-F238E27FC236}">
                <a16:creationId xmlns:a16="http://schemas.microsoft.com/office/drawing/2014/main" id="{755A0780-6832-45A4-985E-C59ABBE66DF9}"/>
              </a:ext>
            </a:extLst>
          </p:cNvPr>
          <p:cNvSpPr>
            <a:spLocks noGrp="1"/>
          </p:cNvSpPr>
          <p:nvPr>
            <p:ph idx="1"/>
          </p:nvPr>
        </p:nvSpPr>
        <p:spPr>
          <a:xfrm>
            <a:off x="609600" y="1447800"/>
            <a:ext cx="8332788" cy="4613275"/>
          </a:xfrm>
        </p:spPr>
        <p:txBody>
          <a:bodyPr/>
          <a:lstStyle/>
          <a:p>
            <a:pPr>
              <a:defRPr/>
            </a:pPr>
            <a:r>
              <a:rPr lang="en-US" dirty="0"/>
              <a:t>Henry VII - 1496-98 &amp; Elizabeth I - 1587</a:t>
            </a:r>
          </a:p>
          <a:p>
            <a:pPr>
              <a:defRPr/>
            </a:pPr>
            <a:r>
              <a:rPr lang="en-US" dirty="0"/>
              <a:t>James I Charters – religion &amp; contiguity </a:t>
            </a:r>
          </a:p>
          <a:p>
            <a:pPr>
              <a:defRPr/>
            </a:pPr>
            <a:r>
              <a:rPr lang="en-US" dirty="0">
                <a:effectLst/>
              </a:rPr>
              <a:t>English settlers inferred from plague that God was on their side. James I mentioned.</a:t>
            </a:r>
          </a:p>
          <a:p>
            <a:pPr>
              <a:defRPr/>
            </a:pPr>
            <a:r>
              <a:rPr lang="en-US" dirty="0">
                <a:effectLst/>
              </a:rPr>
              <a:t>John Winthrop Mass. Bay colony </a:t>
            </a:r>
            <a:r>
              <a:rPr lang="en-US" dirty="0"/>
              <a:t>G</a:t>
            </a:r>
            <a:r>
              <a:rPr lang="en-US" dirty="0">
                <a:effectLst/>
              </a:rPr>
              <a:t>ov. </a:t>
            </a:r>
            <a:r>
              <a:rPr lang="en-US" dirty="0"/>
              <a:t>-</a:t>
            </a:r>
            <a:r>
              <a:rPr lang="en-US" dirty="0">
                <a:effectLst/>
              </a:rPr>
              <a:t> 1634 - smallpox killing Indians – “God </a:t>
            </a:r>
            <a:r>
              <a:rPr lang="en-US" dirty="0" err="1">
                <a:effectLst/>
              </a:rPr>
              <a:t>hathe</a:t>
            </a:r>
            <a:r>
              <a:rPr lang="en-US" dirty="0">
                <a:effectLst/>
              </a:rPr>
              <a:t> hereby </a:t>
            </a:r>
            <a:r>
              <a:rPr lang="en-US" dirty="0" err="1">
                <a:effectLst/>
              </a:rPr>
              <a:t>cleered</a:t>
            </a:r>
            <a:r>
              <a:rPr lang="en-US" dirty="0">
                <a:effectLst/>
              </a:rPr>
              <a:t> our title to this place.”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43000" y="533400"/>
            <a:ext cx="7772400" cy="990600"/>
          </a:xfrm>
        </p:spPr>
        <p:txBody>
          <a:bodyPr/>
          <a:lstStyle/>
          <a:p>
            <a:r>
              <a:rPr lang="en-US" altLang="en-US"/>
              <a:t>Founders’ favorite scripture?</a:t>
            </a:r>
          </a:p>
        </p:txBody>
      </p:sp>
      <p:sp>
        <p:nvSpPr>
          <p:cNvPr id="3" name="Content Placeholder 2"/>
          <p:cNvSpPr>
            <a:spLocks noGrp="1"/>
          </p:cNvSpPr>
          <p:nvPr>
            <p:ph idx="1"/>
          </p:nvPr>
        </p:nvSpPr>
        <p:spPr>
          <a:xfrm>
            <a:off x="1169988" y="1981200"/>
            <a:ext cx="7772400" cy="4079875"/>
          </a:xfrm>
        </p:spPr>
        <p:txBody>
          <a:bodyPr/>
          <a:lstStyle/>
          <a:p>
            <a:pPr>
              <a:defRPr/>
            </a:pPr>
            <a:r>
              <a:rPr lang="en-US" altLang="en-US" i="1">
                <a:effectLst/>
              </a:rPr>
              <a:t>“Be fruitful, and multiply, and replenish the earth, and subdue it . . . .”  </a:t>
            </a:r>
            <a:r>
              <a:rPr lang="en-US" altLang="en-US">
                <a:effectLst/>
              </a:rPr>
              <a:t>Genesis 1:28 (King James).</a:t>
            </a:r>
          </a:p>
          <a:p>
            <a:pPr>
              <a:buFont typeface="Wingdings" panose="05000000000000000000" pitchFamily="2" charset="2"/>
              <a:buNone/>
              <a:defRPr/>
            </a:pPr>
            <a:endParaRPr lang="en-US" altLang="en-US">
              <a:effectLst/>
            </a:endParaRPr>
          </a:p>
          <a:p>
            <a:pPr>
              <a:defRPr/>
            </a:pPr>
            <a:endParaRPr lang="en-US" altLang="en-US"/>
          </a:p>
        </p:txBody>
      </p:sp>
    </p:spTree>
    <p:extLst>
      <p:ext uri="{BB962C8B-B14F-4D97-AF65-F5344CB8AC3E}">
        <p14:creationId xmlns:p14="http://schemas.microsoft.com/office/powerpoint/2010/main" val="22402539"/>
      </p:ext>
    </p:extLst>
  </p:cSld>
  <p:clrMapOvr>
    <a:masterClrMapping/>
  </p:clrMapOvr>
</p:sld>
</file>

<file path=ppt/theme/theme1.xml><?xml version="1.0" encoding="utf-8"?>
<a:theme xmlns:a="http://schemas.openxmlformats.org/drawingml/2006/main" name="Retrospect">
  <a:themeElements>
    <a:clrScheme name="ASU Standard">
      <a:dk1>
        <a:sysClr val="windowText" lastClr="000000"/>
      </a:dk1>
      <a:lt1>
        <a:sysClr val="window" lastClr="FFFFFF"/>
      </a:lt1>
      <a:dk2>
        <a:srgbClr val="505046"/>
      </a:dk2>
      <a:lt2>
        <a:srgbClr val="EEECE1"/>
      </a:lt2>
      <a:accent1>
        <a:srgbClr val="8C1D40"/>
      </a:accent1>
      <a:accent2>
        <a:srgbClr val="FFC627"/>
      </a:accent2>
      <a:accent3>
        <a:srgbClr val="78BE20"/>
      </a:accent3>
      <a:accent4>
        <a:srgbClr val="00A3E0"/>
      </a:accent4>
      <a:accent5>
        <a:srgbClr val="FF7F32"/>
      </a:accent5>
      <a:accent6>
        <a:srgbClr val="5C6670"/>
      </a:accent6>
      <a:hlink>
        <a:srgbClr val="8C1D40"/>
      </a:hlink>
      <a:folHlink>
        <a:srgbClr val="B22600"/>
      </a:folHlink>
    </a:clrScheme>
    <a:fontScheme name="Custom 1">
      <a:majorFont>
        <a:latin typeface="Roboto Medium"/>
        <a:ea typeface=""/>
        <a:cs typeface=""/>
      </a:majorFont>
      <a:minorFont>
        <a:latin typeface="Roboto"/>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owerPointRightSideSpeakerGray.potx" id="{3584722E-1923-4D00-8C85-6C7938CD14B6}" vid="{B0296DF5-456A-4A4F-8A98-2362A1F111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5151</TotalTime>
  <Words>1062</Words>
  <Application>Microsoft Office PowerPoint</Application>
  <PresentationFormat>On-screen Show (4:3)</PresentationFormat>
  <Paragraphs>85</Paragraphs>
  <Slides>20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Roboto</vt:lpstr>
      <vt:lpstr>Roboto Medium</vt:lpstr>
      <vt:lpstr>Times New Roman</vt:lpstr>
      <vt:lpstr>Wingdings</vt:lpstr>
      <vt:lpstr>Retrospect</vt:lpstr>
      <vt:lpstr>Indian Nations, the Doctrine of Discovery, and American Manifest Destiny [and Reparations?] </vt:lpstr>
      <vt:lpstr>Johnson v. McIntosh, 21 U.S. 543 (1823).</vt:lpstr>
      <vt:lpstr>Elements of Discovery </vt:lpstr>
      <vt:lpstr>International law of colonialism</vt:lpstr>
      <vt:lpstr>Pope Alexander VI</vt:lpstr>
      <vt:lpstr>PowerPoint Presentation</vt:lpstr>
      <vt:lpstr>PowerPoint Presentation</vt:lpstr>
      <vt:lpstr>England</vt:lpstr>
      <vt:lpstr>Founders’ favorite scripture?</vt:lpstr>
      <vt:lpstr>George Washington September 7, 1783</vt:lpstr>
      <vt:lpstr>Congressional Enforcement of the   Doctrine of Discovery</vt:lpstr>
      <vt:lpstr>Jefferson’s Discovery policies</vt:lpstr>
      <vt:lpstr>Jefferson’s Discovery policies</vt:lpstr>
      <vt:lpstr>Louisiana Purchase - 1803</vt:lpstr>
      <vt:lpstr>American Manifest Destiny</vt:lpstr>
      <vt:lpstr>PowerPoint Presentation</vt:lpstr>
      <vt:lpstr>PowerPoint Presentation</vt:lpstr>
      <vt:lpstr>PowerPoint Presentation</vt:lpstr>
      <vt:lpstr>Indian Claims Commission 1946</vt:lpstr>
      <vt:lpstr>Cobell v. Salazar</vt:lpstr>
    </vt:vector>
  </TitlesOfParts>
  <Company>NW School of Law of L&amp;C Coll.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DOCTRINE OF DISCOVERY AND AMERICAN INDIAN RIGHTS</dc:title>
  <dc:creator>master</dc:creator>
  <cp:lastModifiedBy>Robert Miller</cp:lastModifiedBy>
  <cp:revision>188</cp:revision>
  <cp:lastPrinted>2017-11-29T01:59:22Z</cp:lastPrinted>
  <dcterms:created xsi:type="dcterms:W3CDTF">2001-12-21T21:47:08Z</dcterms:created>
  <dcterms:modified xsi:type="dcterms:W3CDTF">2022-07-06T21:44:20Z</dcterms:modified>
</cp:coreProperties>
</file>